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7.xml" ContentType="application/vnd.openxmlformats-officedocument.presentationml.notesSlide+xml"/>
  <Override PartName="/ppt/tags/tag16.xml" ContentType="application/vnd.openxmlformats-officedocument.presentationml.tags+xml"/>
  <Override PartName="/ppt/notesSlides/notesSlide8.xml" ContentType="application/vnd.openxmlformats-officedocument.presentationml.notesSlide+xml"/>
  <Override PartName="/ppt/tags/tag17.xml" ContentType="application/vnd.openxmlformats-officedocument.presentationml.tags+xml"/>
  <Override PartName="/ppt/notesSlides/notesSlide9.xml" ContentType="application/vnd.openxmlformats-officedocument.presentationml.notesSlide+xml"/>
  <Override PartName="/ppt/tags/tag1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82"/>
  </p:notesMasterIdLst>
  <p:handoutMasterIdLst>
    <p:handoutMasterId r:id="rId83"/>
  </p:handoutMasterIdLst>
  <p:sldIdLst>
    <p:sldId id="789" r:id="rId5"/>
    <p:sldId id="1049" r:id="rId6"/>
    <p:sldId id="1087" r:id="rId7"/>
    <p:sldId id="1052" r:id="rId8"/>
    <p:sldId id="1111" r:id="rId9"/>
    <p:sldId id="993" r:id="rId10"/>
    <p:sldId id="855" r:id="rId11"/>
    <p:sldId id="468" r:id="rId12"/>
    <p:sldId id="469" r:id="rId13"/>
    <p:sldId id="1108" r:id="rId14"/>
    <p:sldId id="480" r:id="rId15"/>
    <p:sldId id="542" r:id="rId16"/>
    <p:sldId id="1115" r:id="rId17"/>
    <p:sldId id="549" r:id="rId18"/>
    <p:sldId id="578" r:id="rId19"/>
    <p:sldId id="1054" r:id="rId20"/>
    <p:sldId id="1024" r:id="rId21"/>
    <p:sldId id="1025" r:id="rId22"/>
    <p:sldId id="1027" r:id="rId23"/>
    <p:sldId id="1028" r:id="rId24"/>
    <p:sldId id="1029" r:id="rId25"/>
    <p:sldId id="1030" r:id="rId26"/>
    <p:sldId id="1031" r:id="rId27"/>
    <p:sldId id="1063" r:id="rId28"/>
    <p:sldId id="1064" r:id="rId29"/>
    <p:sldId id="1065" r:id="rId30"/>
    <p:sldId id="1066" r:id="rId31"/>
    <p:sldId id="1067" r:id="rId32"/>
    <p:sldId id="1112" r:id="rId33"/>
    <p:sldId id="1113" r:id="rId34"/>
    <p:sldId id="1116" r:id="rId35"/>
    <p:sldId id="1148" r:id="rId36"/>
    <p:sldId id="1149" r:id="rId37"/>
    <p:sldId id="1150" r:id="rId38"/>
    <p:sldId id="1151" r:id="rId39"/>
    <p:sldId id="1152" r:id="rId40"/>
    <p:sldId id="1153" r:id="rId41"/>
    <p:sldId id="1154" r:id="rId42"/>
    <p:sldId id="1155" r:id="rId43"/>
    <p:sldId id="1156" r:id="rId44"/>
    <p:sldId id="1117" r:id="rId45"/>
    <p:sldId id="1118" r:id="rId46"/>
    <p:sldId id="1119" r:id="rId47"/>
    <p:sldId id="1120" r:id="rId48"/>
    <p:sldId id="1121" r:id="rId49"/>
    <p:sldId id="1122" r:id="rId50"/>
    <p:sldId id="1123" r:id="rId51"/>
    <p:sldId id="1124" r:id="rId52"/>
    <p:sldId id="1125" r:id="rId53"/>
    <p:sldId id="1126" r:id="rId54"/>
    <p:sldId id="1127" r:id="rId55"/>
    <p:sldId id="1128" r:id="rId56"/>
    <p:sldId id="1129" r:id="rId57"/>
    <p:sldId id="1130" r:id="rId58"/>
    <p:sldId id="1131" r:id="rId59"/>
    <p:sldId id="1132" r:id="rId60"/>
    <p:sldId id="1133" r:id="rId61"/>
    <p:sldId id="1134" r:id="rId62"/>
    <p:sldId id="1135" r:id="rId63"/>
    <p:sldId id="1136" r:id="rId64"/>
    <p:sldId id="1137" r:id="rId65"/>
    <p:sldId id="1138" r:id="rId66"/>
    <p:sldId id="1139" r:id="rId67"/>
    <p:sldId id="1140" r:id="rId68"/>
    <p:sldId id="1141" r:id="rId69"/>
    <p:sldId id="1142" r:id="rId70"/>
    <p:sldId id="1143" r:id="rId71"/>
    <p:sldId id="1144" r:id="rId72"/>
    <p:sldId id="1145" r:id="rId73"/>
    <p:sldId id="1146" r:id="rId74"/>
    <p:sldId id="1147" r:id="rId75"/>
    <p:sldId id="1004" r:id="rId76"/>
    <p:sldId id="1006" r:id="rId77"/>
    <p:sldId id="966" r:id="rId78"/>
    <p:sldId id="996" r:id="rId79"/>
    <p:sldId id="1110" r:id="rId80"/>
    <p:sldId id="1107" r:id="rId81"/>
  </p:sldIdLst>
  <p:sldSz cx="9144000" cy="6858000" type="screen4x3"/>
  <p:notesSz cx="9928225" cy="6797675"/>
  <p:defaultTextStyle>
    <a:defPPr>
      <a:defRPr lang="en-GB"/>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42">
          <p15:clr>
            <a:srgbClr val="A4A3A4"/>
          </p15:clr>
        </p15:guide>
        <p15:guide id="2" pos="312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of. ZHANG Qingfu" initials="PZQ" lastIdx="1" clrIdx="0">
    <p:extLst>
      <p:ext uri="{19B8F6BF-5375-455C-9EA6-DF929625EA0E}">
        <p15:presenceInfo xmlns:p15="http://schemas.microsoft.com/office/powerpoint/2012/main" userId="S-1-5-21-195977590-560156747-1951487848-4389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CC"/>
    <a:srgbClr val="FF0000"/>
    <a:srgbClr val="E1BAE4"/>
    <a:srgbClr val="DDDDDD"/>
    <a:srgbClr val="B2B2B2"/>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482" autoAdjust="0"/>
    <p:restoredTop sz="83873" autoAdjust="0"/>
  </p:normalViewPr>
  <p:slideViewPr>
    <p:cSldViewPr>
      <p:cViewPr varScale="1">
        <p:scale>
          <a:sx n="80" d="100"/>
          <a:sy n="80" d="100"/>
        </p:scale>
        <p:origin x="24" y="4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0"/>
    </p:cViewPr>
  </p:sorterViewPr>
  <p:notesViewPr>
    <p:cSldViewPr>
      <p:cViewPr varScale="1">
        <p:scale>
          <a:sx n="86" d="100"/>
          <a:sy n="86" d="100"/>
        </p:scale>
        <p:origin x="-1397" y="-77"/>
      </p:cViewPr>
      <p:guideLst>
        <p:guide orient="horz" pos="2142"/>
        <p:guide pos="312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commentAuthors" Target="commentAuthor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20.wmf"/><Relationship Id="rId1" Type="http://schemas.openxmlformats.org/officeDocument/2006/relationships/image" Target="../media/image19.wmf"/><Relationship Id="rId5" Type="http://schemas.openxmlformats.org/officeDocument/2006/relationships/image" Target="../media/image21.wmf"/><Relationship Id="rId4"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image" Target="../media/image24.wmf"/><Relationship Id="rId7" Type="http://schemas.openxmlformats.org/officeDocument/2006/relationships/image" Target="../media/image10.wmf"/><Relationship Id="rId2" Type="http://schemas.openxmlformats.org/officeDocument/2006/relationships/image" Target="../media/image23.wmf"/><Relationship Id="rId1" Type="http://schemas.openxmlformats.org/officeDocument/2006/relationships/image" Target="../media/image22.wmf"/><Relationship Id="rId6" Type="http://schemas.openxmlformats.org/officeDocument/2006/relationships/image" Target="../media/image9.wmf"/><Relationship Id="rId5" Type="http://schemas.openxmlformats.org/officeDocument/2006/relationships/image" Target="../media/image26.wmf"/><Relationship Id="rId10" Type="http://schemas.openxmlformats.org/officeDocument/2006/relationships/image" Target="../media/image29.wmf"/><Relationship Id="rId4" Type="http://schemas.openxmlformats.org/officeDocument/2006/relationships/image" Target="../media/image25.wmf"/><Relationship Id="rId9"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image" Target="../media/image25.wmf"/><Relationship Id="rId7" Type="http://schemas.openxmlformats.org/officeDocument/2006/relationships/image" Target="../media/image30.wmf"/><Relationship Id="rId2" Type="http://schemas.openxmlformats.org/officeDocument/2006/relationships/image" Target="../media/image24.wmf"/><Relationship Id="rId1" Type="http://schemas.openxmlformats.org/officeDocument/2006/relationships/image" Target="../media/image23.wmf"/><Relationship Id="rId6" Type="http://schemas.openxmlformats.org/officeDocument/2006/relationships/image" Target="../media/image10.wmf"/><Relationship Id="rId11" Type="http://schemas.openxmlformats.org/officeDocument/2006/relationships/image" Target="../media/image34.wmf"/><Relationship Id="rId5" Type="http://schemas.openxmlformats.org/officeDocument/2006/relationships/image" Target="../media/image9.wmf"/><Relationship Id="rId10" Type="http://schemas.openxmlformats.org/officeDocument/2006/relationships/image" Target="../media/image33.wmf"/><Relationship Id="rId4" Type="http://schemas.openxmlformats.org/officeDocument/2006/relationships/image" Target="../media/image26.wmf"/><Relationship Id="rId9" Type="http://schemas.openxmlformats.org/officeDocument/2006/relationships/image" Target="../media/image3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image" Target="../media/image10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bwMode="auto">
          <a:xfrm>
            <a:off x="0" y="0"/>
            <a:ext cx="4302125" cy="341313"/>
          </a:xfrm>
          <a:prstGeom prst="rect">
            <a:avLst/>
          </a:prstGeom>
          <a:noFill/>
          <a:ln w="9525">
            <a:noFill/>
            <a:miter lim="800000"/>
          </a:ln>
          <a:effectLst/>
        </p:spPr>
        <p:txBody>
          <a:bodyPr vert="horz" wrap="square" lIns="91133" tIns="45567" rIns="91133" bIns="45567" numCol="1" anchor="t" anchorCtr="0" compatLnSpc="1"/>
          <a:lstStyle>
            <a:lvl1pPr algn="l" defTabSz="912495">
              <a:defRPr sz="1100"/>
            </a:lvl1pPr>
          </a:lstStyle>
          <a:p>
            <a:pPr>
              <a:defRPr/>
            </a:pPr>
            <a:endParaRPr lang="en-US"/>
          </a:p>
        </p:txBody>
      </p:sp>
      <p:sp>
        <p:nvSpPr>
          <p:cNvPr id="66563" name="Rectangle 3"/>
          <p:cNvSpPr>
            <a:spLocks noGrp="1" noChangeArrowheads="1"/>
          </p:cNvSpPr>
          <p:nvPr>
            <p:ph type="dt" sz="quarter" idx="1"/>
          </p:nvPr>
        </p:nvSpPr>
        <p:spPr bwMode="auto">
          <a:xfrm>
            <a:off x="5624513" y="0"/>
            <a:ext cx="4302125" cy="341313"/>
          </a:xfrm>
          <a:prstGeom prst="rect">
            <a:avLst/>
          </a:prstGeom>
          <a:noFill/>
          <a:ln w="9525">
            <a:noFill/>
            <a:miter lim="800000"/>
          </a:ln>
          <a:effectLst/>
        </p:spPr>
        <p:txBody>
          <a:bodyPr vert="horz" wrap="square" lIns="91133" tIns="45567" rIns="91133" bIns="45567" numCol="1" anchor="t" anchorCtr="0" compatLnSpc="1"/>
          <a:lstStyle>
            <a:lvl1pPr algn="r" defTabSz="912495">
              <a:defRPr sz="1100"/>
            </a:lvl1pPr>
          </a:lstStyle>
          <a:p>
            <a:pPr>
              <a:defRPr/>
            </a:pPr>
            <a:endParaRPr lang="en-US"/>
          </a:p>
        </p:txBody>
      </p:sp>
      <p:sp>
        <p:nvSpPr>
          <p:cNvPr id="66564" name="Rectangle 4"/>
          <p:cNvSpPr>
            <a:spLocks noGrp="1" noChangeArrowheads="1"/>
          </p:cNvSpPr>
          <p:nvPr>
            <p:ph type="ftr" sz="quarter" idx="2"/>
          </p:nvPr>
        </p:nvSpPr>
        <p:spPr bwMode="auto">
          <a:xfrm>
            <a:off x="0" y="6456363"/>
            <a:ext cx="4302125" cy="339725"/>
          </a:xfrm>
          <a:prstGeom prst="rect">
            <a:avLst/>
          </a:prstGeom>
          <a:noFill/>
          <a:ln w="9525">
            <a:noFill/>
            <a:miter lim="800000"/>
          </a:ln>
          <a:effectLst/>
        </p:spPr>
        <p:txBody>
          <a:bodyPr vert="horz" wrap="square" lIns="91133" tIns="45567" rIns="91133" bIns="45567" numCol="1" anchor="b" anchorCtr="0" compatLnSpc="1"/>
          <a:lstStyle>
            <a:lvl1pPr algn="l" defTabSz="912495">
              <a:defRPr sz="1100"/>
            </a:lvl1pPr>
          </a:lstStyle>
          <a:p>
            <a:pPr>
              <a:defRPr/>
            </a:pPr>
            <a:endParaRPr lang="en-US"/>
          </a:p>
        </p:txBody>
      </p:sp>
      <p:sp>
        <p:nvSpPr>
          <p:cNvPr id="66565" name="Rectangle 5"/>
          <p:cNvSpPr>
            <a:spLocks noGrp="1" noChangeArrowheads="1"/>
          </p:cNvSpPr>
          <p:nvPr>
            <p:ph type="sldNum" sz="quarter" idx="3"/>
          </p:nvPr>
        </p:nvSpPr>
        <p:spPr bwMode="auto">
          <a:xfrm>
            <a:off x="5624513" y="6456363"/>
            <a:ext cx="4302125" cy="339725"/>
          </a:xfrm>
          <a:prstGeom prst="rect">
            <a:avLst/>
          </a:prstGeom>
          <a:noFill/>
          <a:ln w="9525">
            <a:noFill/>
            <a:miter lim="800000"/>
          </a:ln>
          <a:effectLst/>
        </p:spPr>
        <p:txBody>
          <a:bodyPr vert="horz" wrap="square" lIns="91133" tIns="45567" rIns="91133" bIns="45567" numCol="1" anchor="b" anchorCtr="0" compatLnSpc="1"/>
          <a:lstStyle>
            <a:lvl1pPr algn="r" defTabSz="912495">
              <a:defRPr sz="1100"/>
            </a:lvl1pPr>
          </a:lstStyle>
          <a:p>
            <a:pPr>
              <a:defRPr/>
            </a:pPr>
            <a:fld id="{C879360B-F919-4656-A2CE-C238039A88B0}" type="slidenum">
              <a:rPr lang="en-GB"/>
              <a:t>‹#›</a:t>
            </a:fld>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4302125" cy="341313"/>
          </a:xfrm>
          <a:prstGeom prst="rect">
            <a:avLst/>
          </a:prstGeom>
          <a:noFill/>
          <a:ln w="9525">
            <a:noFill/>
            <a:miter lim="800000"/>
          </a:ln>
          <a:effectLst/>
        </p:spPr>
        <p:txBody>
          <a:bodyPr vert="horz" wrap="square" lIns="91133" tIns="45567" rIns="91133" bIns="45567" numCol="1" anchor="t" anchorCtr="0" compatLnSpc="1"/>
          <a:lstStyle>
            <a:lvl1pPr algn="l" defTabSz="912495">
              <a:defRPr sz="1100"/>
            </a:lvl1pPr>
          </a:lstStyle>
          <a:p>
            <a:pPr>
              <a:defRPr/>
            </a:pPr>
            <a:endParaRPr lang="en-US"/>
          </a:p>
        </p:txBody>
      </p:sp>
      <p:sp>
        <p:nvSpPr>
          <p:cNvPr id="4099" name="Rectangle 3"/>
          <p:cNvSpPr>
            <a:spLocks noGrp="1" noChangeArrowheads="1"/>
          </p:cNvSpPr>
          <p:nvPr>
            <p:ph type="dt" idx="1"/>
          </p:nvPr>
        </p:nvSpPr>
        <p:spPr bwMode="auto">
          <a:xfrm>
            <a:off x="5624513" y="0"/>
            <a:ext cx="4302125" cy="341313"/>
          </a:xfrm>
          <a:prstGeom prst="rect">
            <a:avLst/>
          </a:prstGeom>
          <a:noFill/>
          <a:ln w="9525">
            <a:noFill/>
            <a:miter lim="800000"/>
          </a:ln>
          <a:effectLst/>
        </p:spPr>
        <p:txBody>
          <a:bodyPr vert="horz" wrap="square" lIns="91133" tIns="45567" rIns="91133" bIns="45567" numCol="1" anchor="t" anchorCtr="0" compatLnSpc="1"/>
          <a:lstStyle>
            <a:lvl1pPr algn="r" defTabSz="912495">
              <a:defRPr sz="1100"/>
            </a:lvl1pPr>
          </a:lstStyle>
          <a:p>
            <a:pPr>
              <a:defRPr/>
            </a:pPr>
            <a:endParaRPr lang="en-US"/>
          </a:p>
        </p:txBody>
      </p:sp>
      <p:sp>
        <p:nvSpPr>
          <p:cNvPr id="77828" name="Rectangle 4"/>
          <p:cNvSpPr>
            <a:spLocks noGrp="1" noRot="1" noChangeAspect="1" noChangeArrowheads="1" noTextEdit="1"/>
          </p:cNvSpPr>
          <p:nvPr>
            <p:ph type="sldImg" idx="2"/>
          </p:nvPr>
        </p:nvSpPr>
        <p:spPr bwMode="auto">
          <a:xfrm>
            <a:off x="3268663" y="511175"/>
            <a:ext cx="3394075" cy="254635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93775" y="3227388"/>
            <a:ext cx="7940675" cy="3059112"/>
          </a:xfrm>
          <a:prstGeom prst="rect">
            <a:avLst/>
          </a:prstGeom>
          <a:noFill/>
          <a:ln w="9525">
            <a:noFill/>
            <a:miter lim="800000"/>
          </a:ln>
          <a:effectLst/>
        </p:spPr>
        <p:txBody>
          <a:bodyPr vert="horz" wrap="square" lIns="91133" tIns="45567" rIns="91133" bIns="45567" numCol="1" anchor="t" anchorCtr="0" compatLnSpc="1"/>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102" name="Rectangle 6"/>
          <p:cNvSpPr>
            <a:spLocks noGrp="1" noChangeArrowheads="1"/>
          </p:cNvSpPr>
          <p:nvPr>
            <p:ph type="ftr" sz="quarter" idx="4"/>
          </p:nvPr>
        </p:nvSpPr>
        <p:spPr bwMode="auto">
          <a:xfrm>
            <a:off x="0" y="6456363"/>
            <a:ext cx="4302125" cy="339725"/>
          </a:xfrm>
          <a:prstGeom prst="rect">
            <a:avLst/>
          </a:prstGeom>
          <a:noFill/>
          <a:ln w="9525">
            <a:noFill/>
            <a:miter lim="800000"/>
          </a:ln>
          <a:effectLst/>
        </p:spPr>
        <p:txBody>
          <a:bodyPr vert="horz" wrap="square" lIns="91133" tIns="45567" rIns="91133" bIns="45567" numCol="1" anchor="b" anchorCtr="0" compatLnSpc="1"/>
          <a:lstStyle>
            <a:lvl1pPr algn="l" defTabSz="912495">
              <a:defRPr sz="1100"/>
            </a:lvl1pPr>
          </a:lstStyle>
          <a:p>
            <a:pPr>
              <a:defRPr/>
            </a:pPr>
            <a:endParaRPr lang="en-US"/>
          </a:p>
        </p:txBody>
      </p:sp>
      <p:sp>
        <p:nvSpPr>
          <p:cNvPr id="4103" name="Rectangle 7"/>
          <p:cNvSpPr>
            <a:spLocks noGrp="1" noChangeArrowheads="1"/>
          </p:cNvSpPr>
          <p:nvPr>
            <p:ph type="sldNum" sz="quarter" idx="5"/>
          </p:nvPr>
        </p:nvSpPr>
        <p:spPr bwMode="auto">
          <a:xfrm>
            <a:off x="5624513" y="6456363"/>
            <a:ext cx="4302125" cy="339725"/>
          </a:xfrm>
          <a:prstGeom prst="rect">
            <a:avLst/>
          </a:prstGeom>
          <a:noFill/>
          <a:ln w="9525">
            <a:noFill/>
            <a:miter lim="800000"/>
          </a:ln>
          <a:effectLst/>
        </p:spPr>
        <p:txBody>
          <a:bodyPr vert="horz" wrap="square" lIns="91133" tIns="45567" rIns="91133" bIns="45567" numCol="1" anchor="b" anchorCtr="0" compatLnSpc="1"/>
          <a:lstStyle>
            <a:lvl1pPr algn="r" defTabSz="912495">
              <a:defRPr sz="1100"/>
            </a:lvl1pPr>
          </a:lstStyle>
          <a:p>
            <a:pPr>
              <a:defRPr/>
            </a:pPr>
            <a:fld id="{2270B806-9595-4EC8-AF03-2C00808CBD7E}" type="slidenum">
              <a:rPr lang="en-GB"/>
              <a:t>‹#›</a:t>
            </a:fld>
            <a:endParaRPr lang="en-GB"/>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955"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16280" indent="-274955" defTabSz="909955"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01725" indent="-219075" defTabSz="909955"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543050" indent="-219075" defTabSz="909955"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1984375" indent="-219075" defTabSz="909955"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441575" indent="-219075" defTabSz="909955"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898775" indent="-219075" defTabSz="909955"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355975" indent="-219075" defTabSz="909955"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13175" indent="-219075" defTabSz="909955"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fld id="{518213B4-98EE-401E-8C84-87ACA285E64C}" type="slidenum">
              <a:rPr lang="en-GB" altLang="en-US" sz="1100" smtClean="0"/>
              <a:t>7</a:t>
            </a:fld>
            <a:endParaRPr lang="en-GB" altLang="en-US" sz="1100"/>
          </a:p>
        </p:txBody>
      </p:sp>
      <p:sp>
        <p:nvSpPr>
          <p:cNvPr id="78851" name="Rectangle 2"/>
          <p:cNvSpPr>
            <a:spLocks noGrp="1" noRot="1" noChangeAspect="1" noChangeArrowheads="1" noTextEdit="1"/>
          </p:cNvSpPr>
          <p:nvPr>
            <p:ph type="sldImg"/>
          </p:nvPr>
        </p:nvSpPr>
        <p:spPr/>
      </p:sp>
      <p:sp>
        <p:nvSpPr>
          <p:cNvPr id="788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p>
          <a:p>
            <a:pPr eaLnBrk="1" hangingPunct="1"/>
            <a:endParaRPr lang="en-GB" altLang="en-US" dirty="0"/>
          </a:p>
          <a:p>
            <a:pPr eaLnBrk="1" hangingPunct="1"/>
            <a:endParaRPr lang="en-GB"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eaLnBrk="0" hangingPunct="0">
              <a:spcBef>
                <a:spcPct val="30000"/>
              </a:spcBef>
              <a:defRPr sz="1200">
                <a:solidFill>
                  <a:schemeClr val="tx1"/>
                </a:solidFill>
                <a:latin typeface="Arial" charset="0"/>
                <a:cs typeface="Arial" charset="0"/>
              </a:defRPr>
            </a:lvl1pPr>
            <a:lvl2pPr marL="715963" indent="-274638" defTabSz="909638" eaLnBrk="0" hangingPunct="0">
              <a:spcBef>
                <a:spcPct val="30000"/>
              </a:spcBef>
              <a:defRPr sz="1200">
                <a:solidFill>
                  <a:schemeClr val="tx1"/>
                </a:solidFill>
                <a:latin typeface="Arial" charset="0"/>
                <a:cs typeface="Arial" charset="0"/>
              </a:defRPr>
            </a:lvl2pPr>
            <a:lvl3pPr marL="1101725" indent="-219075" defTabSz="909638" eaLnBrk="0" hangingPunct="0">
              <a:spcBef>
                <a:spcPct val="30000"/>
              </a:spcBef>
              <a:defRPr sz="1200">
                <a:solidFill>
                  <a:schemeClr val="tx1"/>
                </a:solidFill>
                <a:latin typeface="Arial" charset="0"/>
                <a:cs typeface="Arial" charset="0"/>
              </a:defRPr>
            </a:lvl3pPr>
            <a:lvl4pPr marL="1543050" indent="-219075" defTabSz="909638" eaLnBrk="0" hangingPunct="0">
              <a:spcBef>
                <a:spcPct val="30000"/>
              </a:spcBef>
              <a:defRPr sz="1200">
                <a:solidFill>
                  <a:schemeClr val="tx1"/>
                </a:solidFill>
                <a:latin typeface="Arial" charset="0"/>
                <a:cs typeface="Arial" charset="0"/>
              </a:defRPr>
            </a:lvl4pPr>
            <a:lvl5pPr marL="1984375" indent="-219075" defTabSz="909638" eaLnBrk="0" hangingPunct="0">
              <a:spcBef>
                <a:spcPct val="30000"/>
              </a:spcBef>
              <a:defRPr sz="1200">
                <a:solidFill>
                  <a:schemeClr val="tx1"/>
                </a:solidFill>
                <a:latin typeface="Arial" charset="0"/>
                <a:cs typeface="Arial" charset="0"/>
              </a:defRPr>
            </a:lvl5pPr>
            <a:lvl6pPr marL="2441575" indent="-219075" defTabSz="909638" eaLnBrk="0" fontAlgn="base" hangingPunct="0">
              <a:spcBef>
                <a:spcPct val="30000"/>
              </a:spcBef>
              <a:spcAft>
                <a:spcPct val="0"/>
              </a:spcAft>
              <a:defRPr sz="1200">
                <a:solidFill>
                  <a:schemeClr val="tx1"/>
                </a:solidFill>
                <a:latin typeface="Arial" charset="0"/>
                <a:cs typeface="Arial" charset="0"/>
              </a:defRPr>
            </a:lvl6pPr>
            <a:lvl7pPr marL="2898775" indent="-219075" defTabSz="909638" eaLnBrk="0" fontAlgn="base" hangingPunct="0">
              <a:spcBef>
                <a:spcPct val="30000"/>
              </a:spcBef>
              <a:spcAft>
                <a:spcPct val="0"/>
              </a:spcAft>
              <a:defRPr sz="1200">
                <a:solidFill>
                  <a:schemeClr val="tx1"/>
                </a:solidFill>
                <a:latin typeface="Arial" charset="0"/>
                <a:cs typeface="Arial" charset="0"/>
              </a:defRPr>
            </a:lvl7pPr>
            <a:lvl8pPr marL="3355975" indent="-219075" defTabSz="909638" eaLnBrk="0" fontAlgn="base" hangingPunct="0">
              <a:spcBef>
                <a:spcPct val="30000"/>
              </a:spcBef>
              <a:spcAft>
                <a:spcPct val="0"/>
              </a:spcAft>
              <a:defRPr sz="1200">
                <a:solidFill>
                  <a:schemeClr val="tx1"/>
                </a:solidFill>
                <a:latin typeface="Arial" charset="0"/>
                <a:cs typeface="Arial" charset="0"/>
              </a:defRPr>
            </a:lvl8pPr>
            <a:lvl9pPr marL="3813175" indent="-219075" defTabSz="909638"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5C221546-C159-41C7-9527-89EE324B5E76}" type="slidenum">
              <a:rPr lang="en-GB" altLang="en-US" sz="1100" smtClean="0"/>
              <a:pPr eaLnBrk="1" hangingPunct="1">
                <a:spcBef>
                  <a:spcPct val="0"/>
                </a:spcBef>
              </a:pPr>
              <a:t>23</a:t>
            </a:fld>
            <a:endParaRPr lang="en-GB" altLang="en-US" sz="11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p>
        </p:txBody>
      </p:sp>
    </p:spTree>
    <p:extLst>
      <p:ext uri="{BB962C8B-B14F-4D97-AF65-F5344CB8AC3E}">
        <p14:creationId xmlns:p14="http://schemas.microsoft.com/office/powerpoint/2010/main" val="2527969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eaLnBrk="0" hangingPunct="0">
              <a:spcBef>
                <a:spcPct val="30000"/>
              </a:spcBef>
              <a:defRPr sz="1200">
                <a:solidFill>
                  <a:schemeClr val="tx1"/>
                </a:solidFill>
                <a:latin typeface="Arial" charset="0"/>
                <a:cs typeface="Arial" charset="0"/>
              </a:defRPr>
            </a:lvl1pPr>
            <a:lvl2pPr marL="715963" indent="-274638" defTabSz="909638" eaLnBrk="0" hangingPunct="0">
              <a:spcBef>
                <a:spcPct val="30000"/>
              </a:spcBef>
              <a:defRPr sz="1200">
                <a:solidFill>
                  <a:schemeClr val="tx1"/>
                </a:solidFill>
                <a:latin typeface="Arial" charset="0"/>
                <a:cs typeface="Arial" charset="0"/>
              </a:defRPr>
            </a:lvl2pPr>
            <a:lvl3pPr marL="1101725" indent="-219075" defTabSz="909638" eaLnBrk="0" hangingPunct="0">
              <a:spcBef>
                <a:spcPct val="30000"/>
              </a:spcBef>
              <a:defRPr sz="1200">
                <a:solidFill>
                  <a:schemeClr val="tx1"/>
                </a:solidFill>
                <a:latin typeface="Arial" charset="0"/>
                <a:cs typeface="Arial" charset="0"/>
              </a:defRPr>
            </a:lvl3pPr>
            <a:lvl4pPr marL="1543050" indent="-219075" defTabSz="909638" eaLnBrk="0" hangingPunct="0">
              <a:spcBef>
                <a:spcPct val="30000"/>
              </a:spcBef>
              <a:defRPr sz="1200">
                <a:solidFill>
                  <a:schemeClr val="tx1"/>
                </a:solidFill>
                <a:latin typeface="Arial" charset="0"/>
                <a:cs typeface="Arial" charset="0"/>
              </a:defRPr>
            </a:lvl4pPr>
            <a:lvl5pPr marL="1984375" indent="-219075" defTabSz="909638" eaLnBrk="0" hangingPunct="0">
              <a:spcBef>
                <a:spcPct val="30000"/>
              </a:spcBef>
              <a:defRPr sz="1200">
                <a:solidFill>
                  <a:schemeClr val="tx1"/>
                </a:solidFill>
                <a:latin typeface="Arial" charset="0"/>
                <a:cs typeface="Arial" charset="0"/>
              </a:defRPr>
            </a:lvl5pPr>
            <a:lvl6pPr marL="2441575" indent="-219075" defTabSz="909638" eaLnBrk="0" fontAlgn="base" hangingPunct="0">
              <a:spcBef>
                <a:spcPct val="30000"/>
              </a:spcBef>
              <a:spcAft>
                <a:spcPct val="0"/>
              </a:spcAft>
              <a:defRPr sz="1200">
                <a:solidFill>
                  <a:schemeClr val="tx1"/>
                </a:solidFill>
                <a:latin typeface="Arial" charset="0"/>
                <a:cs typeface="Arial" charset="0"/>
              </a:defRPr>
            </a:lvl6pPr>
            <a:lvl7pPr marL="2898775" indent="-219075" defTabSz="909638" eaLnBrk="0" fontAlgn="base" hangingPunct="0">
              <a:spcBef>
                <a:spcPct val="30000"/>
              </a:spcBef>
              <a:spcAft>
                <a:spcPct val="0"/>
              </a:spcAft>
              <a:defRPr sz="1200">
                <a:solidFill>
                  <a:schemeClr val="tx1"/>
                </a:solidFill>
                <a:latin typeface="Arial" charset="0"/>
                <a:cs typeface="Arial" charset="0"/>
              </a:defRPr>
            </a:lvl7pPr>
            <a:lvl8pPr marL="3355975" indent="-219075" defTabSz="909638" eaLnBrk="0" fontAlgn="base" hangingPunct="0">
              <a:spcBef>
                <a:spcPct val="30000"/>
              </a:spcBef>
              <a:spcAft>
                <a:spcPct val="0"/>
              </a:spcAft>
              <a:defRPr sz="1200">
                <a:solidFill>
                  <a:schemeClr val="tx1"/>
                </a:solidFill>
                <a:latin typeface="Arial" charset="0"/>
                <a:cs typeface="Arial" charset="0"/>
              </a:defRPr>
            </a:lvl8pPr>
            <a:lvl9pPr marL="3813175" indent="-219075" defTabSz="909638"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5C221546-C159-41C7-9527-89EE324B5E76}" type="slidenum">
              <a:rPr lang="en-GB" altLang="en-US" sz="1100" smtClean="0"/>
              <a:pPr eaLnBrk="1" hangingPunct="1">
                <a:spcBef>
                  <a:spcPct val="0"/>
                </a:spcBef>
              </a:pPr>
              <a:t>26</a:t>
            </a:fld>
            <a:endParaRPr lang="en-GB" altLang="en-US" sz="11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p>
        </p:txBody>
      </p:sp>
    </p:spTree>
    <p:extLst>
      <p:ext uri="{BB962C8B-B14F-4D97-AF65-F5344CB8AC3E}">
        <p14:creationId xmlns:p14="http://schemas.microsoft.com/office/powerpoint/2010/main" val="3583510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To solve</a:t>
            </a:r>
            <a:r>
              <a:rPr lang="en-HK" baseline="0" dirty="0"/>
              <a:t> very complicated real-life optimization problems,  we often need to combine different techniques. </a:t>
            </a:r>
          </a:p>
          <a:p>
            <a:endParaRPr lang="en-HK" baseline="0" dirty="0"/>
          </a:p>
          <a:p>
            <a:r>
              <a:rPr lang="en-HK" baseline="0" dirty="0"/>
              <a:t>Local search is often a basic building block. </a:t>
            </a:r>
          </a:p>
        </p:txBody>
      </p:sp>
      <p:sp>
        <p:nvSpPr>
          <p:cNvPr id="4" name="Slide Number Placeholder 3"/>
          <p:cNvSpPr>
            <a:spLocks noGrp="1"/>
          </p:cNvSpPr>
          <p:nvPr>
            <p:ph type="sldNum" sz="quarter" idx="10"/>
          </p:nvPr>
        </p:nvSpPr>
        <p:spPr/>
        <p:txBody>
          <a:bodyPr/>
          <a:lstStyle/>
          <a:p>
            <a:pPr>
              <a:defRPr/>
            </a:pPr>
            <a:fld id="{2270B806-9595-4EC8-AF03-2C00808CBD7E}" type="slidenum">
              <a:rPr lang="en-GB" smtClean="0"/>
              <a:t>27</a:t>
            </a:fld>
            <a:endParaRPr lang="en-GB"/>
          </a:p>
        </p:txBody>
      </p:sp>
    </p:spTree>
    <p:extLst>
      <p:ext uri="{BB962C8B-B14F-4D97-AF65-F5344CB8AC3E}">
        <p14:creationId xmlns:p14="http://schemas.microsoft.com/office/powerpoint/2010/main" val="2715382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22715" fontAlgn="base">
              <a:spcBef>
                <a:spcPct val="0"/>
              </a:spcBef>
              <a:spcAft>
                <a:spcPct val="0"/>
              </a:spcAft>
              <a:defRPr/>
            </a:pPr>
            <a:fld id="{2270B806-9595-4EC8-AF03-2C00808CBD7E}" type="slidenum">
              <a:rPr lang="en-GB" sz="1100">
                <a:solidFill>
                  <a:srgbClr val="000000"/>
                </a:solidFill>
                <a:latin typeface="Arial" panose="020B0604020202020204" pitchFamily="34" charset="0"/>
                <a:cs typeface="Arial" panose="020B0604020202020204" pitchFamily="34" charset="0"/>
              </a:rPr>
              <a:pPr defTabSz="922715" fontAlgn="base">
                <a:spcBef>
                  <a:spcPct val="0"/>
                </a:spcBef>
                <a:spcAft>
                  <a:spcPct val="0"/>
                </a:spcAft>
                <a:defRPr/>
              </a:pPr>
              <a:t>34</a:t>
            </a:fld>
            <a:endParaRPr lang="en-GB" sz="110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2048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22715" fontAlgn="base">
              <a:spcBef>
                <a:spcPct val="0"/>
              </a:spcBef>
              <a:spcAft>
                <a:spcPct val="0"/>
              </a:spcAft>
              <a:defRPr/>
            </a:pPr>
            <a:fld id="{2270B806-9595-4EC8-AF03-2C00808CBD7E}" type="slidenum">
              <a:rPr lang="en-GB" sz="1100">
                <a:solidFill>
                  <a:srgbClr val="000000"/>
                </a:solidFill>
                <a:latin typeface="Arial" panose="020B0604020202020204" pitchFamily="34" charset="0"/>
                <a:cs typeface="Arial" panose="020B0604020202020204" pitchFamily="34" charset="0"/>
              </a:rPr>
              <a:pPr defTabSz="922715" fontAlgn="base">
                <a:spcBef>
                  <a:spcPct val="0"/>
                </a:spcBef>
                <a:spcAft>
                  <a:spcPct val="0"/>
                </a:spcAft>
                <a:defRPr/>
              </a:pPr>
              <a:t>36</a:t>
            </a:fld>
            <a:endParaRPr lang="en-GB" sz="110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0404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22715" fontAlgn="base">
              <a:spcBef>
                <a:spcPct val="0"/>
              </a:spcBef>
              <a:spcAft>
                <a:spcPct val="0"/>
              </a:spcAft>
              <a:defRPr/>
            </a:pPr>
            <a:fld id="{2270B806-9595-4EC8-AF03-2C00808CBD7E}" type="slidenum">
              <a:rPr lang="en-GB" sz="1100">
                <a:solidFill>
                  <a:srgbClr val="000000"/>
                </a:solidFill>
                <a:latin typeface="Arial" panose="020B0604020202020204" pitchFamily="34" charset="0"/>
                <a:cs typeface="Arial" panose="020B0604020202020204" pitchFamily="34" charset="0"/>
              </a:rPr>
              <a:pPr defTabSz="922715" fontAlgn="base">
                <a:spcBef>
                  <a:spcPct val="0"/>
                </a:spcBef>
                <a:spcAft>
                  <a:spcPct val="0"/>
                </a:spcAft>
                <a:defRPr/>
              </a:pPr>
              <a:t>37</a:t>
            </a:fld>
            <a:endParaRPr lang="en-GB" sz="110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6026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22715" fontAlgn="base">
              <a:spcBef>
                <a:spcPct val="0"/>
              </a:spcBef>
              <a:spcAft>
                <a:spcPct val="0"/>
              </a:spcAft>
              <a:defRPr/>
            </a:pPr>
            <a:fld id="{2270B806-9595-4EC8-AF03-2C00808CBD7E}" type="slidenum">
              <a:rPr lang="en-GB" sz="1100">
                <a:solidFill>
                  <a:srgbClr val="000000"/>
                </a:solidFill>
                <a:latin typeface="Arial" panose="020B0604020202020204" pitchFamily="34" charset="0"/>
                <a:cs typeface="Arial" panose="020B0604020202020204" pitchFamily="34" charset="0"/>
              </a:rPr>
              <a:pPr defTabSz="922715" fontAlgn="base">
                <a:spcBef>
                  <a:spcPct val="0"/>
                </a:spcBef>
                <a:spcAft>
                  <a:spcPct val="0"/>
                </a:spcAft>
                <a:defRPr/>
              </a:pPr>
              <a:t>50</a:t>
            </a:fld>
            <a:endParaRPr lang="en-GB" sz="110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8179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22715" fontAlgn="base">
              <a:spcBef>
                <a:spcPct val="0"/>
              </a:spcBef>
              <a:spcAft>
                <a:spcPct val="0"/>
              </a:spcAft>
              <a:defRPr/>
            </a:pPr>
            <a:fld id="{2270B806-9595-4EC8-AF03-2C00808CBD7E}" type="slidenum">
              <a:rPr lang="en-GB" sz="1100">
                <a:solidFill>
                  <a:srgbClr val="000000"/>
                </a:solidFill>
                <a:latin typeface="Arial" panose="020B0604020202020204" pitchFamily="34" charset="0"/>
                <a:cs typeface="Arial" panose="020B0604020202020204" pitchFamily="34" charset="0"/>
              </a:rPr>
              <a:pPr defTabSz="922715" fontAlgn="base">
                <a:spcBef>
                  <a:spcPct val="0"/>
                </a:spcBef>
                <a:spcAft>
                  <a:spcPct val="0"/>
                </a:spcAft>
                <a:defRPr/>
              </a:pPr>
              <a:t>53</a:t>
            </a:fld>
            <a:endParaRPr lang="en-GB" sz="110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2499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a:extLst>
              <a:ext uri="{FF2B5EF4-FFF2-40B4-BE49-F238E27FC236}">
                <a16:creationId xmlns:a16="http://schemas.microsoft.com/office/drawing/2014/main" id="{E18EBA19-7A04-6474-5C01-2CF7ECB87C1D}"/>
              </a:ext>
            </a:extLst>
          </p:cNvPr>
          <p:cNvSpPr>
            <a:spLocks noGrp="1" noRot="1" noChangeAspect="1" noChangeArrowheads="1" noTextEdit="1"/>
          </p:cNvSpPr>
          <p:nvPr>
            <p:ph type="sldImg"/>
          </p:nvPr>
        </p:nvSpPr>
        <p:spPr/>
      </p:sp>
      <p:sp>
        <p:nvSpPr>
          <p:cNvPr id="68611" name="备注占位符 2">
            <a:extLst>
              <a:ext uri="{FF2B5EF4-FFF2-40B4-BE49-F238E27FC236}">
                <a16:creationId xmlns:a16="http://schemas.microsoft.com/office/drawing/2014/main" id="{3D6EDADE-249F-8600-56B7-C588C3FBC59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0" fontAlgn="base" latinLnBrk="0" hangingPunct="0">
              <a:lnSpc>
                <a:spcPct val="100000"/>
              </a:lnSpc>
              <a:spcBef>
                <a:spcPct val="30000"/>
              </a:spcBef>
              <a:spcAft>
                <a:spcPct val="0"/>
              </a:spcAft>
              <a:buClrTx/>
              <a:buSzTx/>
              <a:buFont typeface="Wingdings" pitchFamily="2" charset="2"/>
              <a:buChar char="Ø"/>
              <a:tabLst/>
              <a:defRPr/>
            </a:pPr>
            <a:endParaRPr lang="en-US" altLang="zh-CN" sz="900" b="1" dirty="0">
              <a:latin typeface="Tahoma" panose="020B0604030504040204" pitchFamily="34" charset="0"/>
              <a:cs typeface="Tahoma" panose="020B0604030504040204" pitchFamily="34" charset="0"/>
              <a:sym typeface="Roboto condensed" panose="020F0502020204030204" pitchFamily="34" charset="0"/>
            </a:endParaRPr>
          </a:p>
        </p:txBody>
      </p:sp>
      <p:sp>
        <p:nvSpPr>
          <p:cNvPr id="68612" name="灯片编号占位符 3">
            <a:extLst>
              <a:ext uri="{FF2B5EF4-FFF2-40B4-BE49-F238E27FC236}">
                <a16:creationId xmlns:a16="http://schemas.microsoft.com/office/drawing/2014/main" id="{D002F761-4BC3-FD2C-DBFC-5248C388BCD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C599BDC-9E27-444F-B927-9390E7A5E0FA}" type="slidenum">
              <a:rPr altLang="en-US" smtClean="0">
                <a:latin typeface="Calibri" panose="020F0502020204030204" pitchFamily="34" charset="0"/>
              </a:rPr>
              <a:pPr/>
              <a:t>76</a:t>
            </a:fld>
            <a:endParaRPr lang="zh-CN" altLang="en-US">
              <a:latin typeface="Calibri" panose="020F0502020204030204" pitchFamily="34" charset="0"/>
            </a:endParaRPr>
          </a:p>
        </p:txBody>
      </p:sp>
    </p:spTree>
    <p:extLst>
      <p:ext uri="{BB962C8B-B14F-4D97-AF65-F5344CB8AC3E}">
        <p14:creationId xmlns:p14="http://schemas.microsoft.com/office/powerpoint/2010/main" val="54684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a:extLst>
              <a:ext uri="{FF2B5EF4-FFF2-40B4-BE49-F238E27FC236}">
                <a16:creationId xmlns:a16="http://schemas.microsoft.com/office/drawing/2014/main" id="{E18EBA19-7A04-6474-5C01-2CF7ECB87C1D}"/>
              </a:ext>
            </a:extLst>
          </p:cNvPr>
          <p:cNvSpPr>
            <a:spLocks noGrp="1" noRot="1" noChangeAspect="1" noChangeArrowheads="1" noTextEdit="1"/>
          </p:cNvSpPr>
          <p:nvPr>
            <p:ph type="sldImg"/>
          </p:nvPr>
        </p:nvSpPr>
        <p:spPr/>
      </p:sp>
      <p:sp>
        <p:nvSpPr>
          <p:cNvPr id="68611" name="备注占位符 2">
            <a:extLst>
              <a:ext uri="{FF2B5EF4-FFF2-40B4-BE49-F238E27FC236}">
                <a16:creationId xmlns:a16="http://schemas.microsoft.com/office/drawing/2014/main" id="{3D6EDADE-249F-8600-56B7-C588C3FBC59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0" fontAlgn="base" latinLnBrk="0" hangingPunct="0">
              <a:lnSpc>
                <a:spcPct val="100000"/>
              </a:lnSpc>
              <a:spcBef>
                <a:spcPct val="30000"/>
              </a:spcBef>
              <a:spcAft>
                <a:spcPct val="0"/>
              </a:spcAft>
              <a:buClrTx/>
              <a:buSzTx/>
              <a:buFont typeface="Wingdings" pitchFamily="2" charset="2"/>
              <a:buChar char="Ø"/>
              <a:tabLst/>
              <a:defRPr/>
            </a:pPr>
            <a:endParaRPr lang="en-US" altLang="zh-CN" sz="900" b="1" dirty="0">
              <a:latin typeface="Tahoma" panose="020B0604030504040204" pitchFamily="34" charset="0"/>
              <a:cs typeface="Tahoma" panose="020B0604030504040204" pitchFamily="34" charset="0"/>
              <a:sym typeface="Roboto condensed" panose="020F0502020204030204" pitchFamily="34" charset="0"/>
            </a:endParaRPr>
          </a:p>
        </p:txBody>
      </p:sp>
      <p:sp>
        <p:nvSpPr>
          <p:cNvPr id="68612" name="灯片编号占位符 3">
            <a:extLst>
              <a:ext uri="{FF2B5EF4-FFF2-40B4-BE49-F238E27FC236}">
                <a16:creationId xmlns:a16="http://schemas.microsoft.com/office/drawing/2014/main" id="{D002F761-4BC3-FD2C-DBFC-5248C388BCD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C599BDC-9E27-444F-B927-9390E7A5E0FA}" type="slidenum">
              <a:rPr altLang="en-US" smtClean="0">
                <a:latin typeface="Calibri" panose="020F0502020204030204" pitchFamily="34" charset="0"/>
              </a:rPr>
              <a:pPr/>
              <a:t>77</a:t>
            </a:fld>
            <a:endParaRPr lang="zh-CN" altLang="en-US">
              <a:latin typeface="Calibri" panose="020F0502020204030204" pitchFamily="34" charset="0"/>
            </a:endParaRPr>
          </a:p>
        </p:txBody>
      </p:sp>
    </p:spTree>
    <p:extLst>
      <p:ext uri="{BB962C8B-B14F-4D97-AF65-F5344CB8AC3E}">
        <p14:creationId xmlns:p14="http://schemas.microsoft.com/office/powerpoint/2010/main" val="1833483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955"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16280" indent="-274955" defTabSz="909955"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01725" indent="-219075" defTabSz="909955"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543050" indent="-219075" defTabSz="909955"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1984375" indent="-219075" defTabSz="909955"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441575" indent="-219075" defTabSz="909955"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898775" indent="-219075" defTabSz="909955"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355975" indent="-219075" defTabSz="909955"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13175" indent="-219075" defTabSz="909955"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fld id="{82ACB4C1-69B8-4673-A649-A1DB01ABB5CF}" type="slidenum">
              <a:rPr lang="en-GB" altLang="en-US" sz="1100" smtClean="0"/>
              <a:t>8</a:t>
            </a:fld>
            <a:endParaRPr lang="en-GB" altLang="en-US" sz="1100"/>
          </a:p>
        </p:txBody>
      </p:sp>
      <p:sp>
        <p:nvSpPr>
          <p:cNvPr id="79875" name="Rectangle 2"/>
          <p:cNvSpPr>
            <a:spLocks noGrp="1" noRot="1" noChangeAspect="1" noChangeArrowheads="1" noTextEdit="1"/>
          </p:cNvSpPr>
          <p:nvPr>
            <p:ph type="sldImg"/>
          </p:nvPr>
        </p:nvSpPr>
        <p:spPr/>
      </p:sp>
      <p:sp>
        <p:nvSpPr>
          <p:cNvPr id="798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p>
          <a:p>
            <a:pPr eaLnBrk="1" hangingPunct="1"/>
            <a:endParaRPr lang="en-GB" altLang="en-US" dirty="0"/>
          </a:p>
          <a:p>
            <a:pPr eaLnBrk="1" hangingPunct="1"/>
            <a:endParaRPr lang="en-GB"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270B806-9595-4EC8-AF03-2C00808CBD7E}" type="slidenum">
              <a:rPr lang="en-GB" smtClean="0"/>
              <a:t>9</a:t>
            </a:fld>
            <a:endParaRPr lang="en-GB"/>
          </a:p>
        </p:txBody>
      </p:sp>
    </p:spTree>
    <p:extLst>
      <p:ext uri="{BB962C8B-B14F-4D97-AF65-F5344CB8AC3E}">
        <p14:creationId xmlns:p14="http://schemas.microsoft.com/office/powerpoint/2010/main" val="4035316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955"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16280" indent="-274955" defTabSz="909955"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01725" indent="-219075" defTabSz="909955"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543050" indent="-219075" defTabSz="909955"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1984375" indent="-219075" defTabSz="909955"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441575" indent="-219075" defTabSz="909955"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898775" indent="-219075" defTabSz="909955"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355975" indent="-219075" defTabSz="909955"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13175" indent="-219075" defTabSz="909955"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fld id="{6478C363-8C5C-40C2-9A12-F40104A12132}" type="slidenum">
              <a:rPr lang="en-GB" altLang="en-US" sz="1100" smtClean="0"/>
              <a:t>11</a:t>
            </a:fld>
            <a:endParaRPr lang="en-GB" altLang="en-US" sz="1100"/>
          </a:p>
        </p:txBody>
      </p:sp>
      <p:sp>
        <p:nvSpPr>
          <p:cNvPr id="80899" name="Rectangle 2"/>
          <p:cNvSpPr>
            <a:spLocks noGrp="1" noRot="1" noChangeAspect="1" noChangeArrowheads="1" noTextEdit="1"/>
          </p:cNvSpPr>
          <p:nvPr>
            <p:ph type="sldImg"/>
          </p:nvPr>
        </p:nvSpPr>
        <p:spPr/>
      </p:sp>
      <p:sp>
        <p:nvSpPr>
          <p:cNvPr id="809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p>
          <a:p>
            <a:pPr eaLnBrk="1" hangingPunct="1"/>
            <a:endParaRPr lang="en-GB" altLang="en-US" dirty="0"/>
          </a:p>
          <a:p>
            <a:pPr eaLnBrk="1" hangingPunct="1"/>
            <a:endParaRPr lang="en-GB"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955" eaLnBrk="0" hangingPunct="0">
              <a:spcBef>
                <a:spcPct val="30000"/>
              </a:spcBef>
              <a:defRPr sz="1200">
                <a:solidFill>
                  <a:schemeClr val="tx1"/>
                </a:solidFill>
                <a:latin typeface="Arial" panose="020B0604020202020204" pitchFamily="34" charset="0"/>
                <a:cs typeface="Arial" panose="020B0604020202020204" pitchFamily="34" charset="0"/>
              </a:defRPr>
            </a:lvl1pPr>
            <a:lvl2pPr marL="716280" indent="-274955" defTabSz="909955" eaLnBrk="0" hangingPunct="0">
              <a:spcBef>
                <a:spcPct val="30000"/>
              </a:spcBef>
              <a:defRPr sz="1200">
                <a:solidFill>
                  <a:schemeClr val="tx1"/>
                </a:solidFill>
                <a:latin typeface="Arial" panose="020B0604020202020204" pitchFamily="34" charset="0"/>
                <a:cs typeface="Arial" panose="020B0604020202020204" pitchFamily="34" charset="0"/>
              </a:defRPr>
            </a:lvl2pPr>
            <a:lvl3pPr marL="1101725" indent="-219075" defTabSz="909955" eaLnBrk="0" hangingPunct="0">
              <a:spcBef>
                <a:spcPct val="30000"/>
              </a:spcBef>
              <a:defRPr sz="1200">
                <a:solidFill>
                  <a:schemeClr val="tx1"/>
                </a:solidFill>
                <a:latin typeface="Arial" panose="020B0604020202020204" pitchFamily="34" charset="0"/>
                <a:cs typeface="Arial" panose="020B0604020202020204" pitchFamily="34" charset="0"/>
              </a:defRPr>
            </a:lvl3pPr>
            <a:lvl4pPr marL="1543050" indent="-219075" defTabSz="909955" eaLnBrk="0" hangingPunct="0">
              <a:spcBef>
                <a:spcPct val="30000"/>
              </a:spcBef>
              <a:defRPr sz="1200">
                <a:solidFill>
                  <a:schemeClr val="tx1"/>
                </a:solidFill>
                <a:latin typeface="Arial" panose="020B0604020202020204" pitchFamily="34" charset="0"/>
                <a:cs typeface="Arial" panose="020B0604020202020204" pitchFamily="34" charset="0"/>
              </a:defRPr>
            </a:lvl4pPr>
            <a:lvl5pPr marL="1984375" indent="-219075" defTabSz="909955" eaLnBrk="0" hangingPunct="0">
              <a:spcBef>
                <a:spcPct val="30000"/>
              </a:spcBef>
              <a:defRPr sz="1200">
                <a:solidFill>
                  <a:schemeClr val="tx1"/>
                </a:solidFill>
                <a:latin typeface="Arial" panose="020B0604020202020204" pitchFamily="34" charset="0"/>
                <a:cs typeface="Arial" panose="020B0604020202020204" pitchFamily="34" charset="0"/>
              </a:defRPr>
            </a:lvl5pPr>
            <a:lvl6pPr marL="2441575" indent="-219075" defTabSz="909955"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898775" indent="-219075" defTabSz="909955"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355975" indent="-219075" defTabSz="909955"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13175" indent="-219075" defTabSz="909955"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eaLnBrk="1" hangingPunct="1">
              <a:spcBef>
                <a:spcPct val="0"/>
              </a:spcBef>
            </a:pPr>
            <a:fld id="{AA398F63-4C80-4360-A047-A2705B4AD054}" type="slidenum">
              <a:rPr lang="en-GB" altLang="en-US" sz="1100" smtClean="0"/>
              <a:t>15</a:t>
            </a:fld>
            <a:endParaRPr lang="en-GB" altLang="en-US" sz="1100"/>
          </a:p>
        </p:txBody>
      </p:sp>
      <p:sp>
        <p:nvSpPr>
          <p:cNvPr id="81923" name="Rectangle 2"/>
          <p:cNvSpPr>
            <a:spLocks noGrp="1" noRot="1" noChangeAspect="1" noChangeArrowheads="1" noTextEdit="1"/>
          </p:cNvSpPr>
          <p:nvPr>
            <p:ph type="sldImg"/>
          </p:nvPr>
        </p:nvSpPr>
        <p:spPr/>
      </p:sp>
      <p:sp>
        <p:nvSpPr>
          <p:cNvPr id="819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270B806-9595-4EC8-AF03-2C00808CBD7E}" type="slidenum">
              <a:rPr lang="en-GB" smtClean="0"/>
              <a:pPr>
                <a:defRPr/>
              </a:pPr>
              <a:t>17</a:t>
            </a:fld>
            <a:endParaRPr lang="en-GB"/>
          </a:p>
        </p:txBody>
      </p:sp>
    </p:spTree>
    <p:extLst>
      <p:ext uri="{BB962C8B-B14F-4D97-AF65-F5344CB8AC3E}">
        <p14:creationId xmlns:p14="http://schemas.microsoft.com/office/powerpoint/2010/main" val="339839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eaLnBrk="0" hangingPunct="0">
              <a:spcBef>
                <a:spcPct val="30000"/>
              </a:spcBef>
              <a:defRPr sz="1200">
                <a:solidFill>
                  <a:schemeClr val="tx1"/>
                </a:solidFill>
                <a:latin typeface="Arial" charset="0"/>
                <a:cs typeface="Arial" charset="0"/>
              </a:defRPr>
            </a:lvl1pPr>
            <a:lvl2pPr marL="715963" indent="-274638" defTabSz="909638" eaLnBrk="0" hangingPunct="0">
              <a:spcBef>
                <a:spcPct val="30000"/>
              </a:spcBef>
              <a:defRPr sz="1200">
                <a:solidFill>
                  <a:schemeClr val="tx1"/>
                </a:solidFill>
                <a:latin typeface="Arial" charset="0"/>
                <a:cs typeface="Arial" charset="0"/>
              </a:defRPr>
            </a:lvl2pPr>
            <a:lvl3pPr marL="1101725" indent="-219075" defTabSz="909638" eaLnBrk="0" hangingPunct="0">
              <a:spcBef>
                <a:spcPct val="30000"/>
              </a:spcBef>
              <a:defRPr sz="1200">
                <a:solidFill>
                  <a:schemeClr val="tx1"/>
                </a:solidFill>
                <a:latin typeface="Arial" charset="0"/>
                <a:cs typeface="Arial" charset="0"/>
              </a:defRPr>
            </a:lvl3pPr>
            <a:lvl4pPr marL="1543050" indent="-219075" defTabSz="909638" eaLnBrk="0" hangingPunct="0">
              <a:spcBef>
                <a:spcPct val="30000"/>
              </a:spcBef>
              <a:defRPr sz="1200">
                <a:solidFill>
                  <a:schemeClr val="tx1"/>
                </a:solidFill>
                <a:latin typeface="Arial" charset="0"/>
                <a:cs typeface="Arial" charset="0"/>
              </a:defRPr>
            </a:lvl4pPr>
            <a:lvl5pPr marL="1984375" indent="-219075" defTabSz="909638" eaLnBrk="0" hangingPunct="0">
              <a:spcBef>
                <a:spcPct val="30000"/>
              </a:spcBef>
              <a:defRPr sz="1200">
                <a:solidFill>
                  <a:schemeClr val="tx1"/>
                </a:solidFill>
                <a:latin typeface="Arial" charset="0"/>
                <a:cs typeface="Arial" charset="0"/>
              </a:defRPr>
            </a:lvl5pPr>
            <a:lvl6pPr marL="2441575" indent="-219075" defTabSz="909638" eaLnBrk="0" fontAlgn="base" hangingPunct="0">
              <a:spcBef>
                <a:spcPct val="30000"/>
              </a:spcBef>
              <a:spcAft>
                <a:spcPct val="0"/>
              </a:spcAft>
              <a:defRPr sz="1200">
                <a:solidFill>
                  <a:schemeClr val="tx1"/>
                </a:solidFill>
                <a:latin typeface="Arial" charset="0"/>
                <a:cs typeface="Arial" charset="0"/>
              </a:defRPr>
            </a:lvl6pPr>
            <a:lvl7pPr marL="2898775" indent="-219075" defTabSz="909638" eaLnBrk="0" fontAlgn="base" hangingPunct="0">
              <a:spcBef>
                <a:spcPct val="30000"/>
              </a:spcBef>
              <a:spcAft>
                <a:spcPct val="0"/>
              </a:spcAft>
              <a:defRPr sz="1200">
                <a:solidFill>
                  <a:schemeClr val="tx1"/>
                </a:solidFill>
                <a:latin typeface="Arial" charset="0"/>
                <a:cs typeface="Arial" charset="0"/>
              </a:defRPr>
            </a:lvl7pPr>
            <a:lvl8pPr marL="3355975" indent="-219075" defTabSz="909638" eaLnBrk="0" fontAlgn="base" hangingPunct="0">
              <a:spcBef>
                <a:spcPct val="30000"/>
              </a:spcBef>
              <a:spcAft>
                <a:spcPct val="0"/>
              </a:spcAft>
              <a:defRPr sz="1200">
                <a:solidFill>
                  <a:schemeClr val="tx1"/>
                </a:solidFill>
                <a:latin typeface="Arial" charset="0"/>
                <a:cs typeface="Arial" charset="0"/>
              </a:defRPr>
            </a:lvl8pPr>
            <a:lvl9pPr marL="3813175" indent="-219075" defTabSz="909638"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5C221546-C159-41C7-9527-89EE324B5E76}" type="slidenum">
              <a:rPr lang="en-GB" altLang="en-US" sz="1100" smtClean="0"/>
              <a:pPr eaLnBrk="1" hangingPunct="1">
                <a:spcBef>
                  <a:spcPct val="0"/>
                </a:spcBef>
              </a:pPr>
              <a:t>20</a:t>
            </a:fld>
            <a:endParaRPr lang="en-GB" altLang="en-US" sz="11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p>
        </p:txBody>
      </p:sp>
    </p:spTree>
    <p:extLst>
      <p:ext uri="{BB962C8B-B14F-4D97-AF65-F5344CB8AC3E}">
        <p14:creationId xmlns:p14="http://schemas.microsoft.com/office/powerpoint/2010/main" val="3463965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eaLnBrk="0" hangingPunct="0">
              <a:spcBef>
                <a:spcPct val="30000"/>
              </a:spcBef>
              <a:defRPr sz="1200">
                <a:solidFill>
                  <a:schemeClr val="tx1"/>
                </a:solidFill>
                <a:latin typeface="Arial" charset="0"/>
                <a:cs typeface="Arial" charset="0"/>
              </a:defRPr>
            </a:lvl1pPr>
            <a:lvl2pPr marL="715963" indent="-274638" defTabSz="909638" eaLnBrk="0" hangingPunct="0">
              <a:spcBef>
                <a:spcPct val="30000"/>
              </a:spcBef>
              <a:defRPr sz="1200">
                <a:solidFill>
                  <a:schemeClr val="tx1"/>
                </a:solidFill>
                <a:latin typeface="Arial" charset="0"/>
                <a:cs typeface="Arial" charset="0"/>
              </a:defRPr>
            </a:lvl2pPr>
            <a:lvl3pPr marL="1101725" indent="-219075" defTabSz="909638" eaLnBrk="0" hangingPunct="0">
              <a:spcBef>
                <a:spcPct val="30000"/>
              </a:spcBef>
              <a:defRPr sz="1200">
                <a:solidFill>
                  <a:schemeClr val="tx1"/>
                </a:solidFill>
                <a:latin typeface="Arial" charset="0"/>
                <a:cs typeface="Arial" charset="0"/>
              </a:defRPr>
            </a:lvl3pPr>
            <a:lvl4pPr marL="1543050" indent="-219075" defTabSz="909638" eaLnBrk="0" hangingPunct="0">
              <a:spcBef>
                <a:spcPct val="30000"/>
              </a:spcBef>
              <a:defRPr sz="1200">
                <a:solidFill>
                  <a:schemeClr val="tx1"/>
                </a:solidFill>
                <a:latin typeface="Arial" charset="0"/>
                <a:cs typeface="Arial" charset="0"/>
              </a:defRPr>
            </a:lvl4pPr>
            <a:lvl5pPr marL="1984375" indent="-219075" defTabSz="909638" eaLnBrk="0" hangingPunct="0">
              <a:spcBef>
                <a:spcPct val="30000"/>
              </a:spcBef>
              <a:defRPr sz="1200">
                <a:solidFill>
                  <a:schemeClr val="tx1"/>
                </a:solidFill>
                <a:latin typeface="Arial" charset="0"/>
                <a:cs typeface="Arial" charset="0"/>
              </a:defRPr>
            </a:lvl5pPr>
            <a:lvl6pPr marL="2441575" indent="-219075" defTabSz="909638" eaLnBrk="0" fontAlgn="base" hangingPunct="0">
              <a:spcBef>
                <a:spcPct val="30000"/>
              </a:spcBef>
              <a:spcAft>
                <a:spcPct val="0"/>
              </a:spcAft>
              <a:defRPr sz="1200">
                <a:solidFill>
                  <a:schemeClr val="tx1"/>
                </a:solidFill>
                <a:latin typeface="Arial" charset="0"/>
                <a:cs typeface="Arial" charset="0"/>
              </a:defRPr>
            </a:lvl6pPr>
            <a:lvl7pPr marL="2898775" indent="-219075" defTabSz="909638" eaLnBrk="0" fontAlgn="base" hangingPunct="0">
              <a:spcBef>
                <a:spcPct val="30000"/>
              </a:spcBef>
              <a:spcAft>
                <a:spcPct val="0"/>
              </a:spcAft>
              <a:defRPr sz="1200">
                <a:solidFill>
                  <a:schemeClr val="tx1"/>
                </a:solidFill>
                <a:latin typeface="Arial" charset="0"/>
                <a:cs typeface="Arial" charset="0"/>
              </a:defRPr>
            </a:lvl7pPr>
            <a:lvl8pPr marL="3355975" indent="-219075" defTabSz="909638" eaLnBrk="0" fontAlgn="base" hangingPunct="0">
              <a:spcBef>
                <a:spcPct val="30000"/>
              </a:spcBef>
              <a:spcAft>
                <a:spcPct val="0"/>
              </a:spcAft>
              <a:defRPr sz="1200">
                <a:solidFill>
                  <a:schemeClr val="tx1"/>
                </a:solidFill>
                <a:latin typeface="Arial" charset="0"/>
                <a:cs typeface="Arial" charset="0"/>
              </a:defRPr>
            </a:lvl8pPr>
            <a:lvl9pPr marL="3813175" indent="-219075" defTabSz="909638"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5C221546-C159-41C7-9527-89EE324B5E76}" type="slidenum">
              <a:rPr lang="en-GB" altLang="en-US" sz="1100" smtClean="0"/>
              <a:pPr eaLnBrk="1" hangingPunct="1">
                <a:spcBef>
                  <a:spcPct val="0"/>
                </a:spcBef>
              </a:pPr>
              <a:t>21</a:t>
            </a:fld>
            <a:endParaRPr lang="en-GB" altLang="en-US" sz="110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p>
        </p:txBody>
      </p:sp>
    </p:spTree>
    <p:extLst>
      <p:ext uri="{BB962C8B-B14F-4D97-AF65-F5344CB8AC3E}">
        <p14:creationId xmlns:p14="http://schemas.microsoft.com/office/powerpoint/2010/main" val="3643074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eaLnBrk="0" hangingPunct="0">
              <a:spcBef>
                <a:spcPct val="30000"/>
              </a:spcBef>
              <a:defRPr sz="1200">
                <a:solidFill>
                  <a:schemeClr val="tx1"/>
                </a:solidFill>
                <a:latin typeface="Arial" charset="0"/>
                <a:cs typeface="Arial" charset="0"/>
              </a:defRPr>
            </a:lvl1pPr>
            <a:lvl2pPr marL="715963" indent="-274638" defTabSz="909638" eaLnBrk="0" hangingPunct="0">
              <a:spcBef>
                <a:spcPct val="30000"/>
              </a:spcBef>
              <a:defRPr sz="1200">
                <a:solidFill>
                  <a:schemeClr val="tx1"/>
                </a:solidFill>
                <a:latin typeface="Arial" charset="0"/>
                <a:cs typeface="Arial" charset="0"/>
              </a:defRPr>
            </a:lvl2pPr>
            <a:lvl3pPr marL="1101725" indent="-219075" defTabSz="909638" eaLnBrk="0" hangingPunct="0">
              <a:spcBef>
                <a:spcPct val="30000"/>
              </a:spcBef>
              <a:defRPr sz="1200">
                <a:solidFill>
                  <a:schemeClr val="tx1"/>
                </a:solidFill>
                <a:latin typeface="Arial" charset="0"/>
                <a:cs typeface="Arial" charset="0"/>
              </a:defRPr>
            </a:lvl3pPr>
            <a:lvl4pPr marL="1543050" indent="-219075" defTabSz="909638" eaLnBrk="0" hangingPunct="0">
              <a:spcBef>
                <a:spcPct val="30000"/>
              </a:spcBef>
              <a:defRPr sz="1200">
                <a:solidFill>
                  <a:schemeClr val="tx1"/>
                </a:solidFill>
                <a:latin typeface="Arial" charset="0"/>
                <a:cs typeface="Arial" charset="0"/>
              </a:defRPr>
            </a:lvl4pPr>
            <a:lvl5pPr marL="1984375" indent="-219075" defTabSz="909638" eaLnBrk="0" hangingPunct="0">
              <a:spcBef>
                <a:spcPct val="30000"/>
              </a:spcBef>
              <a:defRPr sz="1200">
                <a:solidFill>
                  <a:schemeClr val="tx1"/>
                </a:solidFill>
                <a:latin typeface="Arial" charset="0"/>
                <a:cs typeface="Arial" charset="0"/>
              </a:defRPr>
            </a:lvl5pPr>
            <a:lvl6pPr marL="2441575" indent="-219075" defTabSz="909638" eaLnBrk="0" fontAlgn="base" hangingPunct="0">
              <a:spcBef>
                <a:spcPct val="30000"/>
              </a:spcBef>
              <a:spcAft>
                <a:spcPct val="0"/>
              </a:spcAft>
              <a:defRPr sz="1200">
                <a:solidFill>
                  <a:schemeClr val="tx1"/>
                </a:solidFill>
                <a:latin typeface="Arial" charset="0"/>
                <a:cs typeface="Arial" charset="0"/>
              </a:defRPr>
            </a:lvl6pPr>
            <a:lvl7pPr marL="2898775" indent="-219075" defTabSz="909638" eaLnBrk="0" fontAlgn="base" hangingPunct="0">
              <a:spcBef>
                <a:spcPct val="30000"/>
              </a:spcBef>
              <a:spcAft>
                <a:spcPct val="0"/>
              </a:spcAft>
              <a:defRPr sz="1200">
                <a:solidFill>
                  <a:schemeClr val="tx1"/>
                </a:solidFill>
                <a:latin typeface="Arial" charset="0"/>
                <a:cs typeface="Arial" charset="0"/>
              </a:defRPr>
            </a:lvl7pPr>
            <a:lvl8pPr marL="3355975" indent="-219075" defTabSz="909638" eaLnBrk="0" fontAlgn="base" hangingPunct="0">
              <a:spcBef>
                <a:spcPct val="30000"/>
              </a:spcBef>
              <a:spcAft>
                <a:spcPct val="0"/>
              </a:spcAft>
              <a:defRPr sz="1200">
                <a:solidFill>
                  <a:schemeClr val="tx1"/>
                </a:solidFill>
                <a:latin typeface="Arial" charset="0"/>
                <a:cs typeface="Arial" charset="0"/>
              </a:defRPr>
            </a:lvl8pPr>
            <a:lvl9pPr marL="3813175" indent="-219075" defTabSz="909638" eaLnBrk="0" fontAlgn="base" hangingPunct="0">
              <a:spcBef>
                <a:spcPct val="30000"/>
              </a:spcBef>
              <a:spcAft>
                <a:spcPct val="0"/>
              </a:spcAft>
              <a:defRPr sz="1200">
                <a:solidFill>
                  <a:schemeClr val="tx1"/>
                </a:solidFill>
                <a:latin typeface="Arial" charset="0"/>
                <a:cs typeface="Arial" charset="0"/>
              </a:defRPr>
            </a:lvl9pPr>
          </a:lstStyle>
          <a:p>
            <a:pPr eaLnBrk="1" hangingPunct="1">
              <a:spcBef>
                <a:spcPct val="0"/>
              </a:spcBef>
            </a:pPr>
            <a:fld id="{41FA6D3F-B5A8-4173-AD15-2872AE01C8D5}" type="slidenum">
              <a:rPr lang="en-GB" altLang="en-US" sz="1100" smtClean="0"/>
              <a:pPr eaLnBrk="1" hangingPunct="1">
                <a:spcBef>
                  <a:spcPct val="0"/>
                </a:spcBef>
              </a:pPr>
              <a:t>22</a:t>
            </a:fld>
            <a:endParaRPr lang="en-GB" altLang="en-US" sz="110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dirty="0"/>
          </a:p>
        </p:txBody>
      </p:sp>
    </p:spTree>
    <p:extLst>
      <p:ext uri="{BB962C8B-B14F-4D97-AF65-F5344CB8AC3E}">
        <p14:creationId xmlns:p14="http://schemas.microsoft.com/office/powerpoint/2010/main" val="2580640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4E19E230-34E4-4CDC-95F8-8EE19E08D8ED}" type="slidenum">
              <a:rPr lang="en-GB"/>
              <a:t>‹#›</a:t>
            </a:fld>
            <a:r>
              <a:rPr lang="en-GB"/>
              <a:t>	</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3131472B-4CF3-4167-844E-0E07065DAD56}" type="slidenum">
              <a:rPr lang="en-GB"/>
              <a:t>‹#›</a:t>
            </a:fld>
            <a:r>
              <a:rPr lang="en-GB"/>
              <a:t>	</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A1CA8AFA-8AEE-4474-BC4D-5D3D68499380}" type="slidenum">
              <a:rPr lang="en-GB"/>
              <a:t>‹#›</a:t>
            </a:fld>
            <a:r>
              <a:rPr lang="en-GB"/>
              <a:t>	</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5113" y="620713"/>
            <a:ext cx="2071687" cy="5545137"/>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95288" y="620713"/>
            <a:ext cx="6067425" cy="5545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472A72E7-92A0-4A6C-B046-3D56BD50C85E}" type="slidenum">
              <a:rPr lang="en-GB"/>
              <a:t>‹#›</a:t>
            </a:fld>
            <a:r>
              <a:rPr lang="en-GB"/>
              <a:t>	</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288" y="620713"/>
            <a:ext cx="8229600" cy="8636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639888"/>
            <a:ext cx="40386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39888"/>
            <a:ext cx="40386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01AA1420-CE56-435F-A61D-472822A61522}" type="slidenum">
              <a:rPr lang="en-GB"/>
              <a:t>‹#›</a:t>
            </a:fld>
            <a:r>
              <a:rPr lang="en-GB"/>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395288" y="620713"/>
            <a:ext cx="8229600" cy="8636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639888"/>
            <a:ext cx="8229600" cy="218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57200" y="3978275"/>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A5B50074-0E34-42C4-8775-8122C7CA4EFA}" type="slidenum">
              <a:rPr lang="en-GB"/>
              <a:t>‹#›</a:t>
            </a:fld>
            <a:r>
              <a:rPr lang="en-GB"/>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95288" y="620713"/>
            <a:ext cx="8229600" cy="8636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639888"/>
            <a:ext cx="40386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639888"/>
            <a:ext cx="4038600" cy="218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978275"/>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p:cNvSpPr>
            <a:spLocks noGrp="1" noChangeArrowheads="1"/>
          </p:cNvSpPr>
          <p:nvPr>
            <p:ph type="dt" sz="half" idx="10"/>
          </p:nvPr>
        </p:nvSpPr>
        <p:spPr/>
        <p:txBody>
          <a:bodyPr/>
          <a:lstStyle>
            <a:lvl1pPr>
              <a:defRPr/>
            </a:lvl1pPr>
          </a:lstStyle>
          <a:p>
            <a:pPr>
              <a:defRPr/>
            </a:pPr>
            <a:endParaRPr lang="en-US"/>
          </a:p>
        </p:txBody>
      </p:sp>
      <p:sp>
        <p:nvSpPr>
          <p:cNvPr id="7" name="Rectangle 5"/>
          <p:cNvSpPr>
            <a:spLocks noGrp="1" noChangeArrowheads="1"/>
          </p:cNvSpPr>
          <p:nvPr>
            <p:ph type="ftr" sz="quarter" idx="11"/>
          </p:nvPr>
        </p:nvSpPr>
        <p:spPr/>
        <p:txBody>
          <a:bodyPr/>
          <a:lstStyle>
            <a:lvl1pPr>
              <a:defRPr/>
            </a:lvl1pPr>
          </a:lstStyle>
          <a:p>
            <a:pPr>
              <a:defRPr/>
            </a:pPr>
            <a:endParaRPr lang="en-US"/>
          </a:p>
        </p:txBody>
      </p:sp>
      <p:sp>
        <p:nvSpPr>
          <p:cNvPr id="8" name="Rectangle 6"/>
          <p:cNvSpPr>
            <a:spLocks noGrp="1" noChangeArrowheads="1"/>
          </p:cNvSpPr>
          <p:nvPr>
            <p:ph type="sldNum" sz="quarter" idx="12"/>
          </p:nvPr>
        </p:nvSpPr>
        <p:spPr/>
        <p:txBody>
          <a:bodyPr/>
          <a:lstStyle>
            <a:lvl1pPr>
              <a:defRPr/>
            </a:lvl1pPr>
          </a:lstStyle>
          <a:p>
            <a:pPr>
              <a:defRPr/>
            </a:pPr>
            <a:fld id="{D5F65703-D91F-4DDC-B4DD-74558D5FBEAC}" type="slidenum">
              <a:rPr lang="en-GB"/>
              <a:t>‹#›</a:t>
            </a:fld>
            <a:r>
              <a:rPr lang="en-GB"/>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95288" y="620713"/>
            <a:ext cx="8291512" cy="5545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1EA165D0-2958-4D85-82DC-5CAC6C582EF1}" type="slidenum">
              <a:rPr lang="en-GB"/>
              <a:t>‹#›</a:t>
            </a:fld>
            <a:r>
              <a:rPr lang="en-GB"/>
              <a:t>	</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95288" y="620713"/>
            <a:ext cx="8229600" cy="863600"/>
          </a:xfrm>
        </p:spPr>
        <p:txBody>
          <a:bodyPr/>
          <a:lstStyle/>
          <a:p>
            <a:r>
              <a:rPr lang="en-US"/>
              <a:t>Click to edit Master title style</a:t>
            </a:r>
            <a:endParaRPr lang="en-GB"/>
          </a:p>
        </p:txBody>
      </p:sp>
      <p:sp>
        <p:nvSpPr>
          <p:cNvPr id="3" name="Content Placeholder 2"/>
          <p:cNvSpPr>
            <a:spLocks noGrp="1"/>
          </p:cNvSpPr>
          <p:nvPr>
            <p:ph sz="half" idx="1"/>
          </p:nvPr>
        </p:nvSpPr>
        <p:spPr>
          <a:xfrm>
            <a:off x="457200" y="1639888"/>
            <a:ext cx="40386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639888"/>
            <a:ext cx="4038600" cy="218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978275"/>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p:cNvSpPr>
            <a:spLocks noGrp="1" noChangeArrowheads="1"/>
          </p:cNvSpPr>
          <p:nvPr>
            <p:ph type="dt" sz="half" idx="10"/>
          </p:nvPr>
        </p:nvSpPr>
        <p:spPr/>
        <p:txBody>
          <a:bodyPr/>
          <a:lstStyle>
            <a:lvl1pPr>
              <a:defRPr/>
            </a:lvl1pPr>
          </a:lstStyle>
          <a:p>
            <a:pPr>
              <a:defRPr/>
            </a:pPr>
            <a:endParaRPr lang="en-US"/>
          </a:p>
        </p:txBody>
      </p:sp>
      <p:sp>
        <p:nvSpPr>
          <p:cNvPr id="7" name="Rectangle 5"/>
          <p:cNvSpPr>
            <a:spLocks noGrp="1" noChangeArrowheads="1"/>
          </p:cNvSpPr>
          <p:nvPr>
            <p:ph type="ftr" sz="quarter" idx="11"/>
          </p:nvPr>
        </p:nvSpPr>
        <p:spPr/>
        <p:txBody>
          <a:bodyPr/>
          <a:lstStyle>
            <a:lvl1pPr>
              <a:defRPr/>
            </a:lvl1pPr>
          </a:lstStyle>
          <a:p>
            <a:pPr>
              <a:defRPr/>
            </a:pPr>
            <a:endParaRPr lang="en-US"/>
          </a:p>
        </p:txBody>
      </p:sp>
      <p:sp>
        <p:nvSpPr>
          <p:cNvPr id="8" name="Rectangle 6"/>
          <p:cNvSpPr>
            <a:spLocks noGrp="1" noChangeArrowheads="1"/>
          </p:cNvSpPr>
          <p:nvPr>
            <p:ph type="sldNum" sz="quarter" idx="12"/>
          </p:nvPr>
        </p:nvSpPr>
        <p:spPr/>
        <p:txBody>
          <a:bodyPr/>
          <a:lstStyle>
            <a:lvl1pPr>
              <a:defRPr/>
            </a:lvl1pPr>
          </a:lstStyle>
          <a:p>
            <a:pPr>
              <a:defRPr/>
            </a:pPr>
            <a:fld id="{E679D849-ADD8-4E7F-A499-88FEFCF153D3}" type="slidenum">
              <a:rPr lang="en-GB"/>
              <a:t>‹#›</a:t>
            </a:fld>
            <a:r>
              <a:rPr lang="en-GB"/>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FEEDDC7-1821-409A-B657-D68E1847FA43}" type="slidenum">
              <a:rPr lang="en-GB"/>
              <a:t>‹#›</a:t>
            </a:fld>
            <a:r>
              <a:rPr lang="en-GB"/>
              <a:t>	</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83CC1287-9A82-4A5C-8FCF-98F489DF6CE3}" type="slidenum">
              <a:rPr lang="en-GB"/>
              <a:t>‹#›</a:t>
            </a:fld>
            <a:r>
              <a:rPr lang="en-GB"/>
              <a:t>	</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483DF53E-413A-460F-AB8F-B2230651D8B9}" type="slidenum">
              <a:rPr lang="en-GB"/>
              <a:t>‹#›</a:t>
            </a:fld>
            <a:r>
              <a:rPr lang="en-GB"/>
              <a:t>	</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baseline="0"/>
            </a:lvl1pPr>
          </a:lstStyle>
          <a:p>
            <a:r>
              <a:rPr lang="en-US" dirty="0"/>
              <a:t>Click to edit Master title style</a:t>
            </a:r>
            <a:endParaRPr lang="en-GB" dirty="0"/>
          </a:p>
        </p:txBody>
      </p:sp>
      <p:sp>
        <p:nvSpPr>
          <p:cNvPr id="3" name="Content Placeholder 2"/>
          <p:cNvSpPr>
            <a:spLocks noGrp="1"/>
          </p:cNvSpPr>
          <p:nvPr>
            <p:ph sz="half" idx="1"/>
          </p:nvPr>
        </p:nvSpPr>
        <p:spPr>
          <a:xfrm>
            <a:off x="457200" y="1639888"/>
            <a:ext cx="4038600" cy="4525962"/>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648200" y="163988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E8818E26-A66A-4BEC-BD5A-A9F9831D3848}" type="slidenum">
              <a:rPr lang="en-GB"/>
              <a:t>‹#›</a:t>
            </a:fld>
            <a:r>
              <a:rPr lang="en-GB"/>
              <a:t>	</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44442736-4D6B-4D53-8E8E-C8AF63C2A3D5}" type="slidenum">
              <a:rPr lang="en-GB"/>
              <a:t>‹#›</a:t>
            </a:fld>
            <a:r>
              <a:rPr lang="en-GB"/>
              <a:t>	</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E85BC354-74DD-4C91-8C2F-823EFAD7FEF2}" type="slidenum">
              <a:rPr lang="en-GB"/>
              <a:t>‹#›</a:t>
            </a:fld>
            <a:r>
              <a:rPr lang="en-GB"/>
              <a:t>	</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83E1A4F4-0CF6-4FC5-988E-AA3ACC77BF7D}" type="slidenum">
              <a:rPr lang="en-GB"/>
              <a:t>‹#›</a:t>
            </a:fld>
            <a:r>
              <a:rPr lang="en-GB"/>
              <a:t>	</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BD0BC0B2-4FB1-4499-A4D4-5FE6B7D5008F}" type="slidenum">
              <a:rPr lang="en-GB"/>
              <a:t>‹#›</a:t>
            </a:fld>
            <a:r>
              <a:rPr lang="en-GB"/>
              <a:t>	</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95288" y="620713"/>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en-US"/>
              <a:t>Click to edit Master title style</a:t>
            </a:r>
          </a:p>
        </p:txBody>
      </p:sp>
      <p:sp>
        <p:nvSpPr>
          <p:cNvPr id="1027" name="Rectangle 3"/>
          <p:cNvSpPr>
            <a:spLocks noGrp="1" noChangeArrowheads="1"/>
          </p:cNvSpPr>
          <p:nvPr>
            <p:ph type="body" idx="1"/>
          </p:nvPr>
        </p:nvSpPr>
        <p:spPr bwMode="auto">
          <a:xfrm>
            <a:off x="457200" y="163988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two new multiobjective evolutionary algorithms</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l">
              <a:defRPr sz="140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a:defRPr/>
            </a:pPr>
            <a:fld id="{939A2D24-D369-4CB9-91BC-0B56CDEE2D38}" type="slidenum">
              <a:rPr lang="en-GB"/>
              <a:t>‹#›</a:t>
            </a:fld>
            <a:r>
              <a:rPr lang="en-GB"/>
              <a:t>	</a:t>
            </a:r>
          </a:p>
        </p:txBody>
      </p:sp>
      <p:pic>
        <p:nvPicPr>
          <p:cNvPr id="1031" name="Picture 5" descr="use RH modified.jpg"/>
          <p:cNvPicPr>
            <a:picLocks noChangeAspect="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22980650" y="1422400"/>
            <a:ext cx="3257550"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lvl1pPr algn="ctr" rtl="0" eaLnBrk="0" fontAlgn="base" hangingPunct="0">
        <a:spcBef>
          <a:spcPct val="0"/>
        </a:spcBef>
        <a:spcAft>
          <a:spcPct val="0"/>
        </a:spcAft>
        <a:defRPr sz="2800" b="1">
          <a:solidFill>
            <a:srgbClr val="0000CC"/>
          </a:solidFill>
          <a:latin typeface="+mj-lt"/>
          <a:ea typeface="+mj-ea"/>
          <a:cs typeface="+mj-cs"/>
        </a:defRPr>
      </a:lvl1pPr>
      <a:lvl2pPr algn="ctr" rtl="0" eaLnBrk="0" fontAlgn="base" hangingPunct="0">
        <a:spcBef>
          <a:spcPct val="0"/>
        </a:spcBef>
        <a:spcAft>
          <a:spcPct val="0"/>
        </a:spcAft>
        <a:defRPr sz="2800" b="1">
          <a:solidFill>
            <a:srgbClr val="0000CC"/>
          </a:solidFill>
          <a:latin typeface="Arial" panose="020B0604020202020204" pitchFamily="34" charset="0"/>
          <a:cs typeface="Arial" panose="020B0604020202020204" pitchFamily="34" charset="0"/>
        </a:defRPr>
      </a:lvl2pPr>
      <a:lvl3pPr algn="ctr" rtl="0" eaLnBrk="0" fontAlgn="base" hangingPunct="0">
        <a:spcBef>
          <a:spcPct val="0"/>
        </a:spcBef>
        <a:spcAft>
          <a:spcPct val="0"/>
        </a:spcAft>
        <a:defRPr sz="2800" b="1">
          <a:solidFill>
            <a:srgbClr val="0000CC"/>
          </a:solidFill>
          <a:latin typeface="Arial" panose="020B0604020202020204" pitchFamily="34" charset="0"/>
          <a:cs typeface="Arial" panose="020B0604020202020204" pitchFamily="34" charset="0"/>
        </a:defRPr>
      </a:lvl3pPr>
      <a:lvl4pPr algn="ctr" rtl="0" eaLnBrk="0" fontAlgn="base" hangingPunct="0">
        <a:spcBef>
          <a:spcPct val="0"/>
        </a:spcBef>
        <a:spcAft>
          <a:spcPct val="0"/>
        </a:spcAft>
        <a:defRPr sz="2800" b="1">
          <a:solidFill>
            <a:srgbClr val="0000CC"/>
          </a:solidFill>
          <a:latin typeface="Arial" panose="020B0604020202020204" pitchFamily="34" charset="0"/>
          <a:cs typeface="Arial" panose="020B0604020202020204" pitchFamily="34" charset="0"/>
        </a:defRPr>
      </a:lvl4pPr>
      <a:lvl5pPr algn="ctr" rtl="0" eaLnBrk="0" fontAlgn="base" hangingPunct="0">
        <a:spcBef>
          <a:spcPct val="0"/>
        </a:spcBef>
        <a:spcAft>
          <a:spcPct val="0"/>
        </a:spcAft>
        <a:defRPr sz="2800" b="1">
          <a:solidFill>
            <a:srgbClr val="0000CC"/>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2800" b="1">
          <a:solidFill>
            <a:srgbClr val="0000CC"/>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2800" b="1">
          <a:solidFill>
            <a:srgbClr val="0000CC"/>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2800" b="1">
          <a:solidFill>
            <a:srgbClr val="0000CC"/>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2800" b="1">
          <a:solidFill>
            <a:srgbClr val="0000CC"/>
          </a:solidFill>
          <a:latin typeface="Arial" panose="020B0604020202020204" pitchFamily="34" charset="0"/>
          <a:cs typeface="Arial" panose="020B0604020202020204" pitchFamily="34" charset="0"/>
        </a:defRPr>
      </a:lvl9pPr>
    </p:titleStyle>
    <p:bodyStyle>
      <a:lvl1pPr marL="342900" indent="-342900" algn="l" rtl="0" eaLnBrk="0" fontAlgn="base" hangingPunct="0">
        <a:spcBef>
          <a:spcPct val="20000"/>
        </a:spcBef>
        <a:spcAft>
          <a:spcPct val="0"/>
        </a:spcAft>
        <a:buClr>
          <a:srgbClr val="FF0000"/>
        </a:buClr>
        <a:buFont typeface="Wingdings" panose="05000000000000000000" pitchFamily="2" charset="2"/>
        <a:buChar char="q"/>
        <a:defRPr sz="2400">
          <a:solidFill>
            <a:srgbClr val="0000CC"/>
          </a:solidFill>
          <a:latin typeface="+mn-lt"/>
          <a:ea typeface="+mn-ea"/>
          <a:cs typeface="+mn-cs"/>
        </a:defRPr>
      </a:lvl1pPr>
      <a:lvl2pPr marL="742950" indent="-285750" algn="l" rtl="0" eaLnBrk="0" fontAlgn="base" hangingPunct="0">
        <a:spcBef>
          <a:spcPct val="20000"/>
        </a:spcBef>
        <a:spcAft>
          <a:spcPct val="0"/>
        </a:spcAft>
        <a:buChar char="o"/>
        <a:defRPr sz="2000">
          <a:solidFill>
            <a:srgbClr val="0000CC"/>
          </a:solidFill>
          <a:latin typeface="+mn-lt"/>
          <a:cs typeface="+mn-cs"/>
        </a:defRPr>
      </a:lvl2pPr>
      <a:lvl3pPr marL="1143000" indent="-228600" algn="l" rtl="0" eaLnBrk="0" fontAlgn="base" hangingPunct="0">
        <a:spcBef>
          <a:spcPct val="20000"/>
        </a:spcBef>
        <a:spcAft>
          <a:spcPct val="0"/>
        </a:spcAft>
        <a:buFont typeface="Wingdings" panose="05000000000000000000" pitchFamily="2" charset="2"/>
        <a:buChar char="ü"/>
        <a:defRPr sz="2000">
          <a:solidFill>
            <a:srgbClr val="0000CC"/>
          </a:solidFill>
          <a:latin typeface="+mn-lt"/>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a:solidFill>
            <a:srgbClr val="0000CC"/>
          </a:solidFill>
          <a:latin typeface="+mn-lt"/>
          <a:cs typeface="+mn-cs"/>
        </a:defRPr>
      </a:lvl4pPr>
      <a:lvl5pPr marL="2057400" indent="-228600" algn="l" rtl="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mn-cs"/>
        </a:defRPr>
      </a:lvl5pPr>
      <a:lvl6pPr marL="2514600" indent="-228600" algn="l" rtl="0" fontAlgn="base">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mn-cs"/>
        </a:defRPr>
      </a:lvl6pPr>
      <a:lvl7pPr marL="2971800" indent="-228600" algn="l" rtl="0" fontAlgn="base">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mn-cs"/>
        </a:defRPr>
      </a:lvl7pPr>
      <a:lvl8pPr marL="3429000" indent="-228600" algn="l" rtl="0" fontAlgn="base">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mn-cs"/>
        </a:defRPr>
      </a:lvl8pPr>
      <a:lvl9pPr marL="3886200" indent="-228600" algn="l" rtl="0" fontAlgn="base">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qingfu.zhang@cityu.edu.h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slideLayout" Target="../slideLayouts/slideLayout2.xml"/><Relationship Id="rId7" Type="http://schemas.openxmlformats.org/officeDocument/2006/relationships/oleObject" Target="../embeddings/oleObject7.bin"/><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2.wmf"/><Relationship Id="rId5" Type="http://schemas.openxmlformats.org/officeDocument/2006/relationships/oleObject" Target="../embeddings/oleObject6.bin"/><Relationship Id="rId4"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vmlDrawing" Target="../drawings/vmlDrawing4.vml"/><Relationship Id="rId6" Type="http://schemas.openxmlformats.org/officeDocument/2006/relationships/image" Target="../media/image18.emf"/><Relationship Id="rId5" Type="http://schemas.openxmlformats.org/officeDocument/2006/relationships/oleObject" Target="../embeddings/oleObject17.bin"/><Relationship Id="rId4"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7.x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oleObject" Target="../embeddings/oleObject22.bin"/><Relationship Id="rId3" Type="http://schemas.openxmlformats.org/officeDocument/2006/relationships/slideLayout" Target="../slideLayouts/slideLayout2.xml"/><Relationship Id="rId7" Type="http://schemas.openxmlformats.org/officeDocument/2006/relationships/oleObject" Target="../embeddings/oleObject19.bin"/><Relationship Id="rId12" Type="http://schemas.openxmlformats.org/officeDocument/2006/relationships/image" Target="../media/image10.wmf"/><Relationship Id="rId2" Type="http://schemas.openxmlformats.org/officeDocument/2006/relationships/tags" Target="../tags/tag12.xml"/><Relationship Id="rId16" Type="http://schemas.openxmlformats.org/officeDocument/2006/relationships/image" Target="../media/image21.wmf"/><Relationship Id="rId1" Type="http://schemas.openxmlformats.org/officeDocument/2006/relationships/vmlDrawing" Target="../drawings/vmlDrawing5.vml"/><Relationship Id="rId6" Type="http://schemas.openxmlformats.org/officeDocument/2006/relationships/image" Target="../media/image19.wmf"/><Relationship Id="rId11" Type="http://schemas.openxmlformats.org/officeDocument/2006/relationships/oleObject" Target="../embeddings/oleObject21.bin"/><Relationship Id="rId5" Type="http://schemas.openxmlformats.org/officeDocument/2006/relationships/oleObject" Target="../embeddings/oleObject18.bin"/><Relationship Id="rId15" Type="http://schemas.openxmlformats.org/officeDocument/2006/relationships/oleObject" Target="../embeddings/oleObject24.bin"/><Relationship Id="rId10" Type="http://schemas.openxmlformats.org/officeDocument/2006/relationships/image" Target="../media/image9.wmf"/><Relationship Id="rId4" Type="http://schemas.openxmlformats.org/officeDocument/2006/relationships/notesSlide" Target="../notesSlides/notesSlide6.xml"/><Relationship Id="rId9" Type="http://schemas.openxmlformats.org/officeDocument/2006/relationships/oleObject" Target="../embeddings/oleObject20.bin"/><Relationship Id="rId14" Type="http://schemas.openxmlformats.org/officeDocument/2006/relationships/oleObject" Target="../embeddings/oleObject23.bin"/></Relationships>
</file>

<file path=ppt/slides/_rels/slide18.xml.rels><?xml version="1.0" encoding="UTF-8" standalone="yes"?>
<Relationships xmlns="http://schemas.openxmlformats.org/package/2006/relationships"><Relationship Id="rId8" Type="http://schemas.openxmlformats.org/officeDocument/2006/relationships/image" Target="../media/image23.wmf"/><Relationship Id="rId13" Type="http://schemas.openxmlformats.org/officeDocument/2006/relationships/oleObject" Target="../embeddings/oleObject29.bin"/><Relationship Id="rId18" Type="http://schemas.openxmlformats.org/officeDocument/2006/relationships/oleObject" Target="../embeddings/oleObject33.bin"/><Relationship Id="rId26" Type="http://schemas.openxmlformats.org/officeDocument/2006/relationships/image" Target="../media/image28.wmf"/><Relationship Id="rId3" Type="http://schemas.openxmlformats.org/officeDocument/2006/relationships/slideLayout" Target="../slideLayouts/slideLayout16.xml"/><Relationship Id="rId21" Type="http://schemas.openxmlformats.org/officeDocument/2006/relationships/oleObject" Target="../embeddings/oleObject35.bin"/><Relationship Id="rId7" Type="http://schemas.openxmlformats.org/officeDocument/2006/relationships/oleObject" Target="../embeddings/oleObject26.bin"/><Relationship Id="rId12" Type="http://schemas.openxmlformats.org/officeDocument/2006/relationships/image" Target="../media/image25.wmf"/><Relationship Id="rId17" Type="http://schemas.openxmlformats.org/officeDocument/2006/relationships/oleObject" Target="../embeddings/oleObject32.bin"/><Relationship Id="rId25" Type="http://schemas.openxmlformats.org/officeDocument/2006/relationships/oleObject" Target="../embeddings/oleObject37.bin"/><Relationship Id="rId2" Type="http://schemas.openxmlformats.org/officeDocument/2006/relationships/tags" Target="../tags/tag13.xml"/><Relationship Id="rId16" Type="http://schemas.openxmlformats.org/officeDocument/2006/relationships/oleObject" Target="../embeddings/oleObject31.bin"/><Relationship Id="rId20" Type="http://schemas.openxmlformats.org/officeDocument/2006/relationships/image" Target="../media/image9.wmf"/><Relationship Id="rId1" Type="http://schemas.openxmlformats.org/officeDocument/2006/relationships/vmlDrawing" Target="../drawings/vmlDrawing6.vml"/><Relationship Id="rId6" Type="http://schemas.openxmlformats.org/officeDocument/2006/relationships/image" Target="../media/image22.wmf"/><Relationship Id="rId11" Type="http://schemas.openxmlformats.org/officeDocument/2006/relationships/oleObject" Target="../embeddings/oleObject28.bin"/><Relationship Id="rId24" Type="http://schemas.openxmlformats.org/officeDocument/2006/relationships/image" Target="../media/image27.wmf"/><Relationship Id="rId5" Type="http://schemas.openxmlformats.org/officeDocument/2006/relationships/oleObject" Target="../embeddings/oleObject25.bin"/><Relationship Id="rId15" Type="http://schemas.openxmlformats.org/officeDocument/2006/relationships/oleObject" Target="../embeddings/oleObject30.bin"/><Relationship Id="rId23" Type="http://schemas.openxmlformats.org/officeDocument/2006/relationships/oleObject" Target="../embeddings/oleObject36.bin"/><Relationship Id="rId28" Type="http://schemas.openxmlformats.org/officeDocument/2006/relationships/image" Target="../media/image29.wmf"/><Relationship Id="rId10" Type="http://schemas.openxmlformats.org/officeDocument/2006/relationships/image" Target="../media/image24.wmf"/><Relationship Id="rId19" Type="http://schemas.openxmlformats.org/officeDocument/2006/relationships/oleObject" Target="../embeddings/oleObject34.bin"/><Relationship Id="rId4" Type="http://schemas.openxmlformats.org/officeDocument/2006/relationships/image" Target="../media/image130.png"/><Relationship Id="rId9" Type="http://schemas.openxmlformats.org/officeDocument/2006/relationships/oleObject" Target="../embeddings/oleObject27.bin"/><Relationship Id="rId14" Type="http://schemas.openxmlformats.org/officeDocument/2006/relationships/image" Target="../media/image26.wmf"/><Relationship Id="rId22" Type="http://schemas.openxmlformats.org/officeDocument/2006/relationships/image" Target="../media/image10.wmf"/><Relationship Id="rId27" Type="http://schemas.openxmlformats.org/officeDocument/2006/relationships/oleObject" Target="../embeddings/oleObject38.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41.bin"/><Relationship Id="rId13" Type="http://schemas.openxmlformats.org/officeDocument/2006/relationships/image" Target="../media/image9.wmf"/><Relationship Id="rId18" Type="http://schemas.openxmlformats.org/officeDocument/2006/relationships/oleObject" Target="../embeddings/oleObject46.bin"/><Relationship Id="rId3" Type="http://schemas.openxmlformats.org/officeDocument/2006/relationships/slideLayout" Target="../slideLayouts/slideLayout15.xml"/><Relationship Id="rId21" Type="http://schemas.openxmlformats.org/officeDocument/2006/relationships/image" Target="../media/image32.wmf"/><Relationship Id="rId7" Type="http://schemas.openxmlformats.org/officeDocument/2006/relationships/image" Target="../media/image24.wmf"/><Relationship Id="rId12" Type="http://schemas.openxmlformats.org/officeDocument/2006/relationships/oleObject" Target="../embeddings/oleObject43.bin"/><Relationship Id="rId17" Type="http://schemas.openxmlformats.org/officeDocument/2006/relationships/image" Target="../media/image30.wmf"/><Relationship Id="rId25" Type="http://schemas.openxmlformats.org/officeDocument/2006/relationships/image" Target="../media/image34.wmf"/><Relationship Id="rId2" Type="http://schemas.openxmlformats.org/officeDocument/2006/relationships/tags" Target="../tags/tag14.xml"/><Relationship Id="rId16" Type="http://schemas.openxmlformats.org/officeDocument/2006/relationships/oleObject" Target="../embeddings/oleObject45.bin"/><Relationship Id="rId20" Type="http://schemas.openxmlformats.org/officeDocument/2006/relationships/oleObject" Target="../embeddings/oleObject47.bin"/><Relationship Id="rId1" Type="http://schemas.openxmlformats.org/officeDocument/2006/relationships/vmlDrawing" Target="../drawings/vmlDrawing7.vml"/><Relationship Id="rId6" Type="http://schemas.openxmlformats.org/officeDocument/2006/relationships/oleObject" Target="../embeddings/oleObject40.bin"/><Relationship Id="rId11" Type="http://schemas.openxmlformats.org/officeDocument/2006/relationships/image" Target="../media/image26.wmf"/><Relationship Id="rId24" Type="http://schemas.openxmlformats.org/officeDocument/2006/relationships/oleObject" Target="../embeddings/oleObject49.bin"/><Relationship Id="rId5" Type="http://schemas.openxmlformats.org/officeDocument/2006/relationships/image" Target="../media/image23.wmf"/><Relationship Id="rId15" Type="http://schemas.openxmlformats.org/officeDocument/2006/relationships/image" Target="../media/image10.wmf"/><Relationship Id="rId23" Type="http://schemas.openxmlformats.org/officeDocument/2006/relationships/image" Target="../media/image33.wmf"/><Relationship Id="rId10" Type="http://schemas.openxmlformats.org/officeDocument/2006/relationships/oleObject" Target="../embeddings/oleObject42.bin"/><Relationship Id="rId19" Type="http://schemas.openxmlformats.org/officeDocument/2006/relationships/image" Target="../media/image31.wmf"/><Relationship Id="rId4" Type="http://schemas.openxmlformats.org/officeDocument/2006/relationships/oleObject" Target="../embeddings/oleObject39.bin"/><Relationship Id="rId9" Type="http://schemas.openxmlformats.org/officeDocument/2006/relationships/image" Target="../media/image25.wmf"/><Relationship Id="rId14" Type="http://schemas.openxmlformats.org/officeDocument/2006/relationships/oleObject" Target="../embeddings/oleObject44.bin"/><Relationship Id="rId22" Type="http://schemas.openxmlformats.org/officeDocument/2006/relationships/oleObject" Target="../embeddings/oleObject48.bin"/></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37.png"/><Relationship Id="rId5" Type="http://schemas.openxmlformats.org/officeDocument/2006/relationships/image" Target="../media/image36.gif"/><Relationship Id="rId4" Type="http://schemas.openxmlformats.org/officeDocument/2006/relationships/hyperlink" Target="https://sites.google.com/view/moead/resources" TargetMode="Externa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vmlDrawing" Target="../drawings/vmlDrawing8.vml"/><Relationship Id="rId6" Type="http://schemas.openxmlformats.org/officeDocument/2006/relationships/image" Target="../media/image38.wmf"/><Relationship Id="rId5" Type="http://schemas.openxmlformats.org/officeDocument/2006/relationships/oleObject" Target="../embeddings/oleObject50.bin"/><Relationship Id="rId4"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41.gif"/><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40.gif"/><Relationship Id="rId5" Type="http://schemas.openxmlformats.org/officeDocument/2006/relationships/image" Target="../media/image39.png"/><Relationship Id="rId4" Type="http://schemas.openxmlformats.org/officeDocument/2006/relationships/hyperlink" Target="https://sites.google.com/view/moead/resources"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4.gif"/><Relationship Id="rId5" Type="http://schemas.openxmlformats.org/officeDocument/2006/relationships/image" Target="../media/image43.gif"/><Relationship Id="rId4" Type="http://schemas.openxmlformats.org/officeDocument/2006/relationships/hyperlink" Target="https://github.com/mobo-d"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JialongShi/pplsd_mtsp" TargetMode="External"/><Relationship Id="rId7" Type="http://schemas.openxmlformats.org/officeDocument/2006/relationships/image" Target="../media/image48.gif"/><Relationship Id="rId2" Type="http://schemas.openxmlformats.org/officeDocument/2006/relationships/hyperlink" Target="https://github.com/JialongShi/pplsd_mubqp" TargetMode="External"/><Relationship Id="rId1" Type="http://schemas.openxmlformats.org/officeDocument/2006/relationships/slideLayout" Target="../slideLayouts/slideLayout2.xml"/><Relationship Id="rId6" Type="http://schemas.openxmlformats.org/officeDocument/2006/relationships/image" Target="../media/image47.gif"/><Relationship Id="rId5" Type="http://schemas.openxmlformats.org/officeDocument/2006/relationships/image" Target="../media/image46.gif"/><Relationship Id="rId4" Type="http://schemas.openxmlformats.org/officeDocument/2006/relationships/image" Target="../media/image45.gif"/></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5.xml"/><Relationship Id="rId1" Type="http://schemas.openxmlformats.org/officeDocument/2006/relationships/tags" Target="../tags/tag20.xml"/><Relationship Id="rId4" Type="http://schemas.openxmlformats.org/officeDocument/2006/relationships/image" Target="../media/image8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90.svg"/><Relationship Id="rId3" Type="http://schemas.openxmlformats.org/officeDocument/2006/relationships/image" Target="../media/image88.png"/><Relationship Id="rId7" Type="http://schemas.openxmlformats.org/officeDocument/2006/relationships/image" Target="../media/image81.svg"/><Relationship Id="rId12" Type="http://schemas.openxmlformats.org/officeDocument/2006/relationships/image" Target="../media/image65.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85.svg"/><Relationship Id="rId5" Type="http://schemas.openxmlformats.org/officeDocument/2006/relationships/image" Target="../media/image79.svg"/><Relationship Id="rId15" Type="http://schemas.openxmlformats.org/officeDocument/2006/relationships/image" Target="../media/image92.svg"/><Relationship Id="rId10" Type="http://schemas.openxmlformats.org/officeDocument/2006/relationships/image" Target="../media/image64.png"/><Relationship Id="rId4" Type="http://schemas.openxmlformats.org/officeDocument/2006/relationships/image" Target="../media/image61.png"/><Relationship Id="rId9" Type="http://schemas.openxmlformats.org/officeDocument/2006/relationships/image" Target="../media/image83.svg"/><Relationship Id="rId1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71.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81.emf"/></Relationships>
</file>

<file path=ppt/slides/_rels/slide5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1120.png"/><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94.png"/><Relationship Id="rId4" Type="http://schemas.openxmlformats.org/officeDocument/2006/relationships/image" Target="../media/image9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5.xml"/><Relationship Id="rId2" Type="http://schemas.openxmlformats.org/officeDocument/2006/relationships/tags" Target="../tags/tag2.xml"/><Relationship Id="rId1" Type="http://schemas.openxmlformats.org/officeDocument/2006/relationships/vmlDrawing" Target="../drawings/vmlDrawing1.v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6.png"/><Relationship Id="rId2" Type="http://schemas.openxmlformats.org/officeDocument/2006/relationships/slideLayout" Target="../slideLayouts/slideLayout5.xml"/><Relationship Id="rId1" Type="http://schemas.openxmlformats.org/officeDocument/2006/relationships/tags" Target="../tags/tag3.xml"/><Relationship Id="rId6" Type="http://schemas.openxmlformats.org/officeDocument/2006/relationships/image" Target="../media/image5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7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106.emf"/><Relationship Id="rId3" Type="http://schemas.openxmlformats.org/officeDocument/2006/relationships/oleObject" Target="../embeddings/oleObject51.bin"/><Relationship Id="rId7" Type="http://schemas.openxmlformats.org/officeDocument/2006/relationships/oleObject" Target="../embeddings/oleObject53.bin"/><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105.emf"/><Relationship Id="rId5" Type="http://schemas.openxmlformats.org/officeDocument/2006/relationships/oleObject" Target="../embeddings/oleObject52.bin"/><Relationship Id="rId4" Type="http://schemas.openxmlformats.org/officeDocument/2006/relationships/image" Target="../media/image104.emf"/></Relationships>
</file>

<file path=ppt/slides/_rels/slide7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8.png"/><Relationship Id="rId2" Type="http://schemas.openxmlformats.org/officeDocument/2006/relationships/slideLayout" Target="../slideLayouts/slideLayout14.xml"/><Relationship Id="rId1" Type="http://schemas.openxmlformats.org/officeDocument/2006/relationships/tags" Target="../tags/tag4.xml"/><Relationship Id="rId6"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8.wmf"/><Relationship Id="rId13" Type="http://schemas.openxmlformats.org/officeDocument/2006/relationships/oleObject" Target="../embeddings/oleObject5.bin"/><Relationship Id="rId18" Type="http://schemas.openxmlformats.org/officeDocument/2006/relationships/oleObject" Target="../embeddings/oleObject7.bin"/><Relationship Id="rId26" Type="http://schemas.openxmlformats.org/officeDocument/2006/relationships/oleObject" Target="../embeddings/oleObject13.bin"/><Relationship Id="rId3" Type="http://schemas.openxmlformats.org/officeDocument/2006/relationships/slideLayout" Target="../slideLayouts/slideLayout13.xml"/><Relationship Id="rId21" Type="http://schemas.openxmlformats.org/officeDocument/2006/relationships/oleObject" Target="../embeddings/oleObject9.bin"/><Relationship Id="rId7" Type="http://schemas.openxmlformats.org/officeDocument/2006/relationships/oleObject" Target="../embeddings/oleObject2.bin"/><Relationship Id="rId12" Type="http://schemas.openxmlformats.org/officeDocument/2006/relationships/image" Target="../media/image10.wmf"/><Relationship Id="rId17" Type="http://schemas.openxmlformats.org/officeDocument/2006/relationships/image" Target="../media/image12.wmf"/><Relationship Id="rId25" Type="http://schemas.openxmlformats.org/officeDocument/2006/relationships/oleObject" Target="../embeddings/oleObject12.bin"/><Relationship Id="rId2" Type="http://schemas.openxmlformats.org/officeDocument/2006/relationships/tags" Target="../tags/tag5.xml"/><Relationship Id="rId16" Type="http://schemas.openxmlformats.org/officeDocument/2006/relationships/oleObject" Target="../embeddings/oleObject6.bin"/><Relationship Id="rId20" Type="http://schemas.openxmlformats.org/officeDocument/2006/relationships/oleObject" Target="../embeddings/oleObject8.bin"/><Relationship Id="rId29" Type="http://schemas.openxmlformats.org/officeDocument/2006/relationships/oleObject" Target="../embeddings/oleObject16.bin"/><Relationship Id="rId1" Type="http://schemas.openxmlformats.org/officeDocument/2006/relationships/vmlDrawing" Target="../drawings/vmlDrawing2.vml"/><Relationship Id="rId6" Type="http://schemas.openxmlformats.org/officeDocument/2006/relationships/image" Target="../media/image15.png"/><Relationship Id="rId11" Type="http://schemas.openxmlformats.org/officeDocument/2006/relationships/oleObject" Target="../embeddings/oleObject4.bin"/><Relationship Id="rId24" Type="http://schemas.openxmlformats.org/officeDocument/2006/relationships/oleObject" Target="../embeddings/oleObject11.bin"/><Relationship Id="rId5" Type="http://schemas.openxmlformats.org/officeDocument/2006/relationships/image" Target="../media/image14.png"/><Relationship Id="rId15" Type="http://schemas.openxmlformats.org/officeDocument/2006/relationships/image" Target="../media/image16.png"/><Relationship Id="rId23" Type="http://schemas.openxmlformats.org/officeDocument/2006/relationships/image" Target="../media/image17.png"/><Relationship Id="rId28" Type="http://schemas.openxmlformats.org/officeDocument/2006/relationships/oleObject" Target="../embeddings/oleObject15.bin"/><Relationship Id="rId10" Type="http://schemas.openxmlformats.org/officeDocument/2006/relationships/image" Target="../media/image9.wmf"/><Relationship Id="rId19" Type="http://schemas.openxmlformats.org/officeDocument/2006/relationships/image" Target="../media/image13.wmf"/><Relationship Id="rId4" Type="http://schemas.openxmlformats.org/officeDocument/2006/relationships/notesSlide" Target="../notesSlides/notesSlide3.xml"/><Relationship Id="rId9" Type="http://schemas.openxmlformats.org/officeDocument/2006/relationships/oleObject" Target="../embeddings/oleObject3.bin"/><Relationship Id="rId14" Type="http://schemas.openxmlformats.org/officeDocument/2006/relationships/image" Target="../media/image11.wmf"/><Relationship Id="rId22" Type="http://schemas.openxmlformats.org/officeDocument/2006/relationships/oleObject" Target="../embeddings/oleObject10.bin"/><Relationship Id="rId27" Type="http://schemas.openxmlformats.org/officeDocument/2006/relationships/oleObject" Target="../embeddings/oleObject1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4544" y="1535174"/>
            <a:ext cx="9793088" cy="1470025"/>
          </a:xfrm>
        </p:spPr>
        <p:txBody>
          <a:bodyPr/>
          <a:lstStyle/>
          <a:p>
            <a:r>
              <a:rPr lang="en-US" sz="2400" dirty="0"/>
              <a:t> MOEA/D:</a:t>
            </a:r>
            <a:br>
              <a:rPr lang="en-US" sz="2400" dirty="0"/>
            </a:br>
            <a:r>
              <a:rPr lang="en-US" sz="2400" dirty="0" err="1"/>
              <a:t>Multiobjective</a:t>
            </a:r>
            <a:r>
              <a:rPr lang="en-US" sz="2400" dirty="0"/>
              <a:t> Optimization Using Decomposition </a:t>
            </a:r>
          </a:p>
        </p:txBody>
      </p:sp>
      <p:sp>
        <p:nvSpPr>
          <p:cNvPr id="3" name="Subtitle 2"/>
          <p:cNvSpPr>
            <a:spLocks noGrp="1"/>
          </p:cNvSpPr>
          <p:nvPr>
            <p:ph type="subTitle" idx="1"/>
          </p:nvPr>
        </p:nvSpPr>
        <p:spPr>
          <a:xfrm>
            <a:off x="1115616" y="3127597"/>
            <a:ext cx="7416824" cy="1752600"/>
          </a:xfrm>
        </p:spPr>
        <p:txBody>
          <a:bodyPr/>
          <a:lstStyle/>
          <a:p>
            <a:r>
              <a:rPr lang="en-US" sz="2000" dirty="0"/>
              <a:t>Qingfu Zhang,  </a:t>
            </a:r>
          </a:p>
          <a:p>
            <a:r>
              <a:rPr lang="en-US" sz="2000" dirty="0"/>
              <a:t>Department of Computer Science,</a:t>
            </a:r>
          </a:p>
          <a:p>
            <a:r>
              <a:rPr lang="en-US" sz="2000" dirty="0"/>
              <a:t>City University of Hong Kong</a:t>
            </a:r>
          </a:p>
          <a:p>
            <a:endParaRPr lang="en-US" sz="2000" dirty="0"/>
          </a:p>
          <a:p>
            <a:r>
              <a:rPr lang="en-US" sz="2000" dirty="0">
                <a:hlinkClick r:id="rId2"/>
              </a:rPr>
              <a:t>qingfu.zhang@cityu.edu.hk</a:t>
            </a:r>
            <a:endParaRPr lang="en-US" sz="2000" dirty="0"/>
          </a:p>
          <a:p>
            <a:endParaRPr lang="en-US" sz="2000" dirty="0"/>
          </a:p>
          <a:p>
            <a:r>
              <a:rPr lang="en-US" sz="2000" dirty="0"/>
              <a:t> </a:t>
            </a:r>
          </a:p>
          <a:p>
            <a:endParaRPr lang="en-US" sz="2000" dirty="0"/>
          </a:p>
          <a:p>
            <a:endParaRPr lang="en-US" sz="2000" dirty="0"/>
          </a:p>
          <a:p>
            <a:endParaRPr lang="en-HK" sz="2000" dirty="0"/>
          </a:p>
          <a:p>
            <a:endParaRPr lang="en-US" sz="2000" dirty="0"/>
          </a:p>
          <a:p>
            <a:endParaRPr lang="en-US" sz="2000" dirty="0"/>
          </a:p>
          <a:p>
            <a:endParaRPr lang="en-US" sz="2000" dirty="0"/>
          </a:p>
          <a:p>
            <a:endParaRPr lang="en-US" sz="2000" dirty="0"/>
          </a:p>
          <a:p>
            <a:endParaRPr lang="en-US" sz="2000" dirty="0"/>
          </a:p>
          <a:p>
            <a:endParaRPr lang="en-US" dirty="0"/>
          </a:p>
        </p:txBody>
      </p:sp>
      <p:sp>
        <p:nvSpPr>
          <p:cNvPr id="4" name="Slide Number Placeholder 3"/>
          <p:cNvSpPr>
            <a:spLocks noGrp="1"/>
          </p:cNvSpPr>
          <p:nvPr>
            <p:ph type="sldNum" sz="quarter" idx="12"/>
          </p:nvPr>
        </p:nvSpPr>
        <p:spPr/>
        <p:txBody>
          <a:bodyPr/>
          <a:lstStyle/>
          <a:p>
            <a:pPr>
              <a:defRPr/>
            </a:pPr>
            <a:fld id="{4E19E230-34E4-4CDC-95F8-8EE19E08D8ED}" type="slidenum">
              <a:rPr lang="en-GB" smtClean="0"/>
              <a:t>1</a:t>
            </a:fld>
            <a:r>
              <a:rPr lang="en-GB"/>
              <a:t>	</a:t>
            </a:r>
          </a:p>
        </p:txBody>
      </p:sp>
      <p:pic>
        <p:nvPicPr>
          <p:cNvPr id="150530" name="Picture 2" descr="City University of Hong Ko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16" y="106084"/>
            <a:ext cx="1633364" cy="13066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32186"/>
    </mc:Choice>
    <mc:Fallback xmlns="">
      <p:transition spd="slow" advTm="32186"/>
    </mc:Fallback>
  </mc:AlternateContent>
  <p:extLst mod="1"/>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700" y="1423988"/>
            <a:ext cx="8785225" cy="4525962"/>
          </a:xfrm>
        </p:spPr>
        <p:txBody>
          <a:bodyPr/>
          <a:lstStyle/>
          <a:p>
            <a:pPr marL="0" indent="0">
              <a:buFont typeface="Wingdings" panose="05000000000000000000" pitchFamily="2" charset="2"/>
              <a:buNone/>
            </a:pPr>
            <a:endParaRPr lang="en-GB" altLang="zh-CN" dirty="0">
              <a:ea typeface="宋体" panose="02010600030101010101" pitchFamily="2" charset="-122"/>
            </a:endParaRPr>
          </a:p>
          <a:p>
            <a:pPr marL="457200" lvl="1" indent="0">
              <a:buFontTx/>
              <a:buNone/>
            </a:pPr>
            <a:endParaRPr lang="en-GB" altLang="zh-CN" dirty="0">
              <a:ea typeface="宋体" panose="02010600030101010101" pitchFamily="2" charset="-122"/>
            </a:endParaRPr>
          </a:p>
          <a:p>
            <a:pPr marL="457200" lvl="1" indent="0">
              <a:buFontTx/>
              <a:buNone/>
            </a:pPr>
            <a:endParaRPr lang="en-GB" altLang="zh-CN" dirty="0">
              <a:ea typeface="宋体" panose="02010600030101010101" pitchFamily="2" charset="-122"/>
            </a:endParaRPr>
          </a:p>
          <a:p>
            <a:pPr marL="457200" lvl="1" indent="0"/>
            <a:endParaRPr lang="en-GB" altLang="zh-CN" dirty="0">
              <a:ea typeface="宋体" panose="02010600030101010101" pitchFamily="2" charset="-122"/>
            </a:endParaRPr>
          </a:p>
          <a:p>
            <a:pPr marL="457200" lvl="1" indent="0"/>
            <a:endParaRPr lang="en-GB" altLang="zh-CN" dirty="0">
              <a:ea typeface="宋体" panose="02010600030101010101" pitchFamily="2" charset="-122"/>
            </a:endParaRPr>
          </a:p>
          <a:p>
            <a:pPr marL="457200" lvl="1" indent="0"/>
            <a:endParaRPr lang="en-GB" altLang="zh-CN" dirty="0">
              <a:ea typeface="宋体" panose="02010600030101010101" pitchFamily="2" charset="-122"/>
            </a:endParaRPr>
          </a:p>
          <a:p>
            <a:pPr marL="457200" lvl="1" indent="0">
              <a:buFontTx/>
              <a:buNone/>
            </a:pPr>
            <a:endParaRPr lang="en-GB" altLang="zh-CN" dirty="0">
              <a:ea typeface="宋体" panose="02010600030101010101" pitchFamily="2" charset="-122"/>
            </a:endParaRPr>
          </a:p>
          <a:p>
            <a:pPr marL="457200" lvl="1" indent="0"/>
            <a:endParaRPr lang="en-GB" altLang="zh-CN" dirty="0">
              <a:ea typeface="宋体" panose="02010600030101010101" pitchFamily="2" charset="-122"/>
            </a:endParaRPr>
          </a:p>
          <a:p>
            <a:pPr marL="457200" lvl="1" indent="0"/>
            <a:r>
              <a:rPr lang="en-GB" altLang="zh-CN" sz="1800" dirty="0">
                <a:ea typeface="宋体" panose="02010600030101010101" pitchFamily="2" charset="-122"/>
              </a:rPr>
              <a:t>    Population: a set of candidate solutions. </a:t>
            </a:r>
          </a:p>
          <a:p>
            <a:pPr marL="457200" lvl="1" indent="0"/>
            <a:r>
              <a:rPr lang="en-GB" altLang="zh-CN" sz="1800" dirty="0">
                <a:ea typeface="宋体" panose="02010600030101010101" pitchFamily="2" charset="-122"/>
              </a:rPr>
              <a:t>    Selection:  select fittest solutions to be parents for next generation.</a:t>
            </a:r>
          </a:p>
          <a:p>
            <a:pPr marL="457200" lvl="1" indent="0"/>
            <a:r>
              <a:rPr lang="en-GB" altLang="zh-CN" sz="1800" dirty="0">
                <a:ea typeface="宋体" panose="02010600030101010101" pitchFamily="2" charset="-122"/>
              </a:rPr>
              <a:t>    Crossover: mix two parent solutions to produce new solutions.  </a:t>
            </a:r>
          </a:p>
          <a:p>
            <a:pPr marL="457200" lvl="1" indent="0"/>
            <a:r>
              <a:rPr lang="en-GB" altLang="zh-CN" sz="1800" dirty="0">
                <a:ea typeface="宋体" panose="02010600030101010101" pitchFamily="2" charset="-122"/>
              </a:rPr>
              <a:t>    Mutation:    modify a parent solution to produce a new solution</a:t>
            </a:r>
            <a:r>
              <a:rPr lang="en-GB" altLang="zh-CN" dirty="0">
                <a:ea typeface="宋体" panose="02010600030101010101" pitchFamily="2" charset="-122"/>
              </a:rPr>
              <a:t>. </a:t>
            </a:r>
          </a:p>
        </p:txBody>
      </p:sp>
      <p:sp>
        <p:nvSpPr>
          <p:cNvPr id="16387" name="Title 1"/>
          <p:cNvSpPr>
            <a:spLocks noGrp="1"/>
          </p:cNvSpPr>
          <p:nvPr>
            <p:ph type="title"/>
          </p:nvPr>
        </p:nvSpPr>
        <p:spPr>
          <a:xfrm>
            <a:off x="538163" y="260350"/>
            <a:ext cx="8229600" cy="863600"/>
          </a:xfrm>
        </p:spPr>
        <p:txBody>
          <a:bodyPr/>
          <a:lstStyle/>
          <a:p>
            <a:r>
              <a:rPr lang="en-GB" altLang="en-US" sz="2400"/>
              <a:t>Evolutionary Algorithm (EA) </a:t>
            </a:r>
            <a:br>
              <a:rPr lang="en-GB" altLang="en-US" sz="2400"/>
            </a:br>
            <a:r>
              <a:rPr lang="en-GB" altLang="en-US" sz="2400"/>
              <a:t>=Population Based Iterative Search Method </a:t>
            </a:r>
            <a:br>
              <a:rPr lang="en-GB" altLang="en-US" sz="2400"/>
            </a:br>
            <a:endParaRPr lang="en-GB" altLang="en-US" sz="2400"/>
          </a:p>
        </p:txBody>
      </p:sp>
      <p:sp>
        <p:nvSpPr>
          <p:cNvPr id="16388"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eaLnBrk="1" hangingPunct="1">
              <a:spcBef>
                <a:spcPct val="0"/>
              </a:spcBef>
              <a:buClrTx/>
              <a:buFontTx/>
              <a:buNone/>
            </a:pPr>
            <a:fld id="{64E2254A-48AD-4B3A-B288-1FF956910ECA}" type="slidenum">
              <a:rPr lang="en-GB" altLang="en-US" sz="1400">
                <a:solidFill>
                  <a:schemeClr val="tx1"/>
                </a:solidFill>
              </a:rPr>
              <a:t>10</a:t>
            </a:fld>
            <a:r>
              <a:rPr lang="en-GB" altLang="en-US" sz="1400">
                <a:solidFill>
                  <a:schemeClr val="tx1"/>
                </a:solidFill>
              </a:rPr>
              <a:t>	</a:t>
            </a:r>
          </a:p>
        </p:txBody>
      </p:sp>
      <p:sp>
        <p:nvSpPr>
          <p:cNvPr id="16389" name="TextBox 115"/>
          <p:cNvSpPr txBox="1">
            <a:spLocks noChangeArrowheads="1"/>
          </p:cNvSpPr>
          <p:nvPr/>
        </p:nvSpPr>
        <p:spPr bwMode="auto">
          <a:xfrm>
            <a:off x="2907506" y="1489076"/>
            <a:ext cx="32496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r>
              <a:rPr lang="en-GB" altLang="en-US" sz="1800" b="1" dirty="0">
                <a:solidFill>
                  <a:srgbClr val="0070C0"/>
                </a:solidFill>
              </a:rPr>
              <a:t>One iteration in a simple EA</a:t>
            </a:r>
          </a:p>
        </p:txBody>
      </p:sp>
      <p:grpSp>
        <p:nvGrpSpPr>
          <p:cNvPr id="2" name="Group 1"/>
          <p:cNvGrpSpPr/>
          <p:nvPr/>
        </p:nvGrpSpPr>
        <p:grpSpPr>
          <a:xfrm>
            <a:off x="284163" y="1978025"/>
            <a:ext cx="8766175" cy="2171700"/>
            <a:chOff x="284163" y="1978025"/>
            <a:chExt cx="8766175" cy="2171700"/>
          </a:xfrm>
        </p:grpSpPr>
        <p:sp>
          <p:nvSpPr>
            <p:cNvPr id="16390" name="Rounded Rectangle 4"/>
            <p:cNvSpPr>
              <a:spLocks noChangeArrowheads="1"/>
            </p:cNvSpPr>
            <p:nvPr/>
          </p:nvSpPr>
          <p:spPr bwMode="auto">
            <a:xfrm>
              <a:off x="993775" y="2419350"/>
              <a:ext cx="1508125" cy="1728788"/>
            </a:xfrm>
            <a:prstGeom prst="roundRect">
              <a:avLst>
                <a:gd name="adj" fmla="val 16667"/>
              </a:avLst>
            </a:prstGeom>
            <a:noFill/>
            <a:ln w="9525" algn="ctr">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391" name="Right Arrow 5"/>
            <p:cNvSpPr>
              <a:spLocks noChangeArrowheads="1"/>
            </p:cNvSpPr>
            <p:nvPr/>
          </p:nvSpPr>
          <p:spPr bwMode="auto">
            <a:xfrm>
              <a:off x="2597150" y="3243263"/>
              <a:ext cx="1092200" cy="169862"/>
            </a:xfrm>
            <a:prstGeom prst="rightArrow">
              <a:avLst>
                <a:gd name="adj1" fmla="val 50000"/>
                <a:gd name="adj2" fmla="val 49981"/>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392" name="Oval 6"/>
            <p:cNvSpPr>
              <a:spLocks noChangeArrowheads="1"/>
            </p:cNvSpPr>
            <p:nvPr/>
          </p:nvSpPr>
          <p:spPr bwMode="auto">
            <a:xfrm>
              <a:off x="1920875" y="3295650"/>
              <a:ext cx="82550"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393" name="Oval 7"/>
            <p:cNvSpPr>
              <a:spLocks noChangeArrowheads="1"/>
            </p:cNvSpPr>
            <p:nvPr/>
          </p:nvSpPr>
          <p:spPr bwMode="auto">
            <a:xfrm>
              <a:off x="1728788" y="3378200"/>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394" name="Oval 8"/>
            <p:cNvSpPr>
              <a:spLocks noChangeArrowheads="1"/>
            </p:cNvSpPr>
            <p:nvPr/>
          </p:nvSpPr>
          <p:spPr bwMode="auto">
            <a:xfrm>
              <a:off x="1633538" y="3290888"/>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395" name="Oval 9"/>
            <p:cNvSpPr>
              <a:spLocks noChangeArrowheads="1"/>
            </p:cNvSpPr>
            <p:nvPr/>
          </p:nvSpPr>
          <p:spPr bwMode="auto">
            <a:xfrm>
              <a:off x="1612900" y="3367088"/>
              <a:ext cx="80963"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396" name="Oval 10"/>
            <p:cNvSpPr>
              <a:spLocks noChangeArrowheads="1"/>
            </p:cNvSpPr>
            <p:nvPr/>
          </p:nvSpPr>
          <p:spPr bwMode="auto">
            <a:xfrm>
              <a:off x="1647825" y="3519488"/>
              <a:ext cx="82550"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397" name="Oval 11"/>
            <p:cNvSpPr>
              <a:spLocks noChangeArrowheads="1"/>
            </p:cNvSpPr>
            <p:nvPr/>
          </p:nvSpPr>
          <p:spPr bwMode="auto">
            <a:xfrm>
              <a:off x="1804988" y="3413125"/>
              <a:ext cx="80962"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398" name="Oval 12"/>
            <p:cNvSpPr>
              <a:spLocks noChangeArrowheads="1"/>
            </p:cNvSpPr>
            <p:nvPr/>
          </p:nvSpPr>
          <p:spPr bwMode="auto">
            <a:xfrm>
              <a:off x="1804988" y="3556000"/>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399" name="Oval 14"/>
            <p:cNvSpPr>
              <a:spLocks noChangeArrowheads="1"/>
            </p:cNvSpPr>
            <p:nvPr/>
          </p:nvSpPr>
          <p:spPr bwMode="auto">
            <a:xfrm>
              <a:off x="1903413" y="3448050"/>
              <a:ext cx="80962"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00" name="Oval 15"/>
            <p:cNvSpPr>
              <a:spLocks noChangeArrowheads="1"/>
            </p:cNvSpPr>
            <p:nvPr/>
          </p:nvSpPr>
          <p:spPr bwMode="auto">
            <a:xfrm>
              <a:off x="1758950" y="3270250"/>
              <a:ext cx="80963"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01" name="Oval 16"/>
            <p:cNvSpPr>
              <a:spLocks noChangeArrowheads="1"/>
            </p:cNvSpPr>
            <p:nvPr/>
          </p:nvSpPr>
          <p:spPr bwMode="auto">
            <a:xfrm>
              <a:off x="1543050" y="3486150"/>
              <a:ext cx="80963"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02" name="Oval 19"/>
            <p:cNvSpPr>
              <a:spLocks noChangeArrowheads="1"/>
            </p:cNvSpPr>
            <p:nvPr/>
          </p:nvSpPr>
          <p:spPr bwMode="auto">
            <a:xfrm>
              <a:off x="1830388" y="3197225"/>
              <a:ext cx="82550"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03" name="Rounded Rectangle 21"/>
            <p:cNvSpPr>
              <a:spLocks noChangeArrowheads="1"/>
            </p:cNvSpPr>
            <p:nvPr/>
          </p:nvSpPr>
          <p:spPr bwMode="auto">
            <a:xfrm>
              <a:off x="3730625" y="2347913"/>
              <a:ext cx="1508125" cy="1728787"/>
            </a:xfrm>
            <a:prstGeom prst="roundRect">
              <a:avLst>
                <a:gd name="adj" fmla="val 16667"/>
              </a:avLst>
            </a:prstGeom>
            <a:noFill/>
            <a:ln w="9525" algn="ctr">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04" name="Right Arrow 22"/>
            <p:cNvSpPr>
              <a:spLocks noChangeArrowheads="1"/>
            </p:cNvSpPr>
            <p:nvPr/>
          </p:nvSpPr>
          <p:spPr bwMode="auto">
            <a:xfrm>
              <a:off x="5243513" y="3170238"/>
              <a:ext cx="1209675" cy="185737"/>
            </a:xfrm>
            <a:prstGeom prst="rightArrow">
              <a:avLst>
                <a:gd name="adj1" fmla="val 50000"/>
                <a:gd name="adj2" fmla="val 50022"/>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05" name="Oval 23"/>
            <p:cNvSpPr>
              <a:spLocks noChangeArrowheads="1"/>
            </p:cNvSpPr>
            <p:nvPr/>
          </p:nvSpPr>
          <p:spPr bwMode="auto">
            <a:xfrm>
              <a:off x="4805363" y="3224213"/>
              <a:ext cx="82550"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06" name="Oval 24"/>
            <p:cNvSpPr>
              <a:spLocks noChangeArrowheads="1"/>
            </p:cNvSpPr>
            <p:nvPr/>
          </p:nvSpPr>
          <p:spPr bwMode="auto">
            <a:xfrm>
              <a:off x="4613275" y="3305175"/>
              <a:ext cx="80963"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07" name="Oval 25"/>
            <p:cNvSpPr>
              <a:spLocks noChangeArrowheads="1"/>
            </p:cNvSpPr>
            <p:nvPr/>
          </p:nvSpPr>
          <p:spPr bwMode="auto">
            <a:xfrm>
              <a:off x="4603750" y="3217863"/>
              <a:ext cx="80963" cy="87312"/>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08" name="Oval 26"/>
            <p:cNvSpPr>
              <a:spLocks noChangeArrowheads="1"/>
            </p:cNvSpPr>
            <p:nvPr/>
          </p:nvSpPr>
          <p:spPr bwMode="auto">
            <a:xfrm>
              <a:off x="4497388" y="3295650"/>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09" name="Oval 27"/>
            <p:cNvSpPr>
              <a:spLocks noChangeArrowheads="1"/>
            </p:cNvSpPr>
            <p:nvPr/>
          </p:nvSpPr>
          <p:spPr bwMode="auto">
            <a:xfrm>
              <a:off x="4532313" y="3448050"/>
              <a:ext cx="82550"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10" name="Oval 28"/>
            <p:cNvSpPr>
              <a:spLocks noChangeArrowheads="1"/>
            </p:cNvSpPr>
            <p:nvPr/>
          </p:nvSpPr>
          <p:spPr bwMode="auto">
            <a:xfrm>
              <a:off x="4775200" y="3341688"/>
              <a:ext cx="80963" cy="87312"/>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11" name="Oval 29"/>
            <p:cNvSpPr>
              <a:spLocks noChangeArrowheads="1"/>
            </p:cNvSpPr>
            <p:nvPr/>
          </p:nvSpPr>
          <p:spPr bwMode="auto">
            <a:xfrm>
              <a:off x="4689475" y="3482975"/>
              <a:ext cx="80963"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12" name="Oval 30"/>
            <p:cNvSpPr>
              <a:spLocks noChangeArrowheads="1"/>
            </p:cNvSpPr>
            <p:nvPr/>
          </p:nvSpPr>
          <p:spPr bwMode="auto">
            <a:xfrm>
              <a:off x="4787900" y="3376613"/>
              <a:ext cx="80963"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13" name="Oval 31"/>
            <p:cNvSpPr>
              <a:spLocks noChangeArrowheads="1"/>
            </p:cNvSpPr>
            <p:nvPr/>
          </p:nvSpPr>
          <p:spPr bwMode="auto">
            <a:xfrm>
              <a:off x="4643438" y="3197225"/>
              <a:ext cx="80962"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14" name="Oval 32"/>
            <p:cNvSpPr>
              <a:spLocks noChangeArrowheads="1"/>
            </p:cNvSpPr>
            <p:nvPr/>
          </p:nvSpPr>
          <p:spPr bwMode="auto">
            <a:xfrm>
              <a:off x="4427538" y="3413125"/>
              <a:ext cx="80962"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15" name="Oval 33"/>
            <p:cNvSpPr>
              <a:spLocks noChangeArrowheads="1"/>
            </p:cNvSpPr>
            <p:nvPr/>
          </p:nvSpPr>
          <p:spPr bwMode="auto">
            <a:xfrm>
              <a:off x="4714875" y="3125788"/>
              <a:ext cx="82550"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16" name="Oval 34"/>
            <p:cNvSpPr>
              <a:spLocks noChangeArrowheads="1"/>
            </p:cNvSpPr>
            <p:nvPr/>
          </p:nvSpPr>
          <p:spPr bwMode="auto">
            <a:xfrm>
              <a:off x="1920875" y="3079750"/>
              <a:ext cx="82550"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17" name="Oval 35"/>
            <p:cNvSpPr>
              <a:spLocks noChangeArrowheads="1"/>
            </p:cNvSpPr>
            <p:nvPr/>
          </p:nvSpPr>
          <p:spPr bwMode="auto">
            <a:xfrm>
              <a:off x="1728788" y="3162300"/>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18" name="Oval 36"/>
            <p:cNvSpPr>
              <a:spLocks noChangeArrowheads="1"/>
            </p:cNvSpPr>
            <p:nvPr/>
          </p:nvSpPr>
          <p:spPr bwMode="auto">
            <a:xfrm>
              <a:off x="1633538" y="3074988"/>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19" name="Oval 37"/>
            <p:cNvSpPr>
              <a:spLocks noChangeArrowheads="1"/>
            </p:cNvSpPr>
            <p:nvPr/>
          </p:nvSpPr>
          <p:spPr bwMode="auto">
            <a:xfrm>
              <a:off x="1612900" y="3151188"/>
              <a:ext cx="80963"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20" name="Oval 38"/>
            <p:cNvSpPr>
              <a:spLocks noChangeArrowheads="1"/>
            </p:cNvSpPr>
            <p:nvPr/>
          </p:nvSpPr>
          <p:spPr bwMode="auto">
            <a:xfrm>
              <a:off x="1647825" y="3303588"/>
              <a:ext cx="82550"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21" name="Oval 39"/>
            <p:cNvSpPr>
              <a:spLocks noChangeArrowheads="1"/>
            </p:cNvSpPr>
            <p:nvPr/>
          </p:nvSpPr>
          <p:spPr bwMode="auto">
            <a:xfrm>
              <a:off x="1804988" y="3197225"/>
              <a:ext cx="80962"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22" name="Oval 40"/>
            <p:cNvSpPr>
              <a:spLocks noChangeArrowheads="1"/>
            </p:cNvSpPr>
            <p:nvPr/>
          </p:nvSpPr>
          <p:spPr bwMode="auto">
            <a:xfrm>
              <a:off x="1804988" y="3340100"/>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23" name="Oval 41"/>
            <p:cNvSpPr>
              <a:spLocks noChangeArrowheads="1"/>
            </p:cNvSpPr>
            <p:nvPr/>
          </p:nvSpPr>
          <p:spPr bwMode="auto">
            <a:xfrm>
              <a:off x="1903413" y="3232150"/>
              <a:ext cx="80962"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24" name="Oval 42"/>
            <p:cNvSpPr>
              <a:spLocks noChangeArrowheads="1"/>
            </p:cNvSpPr>
            <p:nvPr/>
          </p:nvSpPr>
          <p:spPr bwMode="auto">
            <a:xfrm>
              <a:off x="1758950" y="3054350"/>
              <a:ext cx="80963"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25" name="Oval 43"/>
            <p:cNvSpPr>
              <a:spLocks noChangeArrowheads="1"/>
            </p:cNvSpPr>
            <p:nvPr/>
          </p:nvSpPr>
          <p:spPr bwMode="auto">
            <a:xfrm>
              <a:off x="1543050" y="3270250"/>
              <a:ext cx="80963"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26" name="Oval 44"/>
            <p:cNvSpPr>
              <a:spLocks noChangeArrowheads="1"/>
            </p:cNvSpPr>
            <p:nvPr/>
          </p:nvSpPr>
          <p:spPr bwMode="auto">
            <a:xfrm>
              <a:off x="1830388" y="2981325"/>
              <a:ext cx="82550"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27" name="Rounded Rectangle 45"/>
            <p:cNvSpPr>
              <a:spLocks noChangeArrowheads="1"/>
            </p:cNvSpPr>
            <p:nvPr/>
          </p:nvSpPr>
          <p:spPr bwMode="auto">
            <a:xfrm>
              <a:off x="6456363" y="2422525"/>
              <a:ext cx="1508125" cy="1727200"/>
            </a:xfrm>
            <a:prstGeom prst="roundRect">
              <a:avLst>
                <a:gd name="adj" fmla="val 16667"/>
              </a:avLst>
            </a:prstGeom>
            <a:noFill/>
            <a:ln w="9525" algn="ctr">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28" name="Oval 46"/>
            <p:cNvSpPr>
              <a:spLocks noChangeArrowheads="1"/>
            </p:cNvSpPr>
            <p:nvPr/>
          </p:nvSpPr>
          <p:spPr bwMode="auto">
            <a:xfrm>
              <a:off x="1903413" y="2863850"/>
              <a:ext cx="80962"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29" name="Oval 47"/>
            <p:cNvSpPr>
              <a:spLocks noChangeArrowheads="1"/>
            </p:cNvSpPr>
            <p:nvPr/>
          </p:nvSpPr>
          <p:spPr bwMode="auto">
            <a:xfrm>
              <a:off x="1709738" y="2946400"/>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30" name="Oval 48"/>
            <p:cNvSpPr>
              <a:spLocks noChangeArrowheads="1"/>
            </p:cNvSpPr>
            <p:nvPr/>
          </p:nvSpPr>
          <p:spPr bwMode="auto">
            <a:xfrm>
              <a:off x="1614488" y="2859088"/>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31" name="Oval 49"/>
            <p:cNvSpPr>
              <a:spLocks noChangeArrowheads="1"/>
            </p:cNvSpPr>
            <p:nvPr/>
          </p:nvSpPr>
          <p:spPr bwMode="auto">
            <a:xfrm>
              <a:off x="1593850" y="2935288"/>
              <a:ext cx="80963"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32" name="Oval 50"/>
            <p:cNvSpPr>
              <a:spLocks noChangeArrowheads="1"/>
            </p:cNvSpPr>
            <p:nvPr/>
          </p:nvSpPr>
          <p:spPr bwMode="auto">
            <a:xfrm>
              <a:off x="1628775" y="3087688"/>
              <a:ext cx="82550"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33" name="Oval 51"/>
            <p:cNvSpPr>
              <a:spLocks noChangeArrowheads="1"/>
            </p:cNvSpPr>
            <p:nvPr/>
          </p:nvSpPr>
          <p:spPr bwMode="auto">
            <a:xfrm>
              <a:off x="1785938" y="2981325"/>
              <a:ext cx="82550"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34" name="Oval 52"/>
            <p:cNvSpPr>
              <a:spLocks noChangeArrowheads="1"/>
            </p:cNvSpPr>
            <p:nvPr/>
          </p:nvSpPr>
          <p:spPr bwMode="auto">
            <a:xfrm>
              <a:off x="1871663" y="3122613"/>
              <a:ext cx="82550" cy="87312"/>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35" name="Oval 53"/>
            <p:cNvSpPr>
              <a:spLocks noChangeArrowheads="1"/>
            </p:cNvSpPr>
            <p:nvPr/>
          </p:nvSpPr>
          <p:spPr bwMode="auto">
            <a:xfrm>
              <a:off x="1884363" y="3016250"/>
              <a:ext cx="80962"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36" name="Oval 54"/>
            <p:cNvSpPr>
              <a:spLocks noChangeArrowheads="1"/>
            </p:cNvSpPr>
            <p:nvPr/>
          </p:nvSpPr>
          <p:spPr bwMode="auto">
            <a:xfrm>
              <a:off x="1739900" y="2838450"/>
              <a:ext cx="80963"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37" name="Oval 55"/>
            <p:cNvSpPr>
              <a:spLocks noChangeArrowheads="1"/>
            </p:cNvSpPr>
            <p:nvPr/>
          </p:nvSpPr>
          <p:spPr bwMode="auto">
            <a:xfrm>
              <a:off x="1524000" y="3054350"/>
              <a:ext cx="80963"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38" name="Oval 56"/>
            <p:cNvSpPr>
              <a:spLocks noChangeArrowheads="1"/>
            </p:cNvSpPr>
            <p:nvPr/>
          </p:nvSpPr>
          <p:spPr bwMode="auto">
            <a:xfrm>
              <a:off x="1811338" y="2765425"/>
              <a:ext cx="82550"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39" name="Oval 79"/>
            <p:cNvSpPr>
              <a:spLocks noChangeArrowheads="1"/>
            </p:cNvSpPr>
            <p:nvPr/>
          </p:nvSpPr>
          <p:spPr bwMode="auto">
            <a:xfrm>
              <a:off x="7397750" y="3298825"/>
              <a:ext cx="82550"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40" name="Oval 80"/>
            <p:cNvSpPr>
              <a:spLocks noChangeArrowheads="1"/>
            </p:cNvSpPr>
            <p:nvPr/>
          </p:nvSpPr>
          <p:spPr bwMode="auto">
            <a:xfrm>
              <a:off x="7205663" y="3379788"/>
              <a:ext cx="80962" cy="87312"/>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41" name="Oval 81"/>
            <p:cNvSpPr>
              <a:spLocks noChangeArrowheads="1"/>
            </p:cNvSpPr>
            <p:nvPr/>
          </p:nvSpPr>
          <p:spPr bwMode="auto">
            <a:xfrm>
              <a:off x="7110413" y="3292475"/>
              <a:ext cx="80962"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42" name="Oval 82"/>
            <p:cNvSpPr>
              <a:spLocks noChangeArrowheads="1"/>
            </p:cNvSpPr>
            <p:nvPr/>
          </p:nvSpPr>
          <p:spPr bwMode="auto">
            <a:xfrm>
              <a:off x="7089775" y="3368675"/>
              <a:ext cx="80963"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43" name="Oval 83"/>
            <p:cNvSpPr>
              <a:spLocks noChangeArrowheads="1"/>
            </p:cNvSpPr>
            <p:nvPr/>
          </p:nvSpPr>
          <p:spPr bwMode="auto">
            <a:xfrm>
              <a:off x="7124700" y="3521075"/>
              <a:ext cx="80963"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44" name="Oval 84"/>
            <p:cNvSpPr>
              <a:spLocks noChangeArrowheads="1"/>
            </p:cNvSpPr>
            <p:nvPr/>
          </p:nvSpPr>
          <p:spPr bwMode="auto">
            <a:xfrm>
              <a:off x="7281863" y="3416300"/>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45" name="Oval 85"/>
            <p:cNvSpPr>
              <a:spLocks noChangeArrowheads="1"/>
            </p:cNvSpPr>
            <p:nvPr/>
          </p:nvSpPr>
          <p:spPr bwMode="auto">
            <a:xfrm>
              <a:off x="7281863" y="3557588"/>
              <a:ext cx="80962" cy="87312"/>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46" name="Oval 86"/>
            <p:cNvSpPr>
              <a:spLocks noChangeArrowheads="1"/>
            </p:cNvSpPr>
            <p:nvPr/>
          </p:nvSpPr>
          <p:spPr bwMode="auto">
            <a:xfrm>
              <a:off x="7380288" y="3451225"/>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47" name="Oval 87"/>
            <p:cNvSpPr>
              <a:spLocks noChangeArrowheads="1"/>
            </p:cNvSpPr>
            <p:nvPr/>
          </p:nvSpPr>
          <p:spPr bwMode="auto">
            <a:xfrm>
              <a:off x="7235825" y="3271838"/>
              <a:ext cx="80963" cy="87312"/>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48" name="Oval 88"/>
            <p:cNvSpPr>
              <a:spLocks noChangeArrowheads="1"/>
            </p:cNvSpPr>
            <p:nvPr/>
          </p:nvSpPr>
          <p:spPr bwMode="auto">
            <a:xfrm>
              <a:off x="7019925" y="3487738"/>
              <a:ext cx="80963" cy="87312"/>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49" name="Oval 89"/>
            <p:cNvSpPr>
              <a:spLocks noChangeArrowheads="1"/>
            </p:cNvSpPr>
            <p:nvPr/>
          </p:nvSpPr>
          <p:spPr bwMode="auto">
            <a:xfrm>
              <a:off x="7307263" y="3200400"/>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50" name="Oval 90"/>
            <p:cNvSpPr>
              <a:spLocks noChangeArrowheads="1"/>
            </p:cNvSpPr>
            <p:nvPr/>
          </p:nvSpPr>
          <p:spPr bwMode="auto">
            <a:xfrm>
              <a:off x="7397750" y="3227388"/>
              <a:ext cx="82550"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51" name="Oval 91"/>
            <p:cNvSpPr>
              <a:spLocks noChangeArrowheads="1"/>
            </p:cNvSpPr>
            <p:nvPr/>
          </p:nvSpPr>
          <p:spPr bwMode="auto">
            <a:xfrm>
              <a:off x="7291388" y="3308350"/>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52" name="Oval 92"/>
            <p:cNvSpPr>
              <a:spLocks noChangeArrowheads="1"/>
            </p:cNvSpPr>
            <p:nvPr/>
          </p:nvSpPr>
          <p:spPr bwMode="auto">
            <a:xfrm>
              <a:off x="7110413" y="3221038"/>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53" name="Oval 93"/>
            <p:cNvSpPr>
              <a:spLocks noChangeArrowheads="1"/>
            </p:cNvSpPr>
            <p:nvPr/>
          </p:nvSpPr>
          <p:spPr bwMode="auto">
            <a:xfrm>
              <a:off x="7089775" y="3297238"/>
              <a:ext cx="80963" cy="87312"/>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54" name="Oval 94"/>
            <p:cNvSpPr>
              <a:spLocks noChangeArrowheads="1"/>
            </p:cNvSpPr>
            <p:nvPr/>
          </p:nvSpPr>
          <p:spPr bwMode="auto">
            <a:xfrm>
              <a:off x="7124700" y="3449638"/>
              <a:ext cx="80963" cy="87312"/>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55" name="Oval 95"/>
            <p:cNvSpPr>
              <a:spLocks noChangeArrowheads="1"/>
            </p:cNvSpPr>
            <p:nvPr/>
          </p:nvSpPr>
          <p:spPr bwMode="auto">
            <a:xfrm>
              <a:off x="7281863" y="3344863"/>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56" name="Oval 96"/>
            <p:cNvSpPr>
              <a:spLocks noChangeArrowheads="1"/>
            </p:cNvSpPr>
            <p:nvPr/>
          </p:nvSpPr>
          <p:spPr bwMode="auto">
            <a:xfrm>
              <a:off x="7281863" y="3486150"/>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57" name="Oval 97"/>
            <p:cNvSpPr>
              <a:spLocks noChangeArrowheads="1"/>
            </p:cNvSpPr>
            <p:nvPr/>
          </p:nvSpPr>
          <p:spPr bwMode="auto">
            <a:xfrm>
              <a:off x="7380288" y="3379788"/>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58" name="Oval 98"/>
            <p:cNvSpPr>
              <a:spLocks noChangeArrowheads="1"/>
            </p:cNvSpPr>
            <p:nvPr/>
          </p:nvSpPr>
          <p:spPr bwMode="auto">
            <a:xfrm>
              <a:off x="7235825" y="3200400"/>
              <a:ext cx="80963"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59" name="Oval 99"/>
            <p:cNvSpPr>
              <a:spLocks noChangeArrowheads="1"/>
            </p:cNvSpPr>
            <p:nvPr/>
          </p:nvSpPr>
          <p:spPr bwMode="auto">
            <a:xfrm>
              <a:off x="7019925" y="3416300"/>
              <a:ext cx="80963"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60" name="Oval 100"/>
            <p:cNvSpPr>
              <a:spLocks noChangeArrowheads="1"/>
            </p:cNvSpPr>
            <p:nvPr/>
          </p:nvSpPr>
          <p:spPr bwMode="auto">
            <a:xfrm>
              <a:off x="7307263" y="3128963"/>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61" name="Oval 101"/>
            <p:cNvSpPr>
              <a:spLocks noChangeArrowheads="1"/>
            </p:cNvSpPr>
            <p:nvPr/>
          </p:nvSpPr>
          <p:spPr bwMode="auto">
            <a:xfrm>
              <a:off x="7397750" y="3443288"/>
              <a:ext cx="82550"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62" name="Oval 102"/>
            <p:cNvSpPr>
              <a:spLocks noChangeArrowheads="1"/>
            </p:cNvSpPr>
            <p:nvPr/>
          </p:nvSpPr>
          <p:spPr bwMode="auto">
            <a:xfrm>
              <a:off x="7205663" y="3524250"/>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63" name="Oval 103"/>
            <p:cNvSpPr>
              <a:spLocks noChangeArrowheads="1"/>
            </p:cNvSpPr>
            <p:nvPr/>
          </p:nvSpPr>
          <p:spPr bwMode="auto">
            <a:xfrm>
              <a:off x="7110413" y="3436938"/>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64" name="Oval 104"/>
            <p:cNvSpPr>
              <a:spLocks noChangeArrowheads="1"/>
            </p:cNvSpPr>
            <p:nvPr/>
          </p:nvSpPr>
          <p:spPr bwMode="auto">
            <a:xfrm>
              <a:off x="7089775" y="3513138"/>
              <a:ext cx="80963" cy="87312"/>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65" name="Oval 105"/>
            <p:cNvSpPr>
              <a:spLocks noChangeArrowheads="1"/>
            </p:cNvSpPr>
            <p:nvPr/>
          </p:nvSpPr>
          <p:spPr bwMode="auto">
            <a:xfrm>
              <a:off x="7124700" y="3665538"/>
              <a:ext cx="80963" cy="87312"/>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66" name="Oval 106"/>
            <p:cNvSpPr>
              <a:spLocks noChangeArrowheads="1"/>
            </p:cNvSpPr>
            <p:nvPr/>
          </p:nvSpPr>
          <p:spPr bwMode="auto">
            <a:xfrm>
              <a:off x="7281863" y="3560763"/>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67" name="Oval 107"/>
            <p:cNvSpPr>
              <a:spLocks noChangeArrowheads="1"/>
            </p:cNvSpPr>
            <p:nvPr/>
          </p:nvSpPr>
          <p:spPr bwMode="auto">
            <a:xfrm>
              <a:off x="7281863" y="3702050"/>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68" name="Oval 108"/>
            <p:cNvSpPr>
              <a:spLocks noChangeArrowheads="1"/>
            </p:cNvSpPr>
            <p:nvPr/>
          </p:nvSpPr>
          <p:spPr bwMode="auto">
            <a:xfrm>
              <a:off x="7380288" y="3595688"/>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69" name="Oval 109"/>
            <p:cNvSpPr>
              <a:spLocks noChangeArrowheads="1"/>
            </p:cNvSpPr>
            <p:nvPr/>
          </p:nvSpPr>
          <p:spPr bwMode="auto">
            <a:xfrm>
              <a:off x="7235825" y="3416300"/>
              <a:ext cx="80963"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70" name="Oval 110"/>
            <p:cNvSpPr>
              <a:spLocks noChangeArrowheads="1"/>
            </p:cNvSpPr>
            <p:nvPr/>
          </p:nvSpPr>
          <p:spPr bwMode="auto">
            <a:xfrm>
              <a:off x="7019925" y="3632200"/>
              <a:ext cx="80963"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71" name="Oval 111"/>
            <p:cNvSpPr>
              <a:spLocks noChangeArrowheads="1"/>
            </p:cNvSpPr>
            <p:nvPr/>
          </p:nvSpPr>
          <p:spPr bwMode="auto">
            <a:xfrm>
              <a:off x="7307263" y="3344863"/>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72" name="TextBox 113"/>
            <p:cNvSpPr txBox="1">
              <a:spLocks noChangeArrowheads="1"/>
            </p:cNvSpPr>
            <p:nvPr/>
          </p:nvSpPr>
          <p:spPr bwMode="auto">
            <a:xfrm>
              <a:off x="2540000" y="2700338"/>
              <a:ext cx="11906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r>
                <a:rPr lang="en-GB" altLang="en-US" sz="1600">
                  <a:solidFill>
                    <a:schemeClr val="tx1"/>
                  </a:solidFill>
                </a:rPr>
                <a:t>Selection</a:t>
              </a:r>
            </a:p>
          </p:txBody>
        </p:sp>
        <p:sp>
          <p:nvSpPr>
            <p:cNvPr id="16473" name="TextBox 114"/>
            <p:cNvSpPr txBox="1">
              <a:spLocks noChangeArrowheads="1"/>
            </p:cNvSpPr>
            <p:nvPr/>
          </p:nvSpPr>
          <p:spPr bwMode="auto">
            <a:xfrm>
              <a:off x="5251450" y="2492375"/>
              <a:ext cx="129857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r>
                <a:rPr lang="en-GB" altLang="en-US" sz="1400">
                  <a:solidFill>
                    <a:schemeClr val="tx1"/>
                  </a:solidFill>
                </a:rPr>
                <a:t>Crossover</a:t>
              </a:r>
            </a:p>
            <a:p>
              <a:pPr algn="ctr" eaLnBrk="1" hangingPunct="1">
                <a:spcBef>
                  <a:spcPct val="0"/>
                </a:spcBef>
                <a:buClrTx/>
                <a:buFontTx/>
                <a:buNone/>
              </a:pPr>
              <a:r>
                <a:rPr lang="en-GB" altLang="en-US" sz="1400">
                  <a:solidFill>
                    <a:schemeClr val="tx1"/>
                  </a:solidFill>
                </a:rPr>
                <a:t>Mutation</a:t>
              </a:r>
            </a:p>
            <a:p>
              <a:pPr algn="ctr" eaLnBrk="1" hangingPunct="1">
                <a:spcBef>
                  <a:spcPct val="0"/>
                </a:spcBef>
                <a:buClrTx/>
                <a:buFontTx/>
                <a:buNone/>
              </a:pPr>
              <a:r>
                <a:rPr lang="en-GB" altLang="en-US" sz="1400">
                  <a:solidFill>
                    <a:schemeClr val="tx1"/>
                  </a:solidFill>
                </a:rPr>
                <a:t>……</a:t>
              </a:r>
            </a:p>
          </p:txBody>
        </p:sp>
        <p:sp>
          <p:nvSpPr>
            <p:cNvPr id="16474" name="TextBox 117"/>
            <p:cNvSpPr txBox="1">
              <a:spLocks noChangeArrowheads="1"/>
            </p:cNvSpPr>
            <p:nvPr/>
          </p:nvSpPr>
          <p:spPr bwMode="auto">
            <a:xfrm>
              <a:off x="284163" y="1978025"/>
              <a:ext cx="2813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r>
                <a:rPr lang="en-GB" altLang="en-US" sz="1800" dirty="0">
                  <a:solidFill>
                    <a:schemeClr val="tx1"/>
                  </a:solidFill>
                </a:rPr>
                <a:t>Population at generation t</a:t>
              </a:r>
            </a:p>
          </p:txBody>
        </p:sp>
        <p:sp>
          <p:nvSpPr>
            <p:cNvPr id="16475" name="TextBox 120"/>
            <p:cNvSpPr txBox="1">
              <a:spLocks noChangeArrowheads="1"/>
            </p:cNvSpPr>
            <p:nvPr/>
          </p:nvSpPr>
          <p:spPr bwMode="auto">
            <a:xfrm>
              <a:off x="5973763" y="1989138"/>
              <a:ext cx="3076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r>
                <a:rPr lang="en-GB" altLang="en-US" sz="1800">
                  <a:solidFill>
                    <a:schemeClr val="tx1"/>
                  </a:solidFill>
                </a:rPr>
                <a:t>Population at generation t+1</a:t>
              </a:r>
            </a:p>
          </p:txBody>
        </p:sp>
        <p:sp>
          <p:nvSpPr>
            <p:cNvPr id="16476" name="TextBox 121"/>
            <p:cNvSpPr txBox="1">
              <a:spLocks noChangeArrowheads="1"/>
            </p:cNvSpPr>
            <p:nvPr/>
          </p:nvSpPr>
          <p:spPr bwMode="auto">
            <a:xfrm>
              <a:off x="3802063" y="1987550"/>
              <a:ext cx="1274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r>
                <a:rPr lang="en-GB" altLang="en-US" sz="1800">
                  <a:solidFill>
                    <a:schemeClr val="tx1"/>
                  </a:solidFill>
                </a:rPr>
                <a:t>Parent Set</a:t>
              </a:r>
            </a:p>
          </p:txBody>
        </p:sp>
      </p:grpSp>
    </p:spTree>
    <p:extLst>
      <p:ext uri="{BB962C8B-B14F-4D97-AF65-F5344CB8AC3E}">
        <p14:creationId xmlns:p14="http://schemas.microsoft.com/office/powerpoint/2010/main" val="86828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5288" y="333152"/>
            <a:ext cx="8229600" cy="863600"/>
          </a:xfrm>
        </p:spPr>
        <p:txBody>
          <a:bodyPr/>
          <a:lstStyle/>
          <a:p>
            <a:r>
              <a:rPr lang="en-US" sz="2400" dirty="0"/>
              <a:t>Evolutionary Multiobjective Optimization (EMO)   </a:t>
            </a:r>
          </a:p>
        </p:txBody>
      </p:sp>
      <p:sp>
        <p:nvSpPr>
          <p:cNvPr id="4" name="Content Placeholder 3"/>
          <p:cNvSpPr>
            <a:spLocks noGrp="1"/>
          </p:cNvSpPr>
          <p:nvPr>
            <p:ph idx="1"/>
          </p:nvPr>
        </p:nvSpPr>
        <p:spPr>
          <a:xfrm>
            <a:off x="251520" y="2195513"/>
            <a:ext cx="8640960" cy="4525962"/>
          </a:xfrm>
        </p:spPr>
        <p:txBody>
          <a:bodyPr/>
          <a:lstStyle/>
          <a:p>
            <a:pPr marL="0" indent="0">
              <a:buNone/>
            </a:pPr>
            <a:endParaRPr lang="en-US" sz="2000" dirty="0"/>
          </a:p>
          <a:p>
            <a:r>
              <a:rPr lang="en-US" sz="2000" dirty="0"/>
              <a:t>Generate a number of solutions to </a:t>
            </a:r>
            <a:r>
              <a:rPr lang="en-US" sz="2000" b="1" u="sng" dirty="0"/>
              <a:t>approximate the PF (PS) </a:t>
            </a:r>
            <a:r>
              <a:rPr lang="en-US" sz="2000" dirty="0"/>
              <a:t>or provide some other useful information to the decision makers.  </a:t>
            </a:r>
          </a:p>
          <a:p>
            <a:pPr marL="0" indent="0">
              <a:buNone/>
            </a:pPr>
            <a:endParaRPr lang="en-US" sz="2000" dirty="0"/>
          </a:p>
          <a:p>
            <a:pPr lvl="1"/>
            <a:r>
              <a:rPr lang="en-US" sz="1800" dirty="0"/>
              <a:t>Popular in many engineering areas. </a:t>
            </a:r>
          </a:p>
          <a:p>
            <a:pPr lvl="1"/>
            <a:endParaRPr lang="en-US" sz="1800" dirty="0"/>
          </a:p>
          <a:p>
            <a:pPr lvl="1"/>
            <a:r>
              <a:rPr lang="en-US" sz="1800" dirty="0"/>
              <a:t>Mainstream methodology in Multi-Criterion Decision Making (MCDM). </a:t>
            </a:r>
          </a:p>
          <a:p>
            <a:pPr marL="457200" lvl="1" indent="0">
              <a:buNone/>
            </a:pPr>
            <a:r>
              <a:rPr lang="en-US" sz="1800" dirty="0"/>
              <a:t> </a:t>
            </a:r>
          </a:p>
          <a:p>
            <a:pPr lvl="1"/>
            <a:r>
              <a:rPr lang="en-US" sz="1800" dirty="0"/>
              <a:t>The hottest research area in evolutionary computation field (0ver 20K research papers). </a:t>
            </a:r>
          </a:p>
        </p:txBody>
      </p:sp>
      <p:sp>
        <p:nvSpPr>
          <p:cNvPr id="819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eaLnBrk="1" hangingPunct="1">
              <a:spcBef>
                <a:spcPct val="0"/>
              </a:spcBef>
              <a:buClrTx/>
              <a:buFontTx/>
              <a:buNone/>
            </a:pPr>
            <a:fld id="{4B2C3BA2-78BC-4F73-BC06-F080F8ADC033}" type="slidenum">
              <a:rPr lang="en-GB" altLang="en-US" sz="1400" smtClean="0">
                <a:solidFill>
                  <a:schemeClr val="tx1"/>
                </a:solidFill>
              </a:rPr>
              <a:t>11</a:t>
            </a:fld>
            <a:r>
              <a:rPr lang="en-GB" altLang="en-US" sz="1400">
                <a:solidFill>
                  <a:schemeClr val="tx1"/>
                </a:solidFill>
              </a:rPr>
              <a:t>	</a:t>
            </a:r>
          </a:p>
        </p:txBody>
      </p:sp>
      <p:sp>
        <p:nvSpPr>
          <p:cNvPr id="8195" name="Rectangle 2"/>
          <p:cNvSpPr>
            <a:spLocks noChangeArrowheads="1"/>
          </p:cNvSpPr>
          <p:nvPr/>
        </p:nvSpPr>
        <p:spPr bwMode="auto">
          <a:xfrm>
            <a:off x="0" y="5030788"/>
            <a:ext cx="4572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eaLnBrk="1" hangingPunct="1">
              <a:spcBef>
                <a:spcPct val="50000"/>
              </a:spcBef>
              <a:buFont typeface="Wingdings" panose="05000000000000000000" pitchFamily="2" charset="2"/>
              <a:buNone/>
            </a:pPr>
            <a:r>
              <a:rPr lang="en-GB" altLang="en-US" sz="1800">
                <a:solidFill>
                  <a:schemeClr val="tx1"/>
                </a:solidFill>
              </a:rPr>
              <a:t>   </a:t>
            </a:r>
          </a:p>
        </p:txBody>
      </p:sp>
      <p:grpSp>
        <p:nvGrpSpPr>
          <p:cNvPr id="7" name="Group 1"/>
          <p:cNvGrpSpPr/>
          <p:nvPr/>
        </p:nvGrpSpPr>
        <p:grpSpPr bwMode="auto">
          <a:xfrm>
            <a:off x="3419872" y="332656"/>
            <a:ext cx="5616624" cy="2376264"/>
            <a:chOff x="3016207" y="3001813"/>
            <a:chExt cx="3707290" cy="1306924"/>
          </a:xfrm>
        </p:grpSpPr>
        <p:sp>
          <p:nvSpPr>
            <p:cNvPr id="11" name="Line 66"/>
            <p:cNvSpPr>
              <a:spLocks noChangeShapeType="1"/>
            </p:cNvSpPr>
            <p:nvPr/>
          </p:nvSpPr>
          <p:spPr bwMode="auto">
            <a:xfrm flipV="1">
              <a:off x="3074621" y="4157260"/>
              <a:ext cx="793935" cy="116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67"/>
            <p:cNvSpPr>
              <a:spLocks noChangeShapeType="1"/>
            </p:cNvSpPr>
            <p:nvPr/>
          </p:nvSpPr>
          <p:spPr bwMode="auto">
            <a:xfrm flipV="1">
              <a:off x="3125630" y="3396380"/>
              <a:ext cx="14809" cy="79001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Arc 68"/>
            <p:cNvSpPr/>
            <p:nvPr/>
          </p:nvSpPr>
          <p:spPr bwMode="auto">
            <a:xfrm rot="10555769">
              <a:off x="3203789" y="3550187"/>
              <a:ext cx="790644" cy="526674"/>
            </a:xfrm>
            <a:custGeom>
              <a:avLst/>
              <a:gdLst>
                <a:gd name="T0" fmla="*/ 0 w 21600"/>
                <a:gd name="T1" fmla="*/ 0 h 24296"/>
                <a:gd name="T2" fmla="*/ 0 w 21600"/>
                <a:gd name="T3" fmla="*/ 0 h 24296"/>
                <a:gd name="T4" fmla="*/ 0 w 21600"/>
                <a:gd name="T5" fmla="*/ 0 h 24296"/>
                <a:gd name="T6" fmla="*/ 0 60000 65536"/>
                <a:gd name="T7" fmla="*/ 0 60000 65536"/>
                <a:gd name="T8" fmla="*/ 0 60000 65536"/>
                <a:gd name="T9" fmla="*/ 0 w 21600"/>
                <a:gd name="T10" fmla="*/ 0 h 24296"/>
                <a:gd name="T11" fmla="*/ 21600 w 21600"/>
                <a:gd name="T12" fmla="*/ 24296 h 24296"/>
              </a:gdLst>
              <a:ahLst/>
              <a:cxnLst>
                <a:cxn ang="T6">
                  <a:pos x="T0" y="T1"/>
                </a:cxn>
                <a:cxn ang="T7">
                  <a:pos x="T2" y="T3"/>
                </a:cxn>
                <a:cxn ang="T8">
                  <a:pos x="T4" y="T5"/>
                </a:cxn>
              </a:cxnLst>
              <a:rect l="T9" t="T10" r="T11" b="T12"/>
              <a:pathLst>
                <a:path w="21600" h="24296" fill="none" extrusionOk="0">
                  <a:moveTo>
                    <a:pt x="5165" y="-1"/>
                  </a:moveTo>
                  <a:cubicBezTo>
                    <a:pt x="14816" y="2376"/>
                    <a:pt x="21600" y="11033"/>
                    <a:pt x="21600" y="20973"/>
                  </a:cubicBezTo>
                  <a:cubicBezTo>
                    <a:pt x="21600" y="22085"/>
                    <a:pt x="21514" y="23196"/>
                    <a:pt x="21342" y="24295"/>
                  </a:cubicBezTo>
                </a:path>
                <a:path w="21600" h="24296" stroke="0" extrusionOk="0">
                  <a:moveTo>
                    <a:pt x="5165" y="-1"/>
                  </a:moveTo>
                  <a:cubicBezTo>
                    <a:pt x="14816" y="2376"/>
                    <a:pt x="21600" y="11033"/>
                    <a:pt x="21600" y="20973"/>
                  </a:cubicBezTo>
                  <a:cubicBezTo>
                    <a:pt x="21600" y="22085"/>
                    <a:pt x="21514" y="23196"/>
                    <a:pt x="21342" y="24295"/>
                  </a:cubicBezTo>
                  <a:lnTo>
                    <a:pt x="0" y="20973"/>
                  </a:lnTo>
                  <a:lnTo>
                    <a:pt x="5165" y="-1"/>
                  </a:lnTo>
                  <a:close/>
                </a:path>
              </a:pathLst>
            </a:custGeom>
            <a:noFill/>
            <a:ln w="3492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aphicFrame>
          <p:nvGraphicFramePr>
            <p:cNvPr id="14" name="Object 69"/>
            <p:cNvGraphicFramePr>
              <a:graphicFrameLocks noChangeAspect="1"/>
            </p:cNvGraphicFramePr>
            <p:nvPr/>
          </p:nvGraphicFramePr>
          <p:xfrm>
            <a:off x="3016207" y="3473283"/>
            <a:ext cx="133282" cy="115356"/>
          </p:xfrm>
          <a:graphic>
            <a:graphicData uri="http://schemas.openxmlformats.org/presentationml/2006/ole">
              <mc:AlternateContent xmlns:mc="http://schemas.openxmlformats.org/markup-compatibility/2006">
                <mc:Choice xmlns:v="urn:schemas-microsoft-com:vml" Requires="v">
                  <p:oleObj spid="_x0000_s170300" name="Equation" r:id="rId5" imgW="177800" imgH="215900" progId="Equation.3">
                    <p:embed/>
                  </p:oleObj>
                </mc:Choice>
                <mc:Fallback>
                  <p:oleObj name="Equation" r:id="rId5" imgW="177800" imgH="215900" progId="Equation.3">
                    <p:embed/>
                    <p:pic>
                      <p:nvPicPr>
                        <p:cNvPr id="7227" name="Object 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6207" y="3473283"/>
                          <a:ext cx="133282" cy="1153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Freeform 70"/>
            <p:cNvSpPr/>
            <p:nvPr/>
          </p:nvSpPr>
          <p:spPr bwMode="auto">
            <a:xfrm>
              <a:off x="3203789" y="3444153"/>
              <a:ext cx="626921" cy="598917"/>
            </a:xfrm>
            <a:custGeom>
              <a:avLst/>
              <a:gdLst>
                <a:gd name="T0" fmla="*/ 0 w 703"/>
                <a:gd name="T1" fmla="*/ 2147483647 h 1020"/>
                <a:gd name="T2" fmla="*/ 2147483647 w 703"/>
                <a:gd name="T3" fmla="*/ 2147483647 h 1020"/>
                <a:gd name="T4" fmla="*/ 2147483647 w 703"/>
                <a:gd name="T5" fmla="*/ 2147483647 h 1020"/>
                <a:gd name="T6" fmla="*/ 2147483647 w 703"/>
                <a:gd name="T7" fmla="*/ 2147483647 h 1020"/>
                <a:gd name="T8" fmla="*/ 0 60000 65536"/>
                <a:gd name="T9" fmla="*/ 0 60000 65536"/>
                <a:gd name="T10" fmla="*/ 0 60000 65536"/>
                <a:gd name="T11" fmla="*/ 0 60000 65536"/>
                <a:gd name="T12" fmla="*/ 0 w 703"/>
                <a:gd name="T13" fmla="*/ 0 h 1020"/>
                <a:gd name="T14" fmla="*/ 703 w 703"/>
                <a:gd name="T15" fmla="*/ 1020 h 1020"/>
              </a:gdLst>
              <a:ahLst/>
              <a:cxnLst>
                <a:cxn ang="T8">
                  <a:pos x="T0" y="T1"/>
                </a:cxn>
                <a:cxn ang="T9">
                  <a:pos x="T2" y="T3"/>
                </a:cxn>
                <a:cxn ang="T10">
                  <a:pos x="T4" y="T5"/>
                </a:cxn>
                <a:cxn ang="T11">
                  <a:pos x="T6" y="T7"/>
                </a:cxn>
              </a:cxnLst>
              <a:rect l="T12" t="T13" r="T14" b="T15"/>
              <a:pathLst>
                <a:path w="703" h="1020">
                  <a:moveTo>
                    <a:pt x="0" y="279"/>
                  </a:moveTo>
                  <a:cubicBezTo>
                    <a:pt x="238" y="139"/>
                    <a:pt x="477" y="0"/>
                    <a:pt x="590" y="98"/>
                  </a:cubicBezTo>
                  <a:cubicBezTo>
                    <a:pt x="703" y="196"/>
                    <a:pt x="665" y="718"/>
                    <a:pt x="680" y="869"/>
                  </a:cubicBezTo>
                  <a:cubicBezTo>
                    <a:pt x="695" y="1020"/>
                    <a:pt x="687" y="1012"/>
                    <a:pt x="680" y="1005"/>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 name="Oval 71"/>
            <p:cNvSpPr>
              <a:spLocks noChangeArrowheads="1"/>
            </p:cNvSpPr>
            <p:nvPr/>
          </p:nvSpPr>
          <p:spPr bwMode="auto">
            <a:xfrm>
              <a:off x="3178285" y="3588639"/>
              <a:ext cx="50187" cy="75738"/>
            </a:xfrm>
            <a:prstGeom prst="ellipse">
              <a:avLst/>
            </a:prstGeom>
            <a:solidFill>
              <a:srgbClr val="FF0000"/>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7" name="Oval 72"/>
            <p:cNvSpPr>
              <a:spLocks noChangeArrowheads="1"/>
            </p:cNvSpPr>
            <p:nvPr/>
          </p:nvSpPr>
          <p:spPr bwMode="auto">
            <a:xfrm>
              <a:off x="3203789" y="3738951"/>
              <a:ext cx="50187" cy="75738"/>
            </a:xfrm>
            <a:prstGeom prst="ellipse">
              <a:avLst/>
            </a:prstGeom>
            <a:solidFill>
              <a:srgbClr val="FF0000"/>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8" name="Oval 73"/>
            <p:cNvSpPr>
              <a:spLocks noChangeArrowheads="1"/>
            </p:cNvSpPr>
            <p:nvPr/>
          </p:nvSpPr>
          <p:spPr bwMode="auto">
            <a:xfrm>
              <a:off x="3278658" y="3853141"/>
              <a:ext cx="51009" cy="75738"/>
            </a:xfrm>
            <a:prstGeom prst="ellipse">
              <a:avLst/>
            </a:prstGeom>
            <a:solidFill>
              <a:srgbClr val="FF0000"/>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9" name="Oval 74"/>
            <p:cNvSpPr>
              <a:spLocks noChangeArrowheads="1"/>
            </p:cNvSpPr>
            <p:nvPr/>
          </p:nvSpPr>
          <p:spPr bwMode="auto">
            <a:xfrm>
              <a:off x="3379031" y="3928879"/>
              <a:ext cx="50187" cy="75738"/>
            </a:xfrm>
            <a:prstGeom prst="ellipse">
              <a:avLst/>
            </a:prstGeom>
            <a:solidFill>
              <a:srgbClr val="FF0000"/>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20" name="Oval 75"/>
            <p:cNvSpPr>
              <a:spLocks noChangeArrowheads="1"/>
            </p:cNvSpPr>
            <p:nvPr/>
          </p:nvSpPr>
          <p:spPr bwMode="auto">
            <a:xfrm>
              <a:off x="3479404" y="3967331"/>
              <a:ext cx="51009" cy="74573"/>
            </a:xfrm>
            <a:prstGeom prst="ellipse">
              <a:avLst/>
            </a:prstGeom>
            <a:solidFill>
              <a:srgbClr val="FF0000"/>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21" name="Oval 76"/>
            <p:cNvSpPr>
              <a:spLocks noChangeArrowheads="1"/>
            </p:cNvSpPr>
            <p:nvPr/>
          </p:nvSpPr>
          <p:spPr bwMode="auto">
            <a:xfrm>
              <a:off x="3605282" y="4005783"/>
              <a:ext cx="50187" cy="74573"/>
            </a:xfrm>
            <a:prstGeom prst="ellipse">
              <a:avLst/>
            </a:prstGeom>
            <a:solidFill>
              <a:srgbClr val="FF0000"/>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22" name="Oval 77"/>
            <p:cNvSpPr>
              <a:spLocks noChangeArrowheads="1"/>
            </p:cNvSpPr>
            <p:nvPr/>
          </p:nvSpPr>
          <p:spPr bwMode="auto">
            <a:xfrm>
              <a:off x="3780523" y="4005783"/>
              <a:ext cx="50187" cy="74573"/>
            </a:xfrm>
            <a:prstGeom prst="ellipse">
              <a:avLst/>
            </a:prstGeom>
            <a:solidFill>
              <a:srgbClr val="FF0000"/>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graphicFrame>
          <p:nvGraphicFramePr>
            <p:cNvPr id="23" name="Object 78"/>
            <p:cNvGraphicFramePr>
              <a:graphicFrameLocks noChangeAspect="1"/>
            </p:cNvGraphicFramePr>
            <p:nvPr/>
          </p:nvGraphicFramePr>
          <p:xfrm>
            <a:off x="3768182" y="4194547"/>
            <a:ext cx="57591" cy="114190"/>
          </p:xfrm>
          <a:graphic>
            <a:graphicData uri="http://schemas.openxmlformats.org/presentationml/2006/ole">
              <mc:AlternateContent xmlns:mc="http://schemas.openxmlformats.org/markup-compatibility/2006">
                <mc:Choice xmlns:v="urn:schemas-microsoft-com:vml" Requires="v">
                  <p:oleObj spid="_x0000_s170301" name="Equation" r:id="rId7" imgW="165100" imgH="215900" progId="Equation.3">
                    <p:embed/>
                  </p:oleObj>
                </mc:Choice>
                <mc:Fallback>
                  <p:oleObj name="Equation" r:id="rId7" imgW="165100" imgH="215900" progId="Equation.3">
                    <p:embed/>
                    <p:pic>
                      <p:nvPicPr>
                        <p:cNvPr id="7236" name="Object 7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68182" y="4194547"/>
                          <a:ext cx="57591" cy="114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Text Box 86"/>
            <p:cNvSpPr txBox="1">
              <a:spLocks noChangeArrowheads="1"/>
            </p:cNvSpPr>
            <p:nvPr/>
          </p:nvSpPr>
          <p:spPr bwMode="auto">
            <a:xfrm>
              <a:off x="6540525" y="3001813"/>
              <a:ext cx="182972" cy="34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GB" altLang="en-US" sz="1600" dirty="0">
                <a:solidFill>
                  <a:schemeClr val="tx1"/>
                </a:solidFill>
              </a:endParaRPr>
            </a:p>
          </p:txBody>
        </p:sp>
      </p:grpSp>
    </p:spTree>
    <p:custDataLst>
      <p:tags r:id="rId2"/>
    </p:custDataLst>
  </p:cSld>
  <p:clrMapOvr>
    <a:masterClrMapping/>
  </p:clrMapOvr>
  <mc:AlternateContent xmlns:mc="http://schemas.openxmlformats.org/markup-compatibility/2006" xmlns:p14="http://schemas.microsoft.com/office/powerpoint/2010/main">
    <mc:Choice Requires="p14">
      <p:transition spd="slow" p14:dur="2000" advTm="43667"/>
    </mc:Choice>
    <mc:Fallback xmlns="">
      <p:transition spd="slow" advTm="436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395288" y="260350"/>
            <a:ext cx="8229600" cy="863600"/>
          </a:xfrm>
        </p:spPr>
        <p:txBody>
          <a:bodyPr/>
          <a:lstStyle/>
          <a:p>
            <a:r>
              <a:rPr lang="en-GB" altLang="en-US" sz="2400" dirty="0"/>
              <a:t>Major EMO Algorithms</a:t>
            </a:r>
          </a:p>
        </p:txBody>
      </p:sp>
      <p:sp>
        <p:nvSpPr>
          <p:cNvPr id="8" name="Content Placeholder 7"/>
          <p:cNvSpPr>
            <a:spLocks noGrp="1"/>
          </p:cNvSpPr>
          <p:nvPr>
            <p:ph idx="1"/>
          </p:nvPr>
        </p:nvSpPr>
        <p:spPr>
          <a:xfrm>
            <a:off x="539552" y="1700808"/>
            <a:ext cx="8805291" cy="4525962"/>
          </a:xfrm>
        </p:spPr>
        <p:txBody>
          <a:bodyPr/>
          <a:lstStyle/>
          <a:p>
            <a:pPr>
              <a:defRPr/>
            </a:pPr>
            <a:r>
              <a:rPr lang="en-GB" sz="2000" dirty="0"/>
              <a:t>Pareto Dominance Based: </a:t>
            </a:r>
            <a:r>
              <a:rPr lang="en-GB" sz="2000" i="1" dirty="0"/>
              <a:t>NSGA-II, SPEA-II, PAES2</a:t>
            </a:r>
            <a:r>
              <a:rPr lang="en-GB" sz="2000" dirty="0"/>
              <a:t>….</a:t>
            </a:r>
          </a:p>
          <a:p>
            <a:pPr marL="0" indent="0">
              <a:buNone/>
              <a:defRPr/>
            </a:pPr>
            <a:endParaRPr lang="en-GB" sz="2000" dirty="0"/>
          </a:p>
          <a:p>
            <a:pPr marL="0" indent="0">
              <a:buNone/>
              <a:defRPr/>
            </a:pPr>
            <a:endParaRPr lang="en-GB" sz="2000" dirty="0"/>
          </a:p>
          <a:p>
            <a:pPr>
              <a:defRPr/>
            </a:pPr>
            <a:r>
              <a:rPr lang="en-GB" sz="2000" dirty="0"/>
              <a:t>Performance Indicator Based: </a:t>
            </a:r>
            <a:r>
              <a:rPr lang="en-GB" sz="2000" i="1" dirty="0"/>
              <a:t>SMS-EMOA , </a:t>
            </a:r>
            <a:r>
              <a:rPr lang="en-GB" sz="2000" i="1" dirty="0" err="1"/>
              <a:t>HyPE</a:t>
            </a:r>
            <a:r>
              <a:rPr lang="en-GB" sz="2000" dirty="0"/>
              <a:t>….</a:t>
            </a:r>
          </a:p>
          <a:p>
            <a:pPr marL="0" indent="0">
              <a:buNone/>
              <a:defRPr/>
            </a:pPr>
            <a:endParaRPr lang="en-GB" sz="2000" dirty="0"/>
          </a:p>
          <a:p>
            <a:pPr marL="0" indent="0">
              <a:buNone/>
              <a:defRPr/>
            </a:pPr>
            <a:endParaRPr lang="en-GB" sz="2000" dirty="0"/>
          </a:p>
          <a:p>
            <a:pPr>
              <a:defRPr/>
            </a:pPr>
            <a:r>
              <a:rPr lang="en-GB" sz="2000" dirty="0"/>
              <a:t>Decomposition Based:  </a:t>
            </a:r>
            <a:r>
              <a:rPr lang="en-GB" sz="2000" b="1" i="1" dirty="0"/>
              <a:t>MOEA/D </a:t>
            </a:r>
            <a:r>
              <a:rPr lang="en-GB" sz="2000" dirty="0"/>
              <a:t> (Zhang &amp; Li, 2007).</a:t>
            </a:r>
          </a:p>
          <a:p>
            <a:pPr>
              <a:defRPr/>
            </a:pPr>
            <a:endParaRPr lang="en-GB" sz="2000" dirty="0"/>
          </a:p>
          <a:p>
            <a:pPr marL="685800" lvl="1">
              <a:defRPr/>
            </a:pPr>
            <a:r>
              <a:rPr lang="en-GB" sz="1600" dirty="0"/>
              <a:t>One of the most researched  and used algorithmic frameworks in evolutionary computation over the last decade.</a:t>
            </a:r>
          </a:p>
          <a:p>
            <a:pPr marL="0" indent="0">
              <a:buNone/>
              <a:defRPr/>
            </a:pPr>
            <a:r>
              <a:rPr lang="en-GB" sz="2000" dirty="0"/>
              <a:t>   </a:t>
            </a:r>
          </a:p>
          <a:p>
            <a:pPr marL="457200" lvl="1" indent="0">
              <a:buNone/>
              <a:defRPr/>
            </a:pPr>
            <a:endParaRPr lang="en-GB" sz="1800" dirty="0"/>
          </a:p>
          <a:p>
            <a:pPr>
              <a:defRPr/>
            </a:pPr>
            <a:endParaRPr lang="en-GB" sz="2200" dirty="0"/>
          </a:p>
          <a:p>
            <a:pPr marL="0" indent="0">
              <a:buFont typeface="Wingdings" panose="05000000000000000000" pitchFamily="2" charset="2"/>
              <a:buNone/>
              <a:defRPr/>
            </a:pPr>
            <a:endParaRPr lang="en-GB" sz="2200" dirty="0"/>
          </a:p>
        </p:txBody>
      </p:sp>
      <p:sp>
        <p:nvSpPr>
          <p:cNvPr id="10244"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eaLnBrk="1" hangingPunct="1">
              <a:spcBef>
                <a:spcPct val="0"/>
              </a:spcBef>
              <a:buClrTx/>
              <a:buFontTx/>
              <a:buNone/>
            </a:pPr>
            <a:fld id="{038E0C97-8A4A-407B-867B-5587693A93DD}" type="slidenum">
              <a:rPr lang="en-GB" altLang="en-US" sz="1400" smtClean="0">
                <a:solidFill>
                  <a:schemeClr val="tx1"/>
                </a:solidFill>
              </a:rPr>
              <a:t>12</a:t>
            </a:fld>
            <a:r>
              <a:rPr lang="en-GB" altLang="en-US" sz="1400" dirty="0">
                <a:solidFill>
                  <a:schemeClr val="tx1"/>
                </a:solidFill>
              </a:rPr>
              <a:t>	</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5955"/>
    </mc:Choice>
    <mc:Fallback xmlns="">
      <p:transition spd="slow" advTm="459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971600" y="1772816"/>
            <a:ext cx="8229600" cy="4525962"/>
          </a:xfrm>
        </p:spPr>
        <p:txBody>
          <a:bodyPr/>
          <a:lstStyle/>
          <a:p>
            <a:pPr marL="0" indent="0">
              <a:buNone/>
            </a:pPr>
            <a:endParaRPr lang="en-US" sz="1600" dirty="0"/>
          </a:p>
          <a:p>
            <a:r>
              <a:rPr lang="en-US" sz="2000" dirty="0"/>
              <a:t>Basic Concepts </a:t>
            </a:r>
          </a:p>
          <a:p>
            <a:r>
              <a:rPr lang="en-US" sz="2000" dirty="0" smtClean="0"/>
              <a:t>MOEA/D </a:t>
            </a:r>
            <a:endParaRPr lang="en-US" sz="2000" dirty="0"/>
          </a:p>
          <a:p>
            <a:r>
              <a:rPr lang="en-US" sz="2000" dirty="0" smtClean="0">
                <a:solidFill>
                  <a:schemeClr val="accent2">
                    <a:lumMod val="20000"/>
                    <a:lumOff val="80000"/>
                  </a:schemeClr>
                </a:solidFill>
              </a:rPr>
              <a:t>New Developments </a:t>
            </a:r>
          </a:p>
          <a:p>
            <a:r>
              <a:rPr lang="en-US" sz="2000" dirty="0" smtClean="0">
                <a:solidFill>
                  <a:schemeClr val="accent2">
                    <a:lumMod val="20000"/>
                    <a:lumOff val="80000"/>
                  </a:schemeClr>
                </a:solidFill>
              </a:rPr>
              <a:t>Conclusions. </a:t>
            </a:r>
            <a:endParaRPr lang="en-US" sz="2400" dirty="0">
              <a:solidFill>
                <a:schemeClr val="accent2">
                  <a:lumMod val="20000"/>
                  <a:lumOff val="80000"/>
                </a:schemeClr>
              </a:solidFill>
            </a:endParaRPr>
          </a:p>
          <a:p>
            <a:pPr marL="457200" lvl="1" indent="0">
              <a:buNone/>
            </a:pPr>
            <a:endParaRPr lang="en-US" sz="2400" dirty="0"/>
          </a:p>
          <a:p>
            <a:pPr marL="457200" lvl="1" indent="0">
              <a:buNone/>
            </a:pPr>
            <a:endParaRPr lang="en-US" sz="2400" dirty="0"/>
          </a:p>
        </p:txBody>
      </p:sp>
      <p:sp>
        <p:nvSpPr>
          <p:cNvPr id="4" name="Slide Number Placeholder 3"/>
          <p:cNvSpPr>
            <a:spLocks noGrp="1"/>
          </p:cNvSpPr>
          <p:nvPr>
            <p:ph type="sldNum" sz="quarter" idx="12"/>
          </p:nvPr>
        </p:nvSpPr>
        <p:spPr/>
        <p:txBody>
          <a:bodyPr/>
          <a:lstStyle/>
          <a:p>
            <a:pPr>
              <a:defRPr/>
            </a:pPr>
            <a:fld id="{9FEEDDC7-1821-409A-B657-D68E1847FA43}" type="slidenum">
              <a:rPr lang="en-GB" smtClean="0"/>
              <a:t>13</a:t>
            </a:fld>
            <a:r>
              <a:rPr lang="en-GB"/>
              <a:t>	</a:t>
            </a:r>
          </a:p>
        </p:txBody>
      </p:sp>
    </p:spTree>
    <p:custDataLst>
      <p:tags r:id="rId1"/>
    </p:custDataLst>
    <p:extLst>
      <p:ext uri="{BB962C8B-B14F-4D97-AF65-F5344CB8AC3E}">
        <p14:creationId xmlns:p14="http://schemas.microsoft.com/office/powerpoint/2010/main" val="507157193"/>
      </p:ext>
    </p:extLst>
  </p:cSld>
  <p:clrMapOvr>
    <a:masterClrMapping/>
  </p:clrMapOvr>
  <mc:AlternateContent xmlns:mc="http://schemas.openxmlformats.org/markup-compatibility/2006" xmlns:p14="http://schemas.microsoft.com/office/powerpoint/2010/main">
    <mc:Choice Requires="p14">
      <p:transition spd="slow" p14:dur="2000" advTm="47329"/>
    </mc:Choice>
    <mc:Fallback xmlns="">
      <p:transition spd="slow" advTm="473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395536" y="116632"/>
            <a:ext cx="8229600" cy="863600"/>
          </a:xfrm>
        </p:spPr>
        <p:txBody>
          <a:bodyPr/>
          <a:lstStyle/>
          <a:p>
            <a:r>
              <a:rPr lang="en-GB" altLang="en-US" sz="2400" dirty="0"/>
              <a:t/>
            </a:r>
            <a:br>
              <a:rPr lang="en-GB" altLang="en-US" sz="2400" dirty="0"/>
            </a:br>
            <a:r>
              <a:rPr lang="en-GB" altLang="en-US" sz="2400" dirty="0"/>
              <a:t>MOEA/D=Decomposition + Collaboration </a:t>
            </a:r>
          </a:p>
        </p:txBody>
      </p:sp>
      <p:sp>
        <p:nvSpPr>
          <p:cNvPr id="3" name="Content Placeholder 2"/>
          <p:cNvSpPr>
            <a:spLocks noGrp="1"/>
          </p:cNvSpPr>
          <p:nvPr>
            <p:ph idx="1"/>
          </p:nvPr>
        </p:nvSpPr>
        <p:spPr>
          <a:xfrm>
            <a:off x="107950" y="908720"/>
            <a:ext cx="8640763" cy="4176464"/>
          </a:xfrm>
        </p:spPr>
        <p:txBody>
          <a:bodyPr/>
          <a:lstStyle/>
          <a:p>
            <a:pPr>
              <a:defRPr/>
            </a:pPr>
            <a:endParaRPr lang="en-GB" sz="2000" b="1" dirty="0"/>
          </a:p>
          <a:p>
            <a:pPr>
              <a:defRPr/>
            </a:pPr>
            <a:endParaRPr lang="en-GB" sz="2000" b="1" dirty="0"/>
          </a:p>
          <a:p>
            <a:pPr>
              <a:defRPr/>
            </a:pPr>
            <a:r>
              <a:rPr lang="en-GB" sz="2000" b="1" dirty="0"/>
              <a:t>Decomposition (from traditional opt) </a:t>
            </a:r>
          </a:p>
          <a:p>
            <a:pPr marL="0" indent="0">
              <a:buFont typeface="Wingdings" panose="05000000000000000000" pitchFamily="2" charset="2"/>
              <a:buNone/>
              <a:defRPr/>
            </a:pPr>
            <a:endParaRPr lang="en-GB" dirty="0"/>
          </a:p>
          <a:p>
            <a:pPr lvl="1">
              <a:defRPr/>
            </a:pPr>
            <a:r>
              <a:rPr lang="en-GB" sz="1800" dirty="0"/>
              <a:t>Decompose </a:t>
            </a:r>
            <a:r>
              <a:rPr lang="en-GB" sz="1800" dirty="0">
                <a:solidFill>
                  <a:srgbClr val="FF0000"/>
                </a:solidFill>
              </a:rPr>
              <a:t>the task </a:t>
            </a:r>
            <a:r>
              <a:rPr lang="en-GB" sz="1800" dirty="0"/>
              <a:t>of approximating the PF into </a:t>
            </a:r>
            <a:r>
              <a:rPr lang="en-GB" sz="1800" i="1" dirty="0">
                <a:solidFill>
                  <a:srgbClr val="FF0000"/>
                </a:solidFill>
              </a:rPr>
              <a:t>N</a:t>
            </a:r>
            <a:r>
              <a:rPr lang="en-GB" sz="1800" dirty="0">
                <a:solidFill>
                  <a:srgbClr val="FF0000"/>
                </a:solidFill>
              </a:rPr>
              <a:t> subtasks</a:t>
            </a:r>
            <a:r>
              <a:rPr lang="en-GB" sz="1800" dirty="0"/>
              <a:t>. Each subproblem can be single objective or multiobjective. </a:t>
            </a:r>
          </a:p>
          <a:p>
            <a:pPr marL="0" indent="0">
              <a:buFont typeface="Wingdings" panose="05000000000000000000" pitchFamily="2" charset="2"/>
              <a:buNone/>
              <a:defRPr/>
            </a:pPr>
            <a:endParaRPr lang="en-GB" dirty="0"/>
          </a:p>
          <a:p>
            <a:pPr>
              <a:defRPr/>
            </a:pPr>
            <a:r>
              <a:rPr lang="en-GB" sz="2000" b="1" dirty="0"/>
              <a:t>Collaboration (from swarm Intelligence and evolutionary computation)</a:t>
            </a:r>
          </a:p>
          <a:p>
            <a:pPr>
              <a:defRPr/>
            </a:pPr>
            <a:endParaRPr lang="en-GB" dirty="0"/>
          </a:p>
          <a:p>
            <a:pPr lvl="1">
              <a:defRPr/>
            </a:pPr>
            <a:r>
              <a:rPr lang="en-GB" sz="1800" i="1" dirty="0"/>
              <a:t>N</a:t>
            </a:r>
            <a:r>
              <a:rPr lang="en-GB" sz="1800" dirty="0"/>
              <a:t> agents (procedures) are used.  Each agent is for a different subproblem. </a:t>
            </a:r>
          </a:p>
          <a:p>
            <a:pPr lvl="1">
              <a:defRPr/>
            </a:pPr>
            <a:endParaRPr lang="en-GB" sz="1800" dirty="0"/>
          </a:p>
          <a:p>
            <a:pPr lvl="1">
              <a:defRPr/>
            </a:pPr>
            <a:r>
              <a:rPr lang="en-GB" sz="1800" dirty="0"/>
              <a:t>These </a:t>
            </a:r>
            <a:r>
              <a:rPr lang="en-GB" sz="1800" i="1" dirty="0"/>
              <a:t>N</a:t>
            </a:r>
            <a:r>
              <a:rPr lang="en-GB" sz="1800" dirty="0"/>
              <a:t> subproblems are related to one another. </a:t>
            </a:r>
            <a:r>
              <a:rPr lang="en-GB" sz="1800" i="1" dirty="0"/>
              <a:t>N</a:t>
            </a:r>
            <a:r>
              <a:rPr lang="en-GB" sz="1800" dirty="0"/>
              <a:t> agents can solve these subproblems in a collaborative manner.</a:t>
            </a:r>
            <a:r>
              <a:rPr lang="en-GB" dirty="0"/>
              <a:t>   </a:t>
            </a:r>
          </a:p>
          <a:p>
            <a:pPr marL="0" indent="0">
              <a:buFont typeface="Wingdings" panose="05000000000000000000" pitchFamily="2" charset="2"/>
              <a:buNone/>
              <a:defRPr/>
            </a:pPr>
            <a:endParaRPr lang="en-GB" dirty="0"/>
          </a:p>
          <a:p>
            <a:pPr marL="0" indent="0">
              <a:buFont typeface="Wingdings" panose="05000000000000000000" pitchFamily="2" charset="2"/>
              <a:buNone/>
              <a:defRPr/>
            </a:pPr>
            <a:r>
              <a:rPr lang="en-GB" dirty="0"/>
              <a:t> </a:t>
            </a:r>
          </a:p>
        </p:txBody>
      </p:sp>
      <p:sp>
        <p:nvSpPr>
          <p:cNvPr id="12292"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eaLnBrk="1" hangingPunct="1">
              <a:spcBef>
                <a:spcPct val="0"/>
              </a:spcBef>
              <a:buClrTx/>
              <a:buFontTx/>
              <a:buNone/>
            </a:pPr>
            <a:fld id="{3C07442E-F922-4ACD-9CE0-1D250609A3AF}" type="slidenum">
              <a:rPr lang="en-GB" altLang="en-US" sz="1400" smtClean="0">
                <a:solidFill>
                  <a:schemeClr val="tx1"/>
                </a:solidFill>
              </a:rPr>
              <a:t>14</a:t>
            </a:fld>
            <a:r>
              <a:rPr lang="en-GB" altLang="en-US" sz="1400">
                <a:solidFill>
                  <a:schemeClr val="tx1"/>
                </a:solidFill>
              </a:rPr>
              <a:t>	</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0738"/>
    </mc:Choice>
    <mc:Fallback xmlns="">
      <p:transition spd="slow" advTm="607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79512" y="188640"/>
            <a:ext cx="8229600" cy="863600"/>
          </a:xfrm>
        </p:spPr>
        <p:txBody>
          <a:bodyPr/>
          <a:lstStyle/>
          <a:p>
            <a:r>
              <a:rPr lang="en-GB" altLang="en-US" sz="2400" dirty="0"/>
              <a:t>Major Issues</a:t>
            </a:r>
          </a:p>
        </p:txBody>
      </p:sp>
      <p:sp>
        <p:nvSpPr>
          <p:cNvPr id="585730" name="Rectangle 2"/>
          <p:cNvSpPr>
            <a:spLocks noGrp="1" noChangeArrowheads="1"/>
          </p:cNvSpPr>
          <p:nvPr>
            <p:ph idx="1"/>
          </p:nvPr>
        </p:nvSpPr>
        <p:spPr>
          <a:xfrm>
            <a:off x="467544" y="3861048"/>
            <a:ext cx="8229600" cy="4525962"/>
          </a:xfrm>
        </p:spPr>
        <p:txBody>
          <a:bodyPr/>
          <a:lstStyle/>
          <a:p>
            <a:pPr marL="0" indent="0" eaLnBrk="1" hangingPunct="1">
              <a:buFont typeface="Wingdings" panose="05000000000000000000" pitchFamily="2" charset="2"/>
              <a:buNone/>
              <a:defRPr/>
            </a:pPr>
            <a:endParaRPr lang="en-GB" dirty="0"/>
          </a:p>
          <a:p>
            <a:pPr marL="381000" indent="-381000" eaLnBrk="1" hangingPunct="1">
              <a:defRPr/>
            </a:pPr>
            <a:r>
              <a:rPr lang="en-GB" sz="2000" dirty="0"/>
              <a:t>Problem decomposition and neighbourhood structure. </a:t>
            </a:r>
          </a:p>
          <a:p>
            <a:pPr marL="0" indent="0" eaLnBrk="1" hangingPunct="1">
              <a:buNone/>
              <a:defRPr/>
            </a:pPr>
            <a:r>
              <a:rPr lang="en-GB" sz="2000" dirty="0"/>
              <a:t>  </a:t>
            </a:r>
          </a:p>
          <a:p>
            <a:pPr marL="381000" indent="-381000" eaLnBrk="1" hangingPunct="1">
              <a:defRPr/>
            </a:pPr>
            <a:r>
              <a:rPr lang="en-GB" sz="2000" dirty="0"/>
              <a:t>Search method used by each agent: memory and reproduction operators.</a:t>
            </a:r>
          </a:p>
          <a:p>
            <a:pPr marL="0" indent="0" eaLnBrk="1" hangingPunct="1">
              <a:buNone/>
              <a:defRPr/>
            </a:pPr>
            <a:endParaRPr lang="en-GB" sz="2000" dirty="0"/>
          </a:p>
          <a:p>
            <a:pPr marL="381000" indent="-381000" eaLnBrk="1" hangingPunct="1">
              <a:defRPr/>
            </a:pPr>
            <a:r>
              <a:rPr lang="en-GB" sz="2000" dirty="0"/>
              <a:t>Collaboration: mating selection and replacement.</a:t>
            </a:r>
          </a:p>
          <a:p>
            <a:pPr marL="0" indent="0" eaLnBrk="1" hangingPunct="1">
              <a:buFont typeface="Wingdings" panose="05000000000000000000" pitchFamily="2" charset="2"/>
              <a:buNone/>
              <a:defRPr/>
            </a:pPr>
            <a:endParaRPr lang="en-GB" sz="2000" dirty="0"/>
          </a:p>
          <a:p>
            <a:pPr marL="0" indent="0" eaLnBrk="1" hangingPunct="1">
              <a:buFont typeface="Wingdings" panose="05000000000000000000" pitchFamily="2" charset="2"/>
              <a:buNone/>
              <a:defRPr/>
            </a:pPr>
            <a:endParaRPr lang="en-GB" sz="2000" dirty="0"/>
          </a:p>
        </p:txBody>
      </p:sp>
      <p:sp>
        <p:nvSpPr>
          <p:cNvPr id="13316" name="Slide Number Placehold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eaLnBrk="1" hangingPunct="1">
              <a:spcBef>
                <a:spcPct val="0"/>
              </a:spcBef>
              <a:buClrTx/>
              <a:buFontTx/>
              <a:buNone/>
            </a:pPr>
            <a:fld id="{50E61DDC-7C79-4274-BDAE-7AAEA9EE645C}" type="slidenum">
              <a:rPr lang="en-GB" altLang="en-US" sz="1400" smtClean="0">
                <a:solidFill>
                  <a:schemeClr val="tx1"/>
                </a:solidFill>
              </a:rPr>
              <a:t>15</a:t>
            </a:fld>
            <a:r>
              <a:rPr lang="en-GB" altLang="en-US" sz="1400">
                <a:solidFill>
                  <a:schemeClr val="tx1"/>
                </a:solidFill>
              </a:rPr>
              <a:t>	</a:t>
            </a:r>
          </a:p>
        </p:txBody>
      </p:sp>
      <p:graphicFrame>
        <p:nvGraphicFramePr>
          <p:cNvPr id="3" name="Object 2"/>
          <p:cNvGraphicFramePr>
            <a:graphicFrameLocks noChangeAspect="1"/>
          </p:cNvGraphicFramePr>
          <p:nvPr/>
        </p:nvGraphicFramePr>
        <p:xfrm>
          <a:off x="1728192" y="980728"/>
          <a:ext cx="7380312" cy="4680520"/>
        </p:xfrm>
        <a:graphic>
          <a:graphicData uri="http://schemas.openxmlformats.org/presentationml/2006/ole">
            <mc:AlternateContent xmlns:mc="http://schemas.openxmlformats.org/markup-compatibility/2006">
              <mc:Choice xmlns:v="urn:schemas-microsoft-com:vml" Requires="v">
                <p:oleObj spid="_x0000_s151838" name="Acrobat Document" r:id="rId5" imgW="10964545" imgH="5291455" progId="AcroExch.Document.DC">
                  <p:embed/>
                </p:oleObj>
              </mc:Choice>
              <mc:Fallback>
                <p:oleObj name="Acrobat Document" r:id="rId5" imgW="10964545" imgH="5291455" progId="AcroExch.Document.DC">
                  <p:embed/>
                  <p:pic>
                    <p:nvPicPr>
                      <p:cNvPr id="0" name="Content Placeholder 4"/>
                      <p:cNvPicPr>
                        <a:picLocks noChangeAspect="1" noChangeArrowheads="1"/>
                      </p:cNvPicPr>
                      <p:nvPr/>
                    </p:nvPicPr>
                    <p:blipFill>
                      <a:blip r:embed="rId6"/>
                      <a:srcRect/>
                      <a:stretch>
                        <a:fillRect/>
                      </a:stretch>
                    </p:blipFill>
                    <p:spPr bwMode="auto">
                      <a:xfrm>
                        <a:off x="1728192" y="980728"/>
                        <a:ext cx="7380312" cy="4680520"/>
                      </a:xfrm>
                      <a:prstGeom prst="rect">
                        <a:avLst/>
                      </a:prstGeom>
                      <a:noFill/>
                      <a:ln>
                        <a:noFill/>
                      </a:ln>
                    </p:spPr>
                  </p:pic>
                </p:oleObj>
              </mc:Fallback>
            </mc:AlternateContent>
          </a:graphicData>
        </a:graphic>
      </p:graphicFrame>
    </p:spTree>
    <p:custDataLst>
      <p:tags r:id="rId2"/>
    </p:custDataLst>
  </p:cSld>
  <p:clrMapOvr>
    <a:masterClrMapping/>
  </p:clrMapOvr>
  <mc:AlternateContent xmlns:mc="http://schemas.openxmlformats.org/markup-compatibility/2006" xmlns:p14="http://schemas.microsoft.com/office/powerpoint/2010/main">
    <mc:Choice Requires="p14">
      <p:transition spd="slow" p14:dur="2000" advTm="59171"/>
    </mc:Choice>
    <mc:Fallback xmlns="">
      <p:transition spd="slow" advTm="591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85730">
                                            <p:txEl>
                                              <p:pRg st="1" end="1"/>
                                            </p:txEl>
                                          </p:spTgt>
                                        </p:tgtEl>
                                        <p:attrNameLst>
                                          <p:attrName>style.visibility</p:attrName>
                                        </p:attrNameLst>
                                      </p:cBhvr>
                                      <p:to>
                                        <p:strVal val="visible"/>
                                      </p:to>
                                    </p:set>
                                    <p:animEffect transition="in" filter="blinds(horizontal)">
                                      <p:cBhvr>
                                        <p:cTn id="7" dur="500"/>
                                        <p:tgtEl>
                                          <p:spTgt spid="58573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85730">
                                            <p:txEl>
                                              <p:pRg st="2" end="2"/>
                                            </p:txEl>
                                          </p:spTgt>
                                        </p:tgtEl>
                                        <p:attrNameLst>
                                          <p:attrName>style.visibility</p:attrName>
                                        </p:attrNameLst>
                                      </p:cBhvr>
                                      <p:to>
                                        <p:strVal val="visible"/>
                                      </p:to>
                                    </p:set>
                                    <p:animEffect transition="in" filter="blinds(horizontal)">
                                      <p:cBhvr>
                                        <p:cTn id="12" dur="500"/>
                                        <p:tgtEl>
                                          <p:spTgt spid="58573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85730">
                                            <p:txEl>
                                              <p:pRg st="3" end="3"/>
                                            </p:txEl>
                                          </p:spTgt>
                                        </p:tgtEl>
                                        <p:attrNameLst>
                                          <p:attrName>style.visibility</p:attrName>
                                        </p:attrNameLst>
                                      </p:cBhvr>
                                      <p:to>
                                        <p:strVal val="visible"/>
                                      </p:to>
                                    </p:set>
                                    <p:animEffect transition="in" filter="blinds(horizontal)">
                                      <p:cBhvr>
                                        <p:cTn id="17" dur="500"/>
                                        <p:tgtEl>
                                          <p:spTgt spid="58573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85730">
                                            <p:txEl>
                                              <p:pRg st="5" end="5"/>
                                            </p:txEl>
                                          </p:spTgt>
                                        </p:tgtEl>
                                        <p:attrNameLst>
                                          <p:attrName>style.visibility</p:attrName>
                                        </p:attrNameLst>
                                      </p:cBhvr>
                                      <p:to>
                                        <p:strVal val="visible"/>
                                      </p:to>
                                    </p:set>
                                    <p:animEffect transition="in" filter="blinds(horizontal)">
                                      <p:cBhvr>
                                        <p:cTn id="22" dur="500"/>
                                        <p:tgtEl>
                                          <p:spTgt spid="58573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971600" y="1772816"/>
            <a:ext cx="8229600" cy="4525962"/>
          </a:xfrm>
        </p:spPr>
        <p:txBody>
          <a:bodyPr/>
          <a:lstStyle/>
          <a:p>
            <a:pPr marL="0" indent="0">
              <a:buNone/>
            </a:pPr>
            <a:endParaRPr lang="en-US" sz="1600" dirty="0"/>
          </a:p>
          <a:p>
            <a:r>
              <a:rPr lang="en-US" sz="2000" dirty="0"/>
              <a:t>Basic Concepts </a:t>
            </a:r>
          </a:p>
          <a:p>
            <a:r>
              <a:rPr lang="en-US" sz="2000" dirty="0"/>
              <a:t>Basic Ideas in MOEA/D </a:t>
            </a:r>
          </a:p>
          <a:p>
            <a:r>
              <a:rPr lang="en-US" sz="2000" dirty="0"/>
              <a:t>Some Examples of MOEA/D</a:t>
            </a:r>
            <a:r>
              <a:rPr lang="en-US" sz="2000" dirty="0">
                <a:solidFill>
                  <a:schemeClr val="accent2">
                    <a:lumMod val="20000"/>
                    <a:lumOff val="80000"/>
                  </a:schemeClr>
                </a:solidFill>
              </a:rPr>
              <a:t> </a:t>
            </a:r>
          </a:p>
          <a:p>
            <a:r>
              <a:rPr lang="en-US" sz="2000" dirty="0">
                <a:solidFill>
                  <a:schemeClr val="accent2">
                    <a:lumMod val="20000"/>
                    <a:lumOff val="80000"/>
                  </a:schemeClr>
                </a:solidFill>
              </a:rPr>
              <a:t>Application Examples</a:t>
            </a:r>
          </a:p>
          <a:p>
            <a:r>
              <a:rPr lang="en-US" sz="2000" dirty="0">
                <a:solidFill>
                  <a:schemeClr val="accent2">
                    <a:lumMod val="20000"/>
                    <a:lumOff val="80000"/>
                  </a:schemeClr>
                </a:solidFill>
              </a:rPr>
              <a:t>Conclusions</a:t>
            </a:r>
            <a:endParaRPr lang="en-US" sz="2400" dirty="0">
              <a:solidFill>
                <a:schemeClr val="accent2">
                  <a:lumMod val="20000"/>
                  <a:lumOff val="80000"/>
                </a:schemeClr>
              </a:solidFill>
            </a:endParaRPr>
          </a:p>
          <a:p>
            <a:pPr marL="457200" lvl="1" indent="0">
              <a:buNone/>
            </a:pPr>
            <a:endParaRPr lang="en-US" sz="2400" dirty="0"/>
          </a:p>
          <a:p>
            <a:pPr marL="457200" lvl="1" indent="0">
              <a:buNone/>
            </a:pPr>
            <a:endParaRPr lang="en-US" sz="2400" dirty="0"/>
          </a:p>
          <a:p>
            <a:pPr marL="457200" lvl="1" indent="0">
              <a:buNone/>
            </a:pPr>
            <a:endParaRPr lang="en-US" sz="2400" dirty="0"/>
          </a:p>
        </p:txBody>
      </p:sp>
      <p:sp>
        <p:nvSpPr>
          <p:cNvPr id="4" name="Slide Number Placeholder 3"/>
          <p:cNvSpPr>
            <a:spLocks noGrp="1"/>
          </p:cNvSpPr>
          <p:nvPr>
            <p:ph type="sldNum" sz="quarter" idx="12"/>
          </p:nvPr>
        </p:nvSpPr>
        <p:spPr/>
        <p:txBody>
          <a:bodyPr/>
          <a:lstStyle/>
          <a:p>
            <a:pPr>
              <a:defRPr/>
            </a:pPr>
            <a:fld id="{9FEEDDC7-1821-409A-B657-D68E1847FA43}" type="slidenum">
              <a:rPr lang="en-GB" smtClean="0"/>
              <a:t>16</a:t>
            </a:fld>
            <a:r>
              <a:rPr lang="en-GB"/>
              <a:t>	</a:t>
            </a:r>
          </a:p>
        </p:txBody>
      </p:sp>
    </p:spTree>
    <p:custDataLst>
      <p:tags r:id="rId1"/>
    </p:custDataLst>
    <p:extLst>
      <p:ext uri="{BB962C8B-B14F-4D97-AF65-F5344CB8AC3E}">
        <p14:creationId xmlns:p14="http://schemas.microsoft.com/office/powerpoint/2010/main" val="3702877333"/>
      </p:ext>
    </p:extLst>
  </p:cSld>
  <p:clrMapOvr>
    <a:masterClrMapping/>
  </p:clrMapOvr>
  <mc:AlternateContent xmlns:mc="http://schemas.openxmlformats.org/markup-compatibility/2006" xmlns:p14="http://schemas.microsoft.com/office/powerpoint/2010/main">
    <mc:Choice Requires="p14">
      <p:transition spd="slow" p14:dur="2000" advTm="47329"/>
    </mc:Choice>
    <mc:Fallback xmlns="">
      <p:transition spd="slow" advTm="473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altLang="en-US" dirty="0"/>
              <a:t>Problem Decomposition</a:t>
            </a:r>
            <a:br>
              <a:rPr lang="en-GB" altLang="en-US" dirty="0"/>
            </a:br>
            <a:endParaRPr lang="en-US" dirty="0"/>
          </a:p>
        </p:txBody>
      </p:sp>
      <p:sp>
        <p:nvSpPr>
          <p:cNvPr id="14339" name="Text Placeholder 2"/>
          <p:cNvSpPr>
            <a:spLocks noGrp="1"/>
          </p:cNvSpPr>
          <p:nvPr>
            <p:ph idx="1"/>
          </p:nvPr>
        </p:nvSpPr>
        <p:spPr>
          <a:xfrm>
            <a:off x="250102" y="1356519"/>
            <a:ext cx="8229600" cy="4525962"/>
          </a:xfrm>
        </p:spPr>
        <p:txBody>
          <a:bodyPr/>
          <a:lstStyle/>
          <a:p>
            <a:r>
              <a:rPr lang="en-GB" altLang="en-US" sz="2000" b="1" dirty="0"/>
              <a:t>Weighted Sum Approach </a:t>
            </a:r>
          </a:p>
          <a:p>
            <a:pPr marL="0" indent="0">
              <a:buNone/>
            </a:pPr>
            <a:endParaRPr lang="en-GB" altLang="en-US" dirty="0"/>
          </a:p>
          <a:p>
            <a:pPr marL="457200" lvl="1" indent="0">
              <a:buFontTx/>
              <a:buNone/>
            </a:pPr>
            <a:endParaRPr lang="en-GB" altLang="en-US" dirty="0"/>
          </a:p>
        </p:txBody>
      </p:sp>
      <p:sp>
        <p:nvSpPr>
          <p:cNvPr id="1434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FF0000"/>
              </a:buClr>
              <a:buFont typeface="Wingdings" pitchFamily="2" charset="2"/>
              <a:buChar char="q"/>
              <a:defRPr sz="2400">
                <a:solidFill>
                  <a:srgbClr val="0000CC"/>
                </a:solidFill>
                <a:latin typeface="Arial" charset="0"/>
                <a:cs typeface="Arial" charset="0"/>
              </a:defRPr>
            </a:lvl1pPr>
            <a:lvl2pPr marL="742950" indent="-285750" eaLnBrk="0" hangingPunct="0">
              <a:spcBef>
                <a:spcPct val="20000"/>
              </a:spcBef>
              <a:buChar char="o"/>
              <a:defRPr sz="2000">
                <a:solidFill>
                  <a:srgbClr val="0000CC"/>
                </a:solidFill>
                <a:latin typeface="Arial" charset="0"/>
                <a:cs typeface="Arial" charset="0"/>
              </a:defRPr>
            </a:lvl2pPr>
            <a:lvl3pPr marL="1143000" indent="-228600" eaLnBrk="0" hangingPunct="0">
              <a:spcBef>
                <a:spcPct val="20000"/>
              </a:spcBef>
              <a:buFont typeface="Wingdings" pitchFamily="2" charset="2"/>
              <a:buChar char="ü"/>
              <a:defRPr sz="2000">
                <a:solidFill>
                  <a:srgbClr val="0000CC"/>
                </a:solidFill>
                <a:latin typeface="Arial" charset="0"/>
                <a:cs typeface="Arial" charset="0"/>
              </a:defRPr>
            </a:lvl3pPr>
            <a:lvl4pPr marL="1600200" indent="-228600" eaLnBrk="0" hangingPunct="0">
              <a:spcBef>
                <a:spcPct val="20000"/>
              </a:spcBef>
              <a:buFont typeface="Wingdings" pitchFamily="2" charset="2"/>
              <a:buChar char="§"/>
              <a:defRPr sz="2000">
                <a:solidFill>
                  <a:srgbClr val="0000CC"/>
                </a:solidFill>
                <a:latin typeface="Arial" charset="0"/>
                <a:cs typeface="Arial" charset="0"/>
              </a:defRPr>
            </a:lvl4pPr>
            <a:lvl5pPr marL="2057400" indent="-228600" eaLnBrk="0" hangingPunct="0">
              <a:spcBef>
                <a:spcPct val="20000"/>
              </a:spcBef>
              <a:buFont typeface="Wingdings" pitchFamily="2" charset="2"/>
              <a:buChar char="Ø"/>
              <a:defRPr sz="2000">
                <a:solidFill>
                  <a:srgbClr val="0000CC"/>
                </a:solidFill>
                <a:latin typeface="Courier New" pitchFamily="49" charset="0"/>
                <a:cs typeface="Arial" charset="0"/>
              </a:defRPr>
            </a:lvl5pPr>
            <a:lvl6pPr marL="25146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6pPr>
            <a:lvl7pPr marL="29718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7pPr>
            <a:lvl8pPr marL="34290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8pPr>
            <a:lvl9pPr marL="38862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9pPr>
          </a:lstStyle>
          <a:p>
            <a:pPr eaLnBrk="1" hangingPunct="1">
              <a:spcBef>
                <a:spcPct val="0"/>
              </a:spcBef>
              <a:buClrTx/>
              <a:buFontTx/>
              <a:buNone/>
            </a:pPr>
            <a:fld id="{9F438B36-0AF7-4296-B0A3-60574E537838}" type="slidenum">
              <a:rPr lang="en-GB" altLang="en-US" sz="1400" smtClean="0">
                <a:solidFill>
                  <a:schemeClr val="tx1"/>
                </a:solidFill>
              </a:rPr>
              <a:pPr eaLnBrk="1" hangingPunct="1">
                <a:spcBef>
                  <a:spcPct val="0"/>
                </a:spcBef>
                <a:buClrTx/>
                <a:buFontTx/>
                <a:buNone/>
              </a:pPr>
              <a:t>17</a:t>
            </a:fld>
            <a:r>
              <a:rPr lang="en-GB" altLang="en-US" sz="1400">
                <a:solidFill>
                  <a:schemeClr val="tx1"/>
                </a:solidFill>
              </a:rPr>
              <a:t>	</a:t>
            </a:r>
          </a:p>
        </p:txBody>
      </p:sp>
      <p:graphicFrame>
        <p:nvGraphicFramePr>
          <p:cNvPr id="7" name="Object 28"/>
          <p:cNvGraphicFramePr>
            <a:graphicFrameLocks noChangeAspect="1"/>
          </p:cNvGraphicFramePr>
          <p:nvPr>
            <p:extLst/>
          </p:nvPr>
        </p:nvGraphicFramePr>
        <p:xfrm>
          <a:off x="3695700" y="2420565"/>
          <a:ext cx="4562475" cy="720725"/>
        </p:xfrm>
        <a:graphic>
          <a:graphicData uri="http://schemas.openxmlformats.org/presentationml/2006/ole">
            <mc:AlternateContent xmlns:mc="http://schemas.openxmlformats.org/markup-compatibility/2006">
              <mc:Choice xmlns:v="urn:schemas-microsoft-com:vml" Requires="v">
                <p:oleObj spid="_x0000_s194996" name="Equation" r:id="rId5" imgW="2057400" imgH="457200" progId="Equation.3">
                  <p:embed/>
                </p:oleObj>
              </mc:Choice>
              <mc:Fallback>
                <p:oleObj name="Equation" r:id="rId5" imgW="2057400" imgH="457200" progId="Equation.3">
                  <p:embed/>
                  <p:pic>
                    <p:nvPicPr>
                      <p:cNvPr id="7" name="Object 28"/>
                      <p:cNvPicPr>
                        <a:picLocks noChangeAspect="1" noChangeArrowheads="1"/>
                      </p:cNvPicPr>
                      <p:nvPr/>
                    </p:nvPicPr>
                    <p:blipFill>
                      <a:blip r:embed="rId6"/>
                      <a:srcRect/>
                      <a:stretch>
                        <a:fillRect/>
                      </a:stretch>
                    </p:blipFill>
                    <p:spPr bwMode="auto">
                      <a:xfrm>
                        <a:off x="3695700" y="2420565"/>
                        <a:ext cx="45624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1"/>
          <p:cNvGrpSpPr/>
          <p:nvPr/>
        </p:nvGrpSpPr>
        <p:grpSpPr>
          <a:xfrm>
            <a:off x="468313" y="4784725"/>
            <a:ext cx="8664575" cy="1591505"/>
            <a:chOff x="468313" y="4784725"/>
            <a:chExt cx="8664575" cy="1591505"/>
          </a:xfrm>
        </p:grpSpPr>
        <p:graphicFrame>
          <p:nvGraphicFramePr>
            <p:cNvPr id="14388" name="Object 3"/>
            <p:cNvGraphicFramePr>
              <a:graphicFrameLocks noChangeAspect="1"/>
            </p:cNvGraphicFramePr>
            <p:nvPr>
              <p:extLst/>
            </p:nvPr>
          </p:nvGraphicFramePr>
          <p:xfrm>
            <a:off x="4406900" y="4784725"/>
            <a:ext cx="4725988" cy="1535113"/>
          </p:xfrm>
          <a:graphic>
            <a:graphicData uri="http://schemas.openxmlformats.org/presentationml/2006/ole">
              <mc:AlternateContent xmlns:mc="http://schemas.openxmlformats.org/markup-compatibility/2006">
                <mc:Choice xmlns:v="urn:schemas-microsoft-com:vml" Requires="v">
                  <p:oleObj spid="_x0000_s194997" name="Equation" r:id="rId7" imgW="3720960" imgH="1218960" progId="Equation.3">
                    <p:embed/>
                  </p:oleObj>
                </mc:Choice>
                <mc:Fallback>
                  <p:oleObj name="Equation" r:id="rId7" imgW="3720960" imgH="1218960" progId="Equation.3">
                    <p:embed/>
                    <p:pic>
                      <p:nvPicPr>
                        <p:cNvPr id="14388" name="Object 3"/>
                        <p:cNvPicPr>
                          <a:picLocks noChangeAspect="1" noChangeArrowheads="1"/>
                        </p:cNvPicPr>
                        <p:nvPr/>
                      </p:nvPicPr>
                      <p:blipFill>
                        <a:blip r:embed="rId8"/>
                        <a:srcRect/>
                        <a:stretch>
                          <a:fillRect/>
                        </a:stretch>
                      </p:blipFill>
                      <p:spPr bwMode="auto">
                        <a:xfrm>
                          <a:off x="4406900" y="4784725"/>
                          <a:ext cx="4725988" cy="153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90" name="Line 58"/>
            <p:cNvSpPr>
              <a:spLocks noChangeShapeType="1"/>
            </p:cNvSpPr>
            <p:nvPr/>
          </p:nvSpPr>
          <p:spPr bwMode="auto">
            <a:xfrm>
              <a:off x="617845" y="6110512"/>
              <a:ext cx="2229746" cy="38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91" name="Line 59"/>
            <p:cNvSpPr>
              <a:spLocks noChangeShapeType="1"/>
            </p:cNvSpPr>
            <p:nvPr/>
          </p:nvSpPr>
          <p:spPr bwMode="auto">
            <a:xfrm flipV="1">
              <a:off x="717091" y="4855992"/>
              <a:ext cx="47639" cy="125452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92" name="Arc 60"/>
            <p:cNvSpPr>
              <a:spLocks/>
            </p:cNvSpPr>
            <p:nvPr/>
          </p:nvSpPr>
          <p:spPr bwMode="auto">
            <a:xfrm rot="10267717">
              <a:off x="1063794" y="5051166"/>
              <a:ext cx="1503259" cy="1111079"/>
            </a:xfrm>
            <a:custGeom>
              <a:avLst/>
              <a:gdLst>
                <a:gd name="T0" fmla="*/ 0 w 21600"/>
                <a:gd name="T1" fmla="*/ 0 h 25576"/>
                <a:gd name="T2" fmla="*/ 0 w 21600"/>
                <a:gd name="T3" fmla="*/ 0 h 25576"/>
                <a:gd name="T4" fmla="*/ 0 w 21600"/>
                <a:gd name="T5" fmla="*/ 0 h 25576"/>
                <a:gd name="T6" fmla="*/ 0 60000 65536"/>
                <a:gd name="T7" fmla="*/ 0 60000 65536"/>
                <a:gd name="T8" fmla="*/ 0 60000 65536"/>
                <a:gd name="T9" fmla="*/ 0 w 21600"/>
                <a:gd name="T10" fmla="*/ 0 h 25576"/>
                <a:gd name="T11" fmla="*/ 21600 w 21600"/>
                <a:gd name="T12" fmla="*/ 25576 h 25576"/>
              </a:gdLst>
              <a:ahLst/>
              <a:cxnLst>
                <a:cxn ang="T6">
                  <a:pos x="T0" y="T1"/>
                </a:cxn>
                <a:cxn ang="T7">
                  <a:pos x="T2" y="T3"/>
                </a:cxn>
                <a:cxn ang="T8">
                  <a:pos x="T4" y="T5"/>
                </a:cxn>
              </a:cxnLst>
              <a:rect l="T9" t="T10" r="T11" b="T12"/>
              <a:pathLst>
                <a:path w="21600" h="25576" fill="none" extrusionOk="0">
                  <a:moveTo>
                    <a:pt x="2366" y="-1"/>
                  </a:moveTo>
                  <a:cubicBezTo>
                    <a:pt x="13313" y="1206"/>
                    <a:pt x="21600" y="10456"/>
                    <a:pt x="21600" y="21470"/>
                  </a:cubicBezTo>
                  <a:cubicBezTo>
                    <a:pt x="21600" y="22848"/>
                    <a:pt x="21468" y="24223"/>
                    <a:pt x="21206" y="25576"/>
                  </a:cubicBezTo>
                </a:path>
                <a:path w="21600" h="25576" stroke="0" extrusionOk="0">
                  <a:moveTo>
                    <a:pt x="2366" y="-1"/>
                  </a:moveTo>
                  <a:cubicBezTo>
                    <a:pt x="13313" y="1206"/>
                    <a:pt x="21600" y="10456"/>
                    <a:pt x="21600" y="21470"/>
                  </a:cubicBezTo>
                  <a:cubicBezTo>
                    <a:pt x="21600" y="22848"/>
                    <a:pt x="21468" y="24223"/>
                    <a:pt x="21206" y="25576"/>
                  </a:cubicBezTo>
                  <a:lnTo>
                    <a:pt x="0" y="21470"/>
                  </a:lnTo>
                  <a:lnTo>
                    <a:pt x="2366" y="-1"/>
                  </a:lnTo>
                  <a:close/>
                </a:path>
              </a:pathLst>
            </a:cu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aphicFrame>
          <p:nvGraphicFramePr>
            <p:cNvPr id="14393" name="Object 61"/>
            <p:cNvGraphicFramePr>
              <a:graphicFrameLocks noChangeAspect="1"/>
            </p:cNvGraphicFramePr>
            <p:nvPr>
              <p:extLst/>
            </p:nvPr>
          </p:nvGraphicFramePr>
          <p:xfrm>
            <a:off x="468313" y="4960410"/>
            <a:ext cx="262011" cy="186944"/>
          </p:xfrm>
          <a:graphic>
            <a:graphicData uri="http://schemas.openxmlformats.org/presentationml/2006/ole">
              <mc:AlternateContent xmlns:mc="http://schemas.openxmlformats.org/markup-compatibility/2006">
                <mc:Choice xmlns:v="urn:schemas-microsoft-com:vml" Requires="v">
                  <p:oleObj spid="_x0000_s194998" name="Equation" r:id="rId9" imgW="177569" imgH="215619" progId="Equation.3">
                    <p:embed/>
                  </p:oleObj>
                </mc:Choice>
                <mc:Fallback>
                  <p:oleObj name="Equation" r:id="rId9" imgW="177569" imgH="215619" progId="Equation.3">
                    <p:embed/>
                    <p:pic>
                      <p:nvPicPr>
                        <p:cNvPr id="14393" name="Object 6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313" y="4960410"/>
                          <a:ext cx="262011" cy="1869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94" name="Object 62"/>
            <p:cNvGraphicFramePr>
              <a:graphicFrameLocks noChangeAspect="1"/>
            </p:cNvGraphicFramePr>
            <p:nvPr>
              <p:extLst/>
            </p:nvPr>
          </p:nvGraphicFramePr>
          <p:xfrm>
            <a:off x="2707322" y="6188111"/>
            <a:ext cx="243485" cy="188119"/>
          </p:xfrm>
          <a:graphic>
            <a:graphicData uri="http://schemas.openxmlformats.org/presentationml/2006/ole">
              <mc:AlternateContent xmlns:mc="http://schemas.openxmlformats.org/markup-compatibility/2006">
                <mc:Choice xmlns:v="urn:schemas-microsoft-com:vml" Requires="v">
                  <p:oleObj spid="_x0000_s194999" name="Equation" r:id="rId11" imgW="164885" imgH="215619" progId="Equation.3">
                    <p:embed/>
                  </p:oleObj>
                </mc:Choice>
                <mc:Fallback>
                  <p:oleObj name="Equation" r:id="rId11" imgW="164885" imgH="215619" progId="Equation.3">
                    <p:embed/>
                    <p:pic>
                      <p:nvPicPr>
                        <p:cNvPr id="14394" name="Object 6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07322" y="6188111"/>
                          <a:ext cx="243485" cy="1881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95" name="Freeform 63"/>
            <p:cNvSpPr>
              <a:spLocks/>
            </p:cNvSpPr>
            <p:nvPr/>
          </p:nvSpPr>
          <p:spPr bwMode="auto">
            <a:xfrm>
              <a:off x="1029389" y="4810138"/>
              <a:ext cx="1500613" cy="1279210"/>
            </a:xfrm>
            <a:custGeom>
              <a:avLst/>
              <a:gdLst>
                <a:gd name="T0" fmla="*/ 0 w 703"/>
                <a:gd name="T1" fmla="*/ 2147483647 h 1020"/>
                <a:gd name="T2" fmla="*/ 2147483647 w 703"/>
                <a:gd name="T3" fmla="*/ 2147483647 h 1020"/>
                <a:gd name="T4" fmla="*/ 2147483647 w 703"/>
                <a:gd name="T5" fmla="*/ 2147483647 h 1020"/>
                <a:gd name="T6" fmla="*/ 2147483647 w 703"/>
                <a:gd name="T7" fmla="*/ 2147483647 h 1020"/>
                <a:gd name="T8" fmla="*/ 0 60000 65536"/>
                <a:gd name="T9" fmla="*/ 0 60000 65536"/>
                <a:gd name="T10" fmla="*/ 0 60000 65536"/>
                <a:gd name="T11" fmla="*/ 0 60000 65536"/>
                <a:gd name="T12" fmla="*/ 0 w 703"/>
                <a:gd name="T13" fmla="*/ 0 h 1020"/>
                <a:gd name="T14" fmla="*/ 703 w 703"/>
                <a:gd name="T15" fmla="*/ 1020 h 1020"/>
              </a:gdLst>
              <a:ahLst/>
              <a:cxnLst>
                <a:cxn ang="T8">
                  <a:pos x="T0" y="T1"/>
                </a:cxn>
                <a:cxn ang="T9">
                  <a:pos x="T2" y="T3"/>
                </a:cxn>
                <a:cxn ang="T10">
                  <a:pos x="T4" y="T5"/>
                </a:cxn>
                <a:cxn ang="T11">
                  <a:pos x="T6" y="T7"/>
                </a:cxn>
              </a:cxnLst>
              <a:rect l="T12" t="T13" r="T14" b="T15"/>
              <a:pathLst>
                <a:path w="703" h="1020">
                  <a:moveTo>
                    <a:pt x="0" y="279"/>
                  </a:moveTo>
                  <a:cubicBezTo>
                    <a:pt x="238" y="139"/>
                    <a:pt x="477" y="0"/>
                    <a:pt x="590" y="98"/>
                  </a:cubicBezTo>
                  <a:cubicBezTo>
                    <a:pt x="703" y="196"/>
                    <a:pt x="665" y="718"/>
                    <a:pt x="680" y="869"/>
                  </a:cubicBezTo>
                  <a:cubicBezTo>
                    <a:pt x="695" y="1020"/>
                    <a:pt x="687" y="1012"/>
                    <a:pt x="680" y="1005"/>
                  </a:cubicBezTo>
                </a:path>
              </a:pathLst>
            </a:custGeom>
            <a:noFill/>
            <a:ln w="222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96" name="Line 67"/>
            <p:cNvSpPr>
              <a:spLocks noChangeShapeType="1"/>
            </p:cNvSpPr>
            <p:nvPr/>
          </p:nvSpPr>
          <p:spPr bwMode="auto">
            <a:xfrm>
              <a:off x="549033" y="5129940"/>
              <a:ext cx="0" cy="26689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97" name="Line 68"/>
            <p:cNvSpPr>
              <a:spLocks noChangeShapeType="1"/>
            </p:cNvSpPr>
            <p:nvPr/>
          </p:nvSpPr>
          <p:spPr bwMode="auto">
            <a:xfrm flipH="1">
              <a:off x="2410905" y="6303334"/>
              <a:ext cx="29906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98" name="Oval 80"/>
            <p:cNvSpPr>
              <a:spLocks noChangeArrowheads="1"/>
            </p:cNvSpPr>
            <p:nvPr/>
          </p:nvSpPr>
          <p:spPr bwMode="auto">
            <a:xfrm>
              <a:off x="989295" y="5131580"/>
              <a:ext cx="120419" cy="106992"/>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rgbClr val="FF0000"/>
                </a:buClr>
                <a:buFont typeface="Wingdings" pitchFamily="2" charset="2"/>
                <a:buChar char="q"/>
                <a:defRPr sz="2400">
                  <a:solidFill>
                    <a:srgbClr val="0000CC"/>
                  </a:solidFill>
                  <a:latin typeface="Arial" charset="0"/>
                  <a:cs typeface="Arial" charset="0"/>
                </a:defRPr>
              </a:lvl1pPr>
              <a:lvl2pPr marL="742950" indent="-285750" eaLnBrk="0" hangingPunct="0">
                <a:spcBef>
                  <a:spcPct val="20000"/>
                </a:spcBef>
                <a:buChar char="o"/>
                <a:defRPr sz="2000">
                  <a:solidFill>
                    <a:srgbClr val="0000CC"/>
                  </a:solidFill>
                  <a:latin typeface="Arial" charset="0"/>
                  <a:cs typeface="Arial" charset="0"/>
                </a:defRPr>
              </a:lvl2pPr>
              <a:lvl3pPr marL="1143000" indent="-228600" eaLnBrk="0" hangingPunct="0">
                <a:spcBef>
                  <a:spcPct val="20000"/>
                </a:spcBef>
                <a:buFont typeface="Wingdings" pitchFamily="2" charset="2"/>
                <a:buChar char="ü"/>
                <a:defRPr sz="2000">
                  <a:solidFill>
                    <a:srgbClr val="0000CC"/>
                  </a:solidFill>
                  <a:latin typeface="Arial" charset="0"/>
                  <a:cs typeface="Arial" charset="0"/>
                </a:defRPr>
              </a:lvl3pPr>
              <a:lvl4pPr marL="1600200" indent="-228600" eaLnBrk="0" hangingPunct="0">
                <a:spcBef>
                  <a:spcPct val="20000"/>
                </a:spcBef>
                <a:buFont typeface="Wingdings" pitchFamily="2" charset="2"/>
                <a:buChar char="§"/>
                <a:defRPr sz="2000">
                  <a:solidFill>
                    <a:srgbClr val="0000CC"/>
                  </a:solidFill>
                  <a:latin typeface="Arial" charset="0"/>
                  <a:cs typeface="Arial" charset="0"/>
                </a:defRPr>
              </a:lvl4pPr>
              <a:lvl5pPr marL="2057400" indent="-228600" eaLnBrk="0" hangingPunct="0">
                <a:spcBef>
                  <a:spcPct val="20000"/>
                </a:spcBef>
                <a:buFont typeface="Wingdings" pitchFamily="2" charset="2"/>
                <a:buChar char="Ø"/>
                <a:defRPr sz="2000">
                  <a:solidFill>
                    <a:srgbClr val="0000CC"/>
                  </a:solidFill>
                  <a:latin typeface="Courier New" pitchFamily="49" charset="0"/>
                  <a:cs typeface="Arial" charset="0"/>
                </a:defRPr>
              </a:lvl5pPr>
              <a:lvl6pPr marL="25146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6pPr>
              <a:lvl7pPr marL="29718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7pPr>
              <a:lvl8pPr marL="34290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8pPr>
              <a:lvl9pPr marL="38862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9pPr>
            </a:lstStyle>
            <a:p>
              <a:pPr algn="ctr" eaLnBrk="1" hangingPunct="1">
                <a:spcBef>
                  <a:spcPct val="0"/>
                </a:spcBef>
                <a:buClrTx/>
                <a:buFontTx/>
                <a:buNone/>
              </a:pPr>
              <a:endParaRPr lang="en-US" altLang="en-US" sz="1800">
                <a:solidFill>
                  <a:schemeClr val="tx1"/>
                </a:solidFill>
              </a:endParaRPr>
            </a:p>
          </p:txBody>
        </p:sp>
        <p:sp>
          <p:nvSpPr>
            <p:cNvPr id="14399" name="Oval 80"/>
            <p:cNvSpPr>
              <a:spLocks noChangeArrowheads="1"/>
            </p:cNvSpPr>
            <p:nvPr/>
          </p:nvSpPr>
          <p:spPr bwMode="auto">
            <a:xfrm>
              <a:off x="989295" y="5312720"/>
              <a:ext cx="120419" cy="106992"/>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rgbClr val="FF0000"/>
                </a:buClr>
                <a:buFont typeface="Wingdings" pitchFamily="2" charset="2"/>
                <a:buChar char="q"/>
                <a:defRPr sz="2400">
                  <a:solidFill>
                    <a:srgbClr val="0000CC"/>
                  </a:solidFill>
                  <a:latin typeface="Arial" charset="0"/>
                  <a:cs typeface="Arial" charset="0"/>
                </a:defRPr>
              </a:lvl1pPr>
              <a:lvl2pPr marL="742950" indent="-285750" eaLnBrk="0" hangingPunct="0">
                <a:spcBef>
                  <a:spcPct val="20000"/>
                </a:spcBef>
                <a:buChar char="o"/>
                <a:defRPr sz="2000">
                  <a:solidFill>
                    <a:srgbClr val="0000CC"/>
                  </a:solidFill>
                  <a:latin typeface="Arial" charset="0"/>
                  <a:cs typeface="Arial" charset="0"/>
                </a:defRPr>
              </a:lvl2pPr>
              <a:lvl3pPr marL="1143000" indent="-228600" eaLnBrk="0" hangingPunct="0">
                <a:spcBef>
                  <a:spcPct val="20000"/>
                </a:spcBef>
                <a:buFont typeface="Wingdings" pitchFamily="2" charset="2"/>
                <a:buChar char="ü"/>
                <a:defRPr sz="2000">
                  <a:solidFill>
                    <a:srgbClr val="0000CC"/>
                  </a:solidFill>
                  <a:latin typeface="Arial" charset="0"/>
                  <a:cs typeface="Arial" charset="0"/>
                </a:defRPr>
              </a:lvl3pPr>
              <a:lvl4pPr marL="1600200" indent="-228600" eaLnBrk="0" hangingPunct="0">
                <a:spcBef>
                  <a:spcPct val="20000"/>
                </a:spcBef>
                <a:buFont typeface="Wingdings" pitchFamily="2" charset="2"/>
                <a:buChar char="§"/>
                <a:defRPr sz="2000">
                  <a:solidFill>
                    <a:srgbClr val="0000CC"/>
                  </a:solidFill>
                  <a:latin typeface="Arial" charset="0"/>
                  <a:cs typeface="Arial" charset="0"/>
                </a:defRPr>
              </a:lvl4pPr>
              <a:lvl5pPr marL="2057400" indent="-228600" eaLnBrk="0" hangingPunct="0">
                <a:spcBef>
                  <a:spcPct val="20000"/>
                </a:spcBef>
                <a:buFont typeface="Wingdings" pitchFamily="2" charset="2"/>
                <a:buChar char="Ø"/>
                <a:defRPr sz="2000">
                  <a:solidFill>
                    <a:srgbClr val="0000CC"/>
                  </a:solidFill>
                  <a:latin typeface="Courier New" pitchFamily="49" charset="0"/>
                  <a:cs typeface="Arial" charset="0"/>
                </a:defRPr>
              </a:lvl5pPr>
              <a:lvl6pPr marL="25146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6pPr>
              <a:lvl7pPr marL="29718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7pPr>
              <a:lvl8pPr marL="34290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8pPr>
              <a:lvl9pPr marL="38862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9pPr>
            </a:lstStyle>
            <a:p>
              <a:pPr algn="ctr" eaLnBrk="1" hangingPunct="1">
                <a:spcBef>
                  <a:spcPct val="0"/>
                </a:spcBef>
                <a:buClrTx/>
                <a:buFontTx/>
                <a:buNone/>
              </a:pPr>
              <a:endParaRPr lang="en-US" altLang="en-US" sz="1800">
                <a:solidFill>
                  <a:schemeClr val="tx1"/>
                </a:solidFill>
              </a:endParaRPr>
            </a:p>
          </p:txBody>
        </p:sp>
        <p:sp>
          <p:nvSpPr>
            <p:cNvPr id="14400" name="Oval 80"/>
            <p:cNvSpPr>
              <a:spLocks noChangeArrowheads="1"/>
            </p:cNvSpPr>
            <p:nvPr/>
          </p:nvSpPr>
          <p:spPr bwMode="auto">
            <a:xfrm>
              <a:off x="2208544" y="5995979"/>
              <a:ext cx="120419" cy="106992"/>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rgbClr val="FF0000"/>
                </a:buClr>
                <a:buFont typeface="Wingdings" pitchFamily="2" charset="2"/>
                <a:buChar char="q"/>
                <a:defRPr sz="2400">
                  <a:solidFill>
                    <a:srgbClr val="0000CC"/>
                  </a:solidFill>
                  <a:latin typeface="Arial" charset="0"/>
                  <a:cs typeface="Arial" charset="0"/>
                </a:defRPr>
              </a:lvl1pPr>
              <a:lvl2pPr marL="742950" indent="-285750" eaLnBrk="0" hangingPunct="0">
                <a:spcBef>
                  <a:spcPct val="20000"/>
                </a:spcBef>
                <a:buChar char="o"/>
                <a:defRPr sz="2000">
                  <a:solidFill>
                    <a:srgbClr val="0000CC"/>
                  </a:solidFill>
                  <a:latin typeface="Arial" charset="0"/>
                  <a:cs typeface="Arial" charset="0"/>
                </a:defRPr>
              </a:lvl2pPr>
              <a:lvl3pPr marL="1143000" indent="-228600" eaLnBrk="0" hangingPunct="0">
                <a:spcBef>
                  <a:spcPct val="20000"/>
                </a:spcBef>
                <a:buFont typeface="Wingdings" pitchFamily="2" charset="2"/>
                <a:buChar char="ü"/>
                <a:defRPr sz="2000">
                  <a:solidFill>
                    <a:srgbClr val="0000CC"/>
                  </a:solidFill>
                  <a:latin typeface="Arial" charset="0"/>
                  <a:cs typeface="Arial" charset="0"/>
                </a:defRPr>
              </a:lvl3pPr>
              <a:lvl4pPr marL="1600200" indent="-228600" eaLnBrk="0" hangingPunct="0">
                <a:spcBef>
                  <a:spcPct val="20000"/>
                </a:spcBef>
                <a:buFont typeface="Wingdings" pitchFamily="2" charset="2"/>
                <a:buChar char="§"/>
                <a:defRPr sz="2000">
                  <a:solidFill>
                    <a:srgbClr val="0000CC"/>
                  </a:solidFill>
                  <a:latin typeface="Arial" charset="0"/>
                  <a:cs typeface="Arial" charset="0"/>
                </a:defRPr>
              </a:lvl4pPr>
              <a:lvl5pPr marL="2057400" indent="-228600" eaLnBrk="0" hangingPunct="0">
                <a:spcBef>
                  <a:spcPct val="20000"/>
                </a:spcBef>
                <a:buFont typeface="Wingdings" pitchFamily="2" charset="2"/>
                <a:buChar char="Ø"/>
                <a:defRPr sz="2000">
                  <a:solidFill>
                    <a:srgbClr val="0000CC"/>
                  </a:solidFill>
                  <a:latin typeface="Courier New" pitchFamily="49" charset="0"/>
                  <a:cs typeface="Arial" charset="0"/>
                </a:defRPr>
              </a:lvl5pPr>
              <a:lvl6pPr marL="25146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6pPr>
              <a:lvl7pPr marL="29718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7pPr>
              <a:lvl8pPr marL="34290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8pPr>
              <a:lvl9pPr marL="38862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9pPr>
            </a:lstStyle>
            <a:p>
              <a:pPr algn="ctr" eaLnBrk="1" hangingPunct="1">
                <a:spcBef>
                  <a:spcPct val="0"/>
                </a:spcBef>
                <a:buClrTx/>
                <a:buFontTx/>
                <a:buNone/>
              </a:pPr>
              <a:endParaRPr lang="en-US" altLang="en-US" sz="1800">
                <a:solidFill>
                  <a:schemeClr val="tx1"/>
                </a:solidFill>
              </a:endParaRPr>
            </a:p>
          </p:txBody>
        </p:sp>
        <p:sp>
          <p:nvSpPr>
            <p:cNvPr id="14401" name="Oval 80"/>
            <p:cNvSpPr>
              <a:spLocks noChangeArrowheads="1"/>
            </p:cNvSpPr>
            <p:nvPr/>
          </p:nvSpPr>
          <p:spPr bwMode="auto">
            <a:xfrm>
              <a:off x="2431822" y="5995979"/>
              <a:ext cx="120419" cy="106992"/>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rgbClr val="FF0000"/>
                </a:buClr>
                <a:buFont typeface="Wingdings" pitchFamily="2" charset="2"/>
                <a:buChar char="q"/>
                <a:defRPr sz="2400">
                  <a:solidFill>
                    <a:srgbClr val="0000CC"/>
                  </a:solidFill>
                  <a:latin typeface="Arial" charset="0"/>
                  <a:cs typeface="Arial" charset="0"/>
                </a:defRPr>
              </a:lvl1pPr>
              <a:lvl2pPr marL="742950" indent="-285750" eaLnBrk="0" hangingPunct="0">
                <a:spcBef>
                  <a:spcPct val="20000"/>
                </a:spcBef>
                <a:buChar char="o"/>
                <a:defRPr sz="2000">
                  <a:solidFill>
                    <a:srgbClr val="0000CC"/>
                  </a:solidFill>
                  <a:latin typeface="Arial" charset="0"/>
                  <a:cs typeface="Arial" charset="0"/>
                </a:defRPr>
              </a:lvl2pPr>
              <a:lvl3pPr marL="1143000" indent="-228600" eaLnBrk="0" hangingPunct="0">
                <a:spcBef>
                  <a:spcPct val="20000"/>
                </a:spcBef>
                <a:buFont typeface="Wingdings" pitchFamily="2" charset="2"/>
                <a:buChar char="ü"/>
                <a:defRPr sz="2000">
                  <a:solidFill>
                    <a:srgbClr val="0000CC"/>
                  </a:solidFill>
                  <a:latin typeface="Arial" charset="0"/>
                  <a:cs typeface="Arial" charset="0"/>
                </a:defRPr>
              </a:lvl3pPr>
              <a:lvl4pPr marL="1600200" indent="-228600" eaLnBrk="0" hangingPunct="0">
                <a:spcBef>
                  <a:spcPct val="20000"/>
                </a:spcBef>
                <a:buFont typeface="Wingdings" pitchFamily="2" charset="2"/>
                <a:buChar char="§"/>
                <a:defRPr sz="2000">
                  <a:solidFill>
                    <a:srgbClr val="0000CC"/>
                  </a:solidFill>
                  <a:latin typeface="Arial" charset="0"/>
                  <a:cs typeface="Arial" charset="0"/>
                </a:defRPr>
              </a:lvl4pPr>
              <a:lvl5pPr marL="2057400" indent="-228600" eaLnBrk="0" hangingPunct="0">
                <a:spcBef>
                  <a:spcPct val="20000"/>
                </a:spcBef>
                <a:buFont typeface="Wingdings" pitchFamily="2" charset="2"/>
                <a:buChar char="Ø"/>
                <a:defRPr sz="2000">
                  <a:solidFill>
                    <a:srgbClr val="0000CC"/>
                  </a:solidFill>
                  <a:latin typeface="Courier New" pitchFamily="49" charset="0"/>
                  <a:cs typeface="Arial" charset="0"/>
                </a:defRPr>
              </a:lvl5pPr>
              <a:lvl6pPr marL="25146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6pPr>
              <a:lvl7pPr marL="29718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7pPr>
              <a:lvl8pPr marL="34290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8pPr>
              <a:lvl9pPr marL="38862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9pPr>
            </a:lstStyle>
            <a:p>
              <a:pPr algn="ctr" eaLnBrk="1" hangingPunct="1">
                <a:spcBef>
                  <a:spcPct val="0"/>
                </a:spcBef>
                <a:buClrTx/>
                <a:buFontTx/>
                <a:buNone/>
              </a:pPr>
              <a:endParaRPr lang="en-US" altLang="en-US" sz="1800">
                <a:solidFill>
                  <a:schemeClr val="tx1"/>
                </a:solidFill>
              </a:endParaRPr>
            </a:p>
          </p:txBody>
        </p:sp>
        <p:sp>
          <p:nvSpPr>
            <p:cNvPr id="14402" name="Oval 80"/>
            <p:cNvSpPr>
              <a:spLocks noChangeArrowheads="1"/>
            </p:cNvSpPr>
            <p:nvPr/>
          </p:nvSpPr>
          <p:spPr bwMode="auto">
            <a:xfrm>
              <a:off x="1138147" y="5600853"/>
              <a:ext cx="120419" cy="106992"/>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rgbClr val="FF0000"/>
                </a:buClr>
                <a:buFont typeface="Wingdings" pitchFamily="2" charset="2"/>
                <a:buChar char="q"/>
                <a:defRPr sz="2400">
                  <a:solidFill>
                    <a:srgbClr val="0000CC"/>
                  </a:solidFill>
                  <a:latin typeface="Arial" charset="0"/>
                  <a:cs typeface="Arial" charset="0"/>
                </a:defRPr>
              </a:lvl1pPr>
              <a:lvl2pPr marL="742950" indent="-285750" eaLnBrk="0" hangingPunct="0">
                <a:spcBef>
                  <a:spcPct val="20000"/>
                </a:spcBef>
                <a:buChar char="o"/>
                <a:defRPr sz="2000">
                  <a:solidFill>
                    <a:srgbClr val="0000CC"/>
                  </a:solidFill>
                  <a:latin typeface="Arial" charset="0"/>
                  <a:cs typeface="Arial" charset="0"/>
                </a:defRPr>
              </a:lvl2pPr>
              <a:lvl3pPr marL="1143000" indent="-228600" eaLnBrk="0" hangingPunct="0">
                <a:spcBef>
                  <a:spcPct val="20000"/>
                </a:spcBef>
                <a:buFont typeface="Wingdings" pitchFamily="2" charset="2"/>
                <a:buChar char="ü"/>
                <a:defRPr sz="2000">
                  <a:solidFill>
                    <a:srgbClr val="0000CC"/>
                  </a:solidFill>
                  <a:latin typeface="Arial" charset="0"/>
                  <a:cs typeface="Arial" charset="0"/>
                </a:defRPr>
              </a:lvl3pPr>
              <a:lvl4pPr marL="1600200" indent="-228600" eaLnBrk="0" hangingPunct="0">
                <a:spcBef>
                  <a:spcPct val="20000"/>
                </a:spcBef>
                <a:buFont typeface="Wingdings" pitchFamily="2" charset="2"/>
                <a:buChar char="§"/>
                <a:defRPr sz="2000">
                  <a:solidFill>
                    <a:srgbClr val="0000CC"/>
                  </a:solidFill>
                  <a:latin typeface="Arial" charset="0"/>
                  <a:cs typeface="Arial" charset="0"/>
                </a:defRPr>
              </a:lvl4pPr>
              <a:lvl5pPr marL="2057400" indent="-228600" eaLnBrk="0" hangingPunct="0">
                <a:spcBef>
                  <a:spcPct val="20000"/>
                </a:spcBef>
                <a:buFont typeface="Wingdings" pitchFamily="2" charset="2"/>
                <a:buChar char="Ø"/>
                <a:defRPr sz="2000">
                  <a:solidFill>
                    <a:srgbClr val="0000CC"/>
                  </a:solidFill>
                  <a:latin typeface="Courier New" pitchFamily="49" charset="0"/>
                  <a:cs typeface="Arial" charset="0"/>
                </a:defRPr>
              </a:lvl5pPr>
              <a:lvl6pPr marL="25146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6pPr>
              <a:lvl7pPr marL="29718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7pPr>
              <a:lvl8pPr marL="34290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8pPr>
              <a:lvl9pPr marL="38862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9pPr>
            </a:lstStyle>
            <a:p>
              <a:pPr algn="ctr" eaLnBrk="1" hangingPunct="1">
                <a:spcBef>
                  <a:spcPct val="0"/>
                </a:spcBef>
                <a:buClrTx/>
                <a:buFontTx/>
                <a:buNone/>
              </a:pPr>
              <a:endParaRPr lang="en-US" altLang="en-US" sz="1800">
                <a:solidFill>
                  <a:schemeClr val="tx1"/>
                </a:solidFill>
              </a:endParaRPr>
            </a:p>
          </p:txBody>
        </p:sp>
        <p:sp>
          <p:nvSpPr>
            <p:cNvPr id="14403" name="Oval 80"/>
            <p:cNvSpPr>
              <a:spLocks noChangeArrowheads="1"/>
            </p:cNvSpPr>
            <p:nvPr/>
          </p:nvSpPr>
          <p:spPr bwMode="auto">
            <a:xfrm>
              <a:off x="1295664" y="5744920"/>
              <a:ext cx="120419" cy="106992"/>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rgbClr val="FF0000"/>
                </a:buClr>
                <a:buFont typeface="Wingdings" pitchFamily="2" charset="2"/>
                <a:buChar char="q"/>
                <a:defRPr sz="2400">
                  <a:solidFill>
                    <a:srgbClr val="0000CC"/>
                  </a:solidFill>
                  <a:latin typeface="Arial" charset="0"/>
                  <a:cs typeface="Arial" charset="0"/>
                </a:defRPr>
              </a:lvl1pPr>
              <a:lvl2pPr marL="742950" indent="-285750" eaLnBrk="0" hangingPunct="0">
                <a:spcBef>
                  <a:spcPct val="20000"/>
                </a:spcBef>
                <a:buChar char="o"/>
                <a:defRPr sz="2000">
                  <a:solidFill>
                    <a:srgbClr val="0000CC"/>
                  </a:solidFill>
                  <a:latin typeface="Arial" charset="0"/>
                  <a:cs typeface="Arial" charset="0"/>
                </a:defRPr>
              </a:lvl2pPr>
              <a:lvl3pPr marL="1143000" indent="-228600" eaLnBrk="0" hangingPunct="0">
                <a:spcBef>
                  <a:spcPct val="20000"/>
                </a:spcBef>
                <a:buFont typeface="Wingdings" pitchFamily="2" charset="2"/>
                <a:buChar char="ü"/>
                <a:defRPr sz="2000">
                  <a:solidFill>
                    <a:srgbClr val="0000CC"/>
                  </a:solidFill>
                  <a:latin typeface="Arial" charset="0"/>
                  <a:cs typeface="Arial" charset="0"/>
                </a:defRPr>
              </a:lvl3pPr>
              <a:lvl4pPr marL="1600200" indent="-228600" eaLnBrk="0" hangingPunct="0">
                <a:spcBef>
                  <a:spcPct val="20000"/>
                </a:spcBef>
                <a:buFont typeface="Wingdings" pitchFamily="2" charset="2"/>
                <a:buChar char="§"/>
                <a:defRPr sz="2000">
                  <a:solidFill>
                    <a:srgbClr val="0000CC"/>
                  </a:solidFill>
                  <a:latin typeface="Arial" charset="0"/>
                  <a:cs typeface="Arial" charset="0"/>
                </a:defRPr>
              </a:lvl4pPr>
              <a:lvl5pPr marL="2057400" indent="-228600" eaLnBrk="0" hangingPunct="0">
                <a:spcBef>
                  <a:spcPct val="20000"/>
                </a:spcBef>
                <a:buFont typeface="Wingdings" pitchFamily="2" charset="2"/>
                <a:buChar char="Ø"/>
                <a:defRPr sz="2000">
                  <a:solidFill>
                    <a:srgbClr val="0000CC"/>
                  </a:solidFill>
                  <a:latin typeface="Courier New" pitchFamily="49" charset="0"/>
                  <a:cs typeface="Arial" charset="0"/>
                </a:defRPr>
              </a:lvl5pPr>
              <a:lvl6pPr marL="25146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6pPr>
              <a:lvl7pPr marL="29718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7pPr>
              <a:lvl8pPr marL="34290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8pPr>
              <a:lvl9pPr marL="38862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9pPr>
            </a:lstStyle>
            <a:p>
              <a:pPr algn="ctr" eaLnBrk="1" hangingPunct="1">
                <a:spcBef>
                  <a:spcPct val="0"/>
                </a:spcBef>
                <a:buClrTx/>
                <a:buFontTx/>
                <a:buNone/>
              </a:pPr>
              <a:endParaRPr lang="en-US" altLang="en-US" sz="1800">
                <a:solidFill>
                  <a:schemeClr val="tx1"/>
                </a:solidFill>
              </a:endParaRPr>
            </a:p>
          </p:txBody>
        </p:sp>
        <p:sp>
          <p:nvSpPr>
            <p:cNvPr id="14404" name="Oval 80"/>
            <p:cNvSpPr>
              <a:spLocks noChangeArrowheads="1"/>
            </p:cNvSpPr>
            <p:nvPr/>
          </p:nvSpPr>
          <p:spPr bwMode="auto">
            <a:xfrm>
              <a:off x="1453182" y="5833727"/>
              <a:ext cx="120419" cy="106992"/>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rgbClr val="FF0000"/>
                </a:buClr>
                <a:buFont typeface="Wingdings" pitchFamily="2" charset="2"/>
                <a:buChar char="q"/>
                <a:defRPr sz="2400">
                  <a:solidFill>
                    <a:srgbClr val="0000CC"/>
                  </a:solidFill>
                  <a:latin typeface="Arial" charset="0"/>
                  <a:cs typeface="Arial" charset="0"/>
                </a:defRPr>
              </a:lvl1pPr>
              <a:lvl2pPr marL="742950" indent="-285750" eaLnBrk="0" hangingPunct="0">
                <a:spcBef>
                  <a:spcPct val="20000"/>
                </a:spcBef>
                <a:buChar char="o"/>
                <a:defRPr sz="2000">
                  <a:solidFill>
                    <a:srgbClr val="0000CC"/>
                  </a:solidFill>
                  <a:latin typeface="Arial" charset="0"/>
                  <a:cs typeface="Arial" charset="0"/>
                </a:defRPr>
              </a:lvl2pPr>
              <a:lvl3pPr marL="1143000" indent="-228600" eaLnBrk="0" hangingPunct="0">
                <a:spcBef>
                  <a:spcPct val="20000"/>
                </a:spcBef>
                <a:buFont typeface="Wingdings" pitchFamily="2" charset="2"/>
                <a:buChar char="ü"/>
                <a:defRPr sz="2000">
                  <a:solidFill>
                    <a:srgbClr val="0000CC"/>
                  </a:solidFill>
                  <a:latin typeface="Arial" charset="0"/>
                  <a:cs typeface="Arial" charset="0"/>
                </a:defRPr>
              </a:lvl3pPr>
              <a:lvl4pPr marL="1600200" indent="-228600" eaLnBrk="0" hangingPunct="0">
                <a:spcBef>
                  <a:spcPct val="20000"/>
                </a:spcBef>
                <a:buFont typeface="Wingdings" pitchFamily="2" charset="2"/>
                <a:buChar char="§"/>
                <a:defRPr sz="2000">
                  <a:solidFill>
                    <a:srgbClr val="0000CC"/>
                  </a:solidFill>
                  <a:latin typeface="Arial" charset="0"/>
                  <a:cs typeface="Arial" charset="0"/>
                </a:defRPr>
              </a:lvl4pPr>
              <a:lvl5pPr marL="2057400" indent="-228600" eaLnBrk="0" hangingPunct="0">
                <a:spcBef>
                  <a:spcPct val="20000"/>
                </a:spcBef>
                <a:buFont typeface="Wingdings" pitchFamily="2" charset="2"/>
                <a:buChar char="Ø"/>
                <a:defRPr sz="2000">
                  <a:solidFill>
                    <a:srgbClr val="0000CC"/>
                  </a:solidFill>
                  <a:latin typeface="Courier New" pitchFamily="49" charset="0"/>
                  <a:cs typeface="Arial" charset="0"/>
                </a:defRPr>
              </a:lvl5pPr>
              <a:lvl6pPr marL="25146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6pPr>
              <a:lvl7pPr marL="29718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7pPr>
              <a:lvl8pPr marL="34290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8pPr>
              <a:lvl9pPr marL="38862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9pPr>
            </a:lstStyle>
            <a:p>
              <a:pPr algn="ctr" eaLnBrk="1" hangingPunct="1">
                <a:spcBef>
                  <a:spcPct val="0"/>
                </a:spcBef>
                <a:buClrTx/>
                <a:buFontTx/>
                <a:buNone/>
              </a:pPr>
              <a:endParaRPr lang="en-US" altLang="en-US" sz="1800">
                <a:solidFill>
                  <a:schemeClr val="tx1"/>
                </a:solidFill>
              </a:endParaRPr>
            </a:p>
          </p:txBody>
        </p:sp>
        <p:sp>
          <p:nvSpPr>
            <p:cNvPr id="14405" name="Oval 80"/>
            <p:cNvSpPr>
              <a:spLocks noChangeArrowheads="1"/>
            </p:cNvSpPr>
            <p:nvPr/>
          </p:nvSpPr>
          <p:spPr bwMode="auto">
            <a:xfrm>
              <a:off x="1687562" y="5888986"/>
              <a:ext cx="120419" cy="106992"/>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rgbClr val="FF0000"/>
                </a:buClr>
                <a:buFont typeface="Wingdings" pitchFamily="2" charset="2"/>
                <a:buChar char="q"/>
                <a:defRPr sz="2400">
                  <a:solidFill>
                    <a:srgbClr val="0000CC"/>
                  </a:solidFill>
                  <a:latin typeface="Arial" charset="0"/>
                  <a:cs typeface="Arial" charset="0"/>
                </a:defRPr>
              </a:lvl1pPr>
              <a:lvl2pPr marL="742950" indent="-285750" eaLnBrk="0" hangingPunct="0">
                <a:spcBef>
                  <a:spcPct val="20000"/>
                </a:spcBef>
                <a:buChar char="o"/>
                <a:defRPr sz="2000">
                  <a:solidFill>
                    <a:srgbClr val="0000CC"/>
                  </a:solidFill>
                  <a:latin typeface="Arial" charset="0"/>
                  <a:cs typeface="Arial" charset="0"/>
                </a:defRPr>
              </a:lvl2pPr>
              <a:lvl3pPr marL="1143000" indent="-228600" eaLnBrk="0" hangingPunct="0">
                <a:spcBef>
                  <a:spcPct val="20000"/>
                </a:spcBef>
                <a:buFont typeface="Wingdings" pitchFamily="2" charset="2"/>
                <a:buChar char="ü"/>
                <a:defRPr sz="2000">
                  <a:solidFill>
                    <a:srgbClr val="0000CC"/>
                  </a:solidFill>
                  <a:latin typeface="Arial" charset="0"/>
                  <a:cs typeface="Arial" charset="0"/>
                </a:defRPr>
              </a:lvl3pPr>
              <a:lvl4pPr marL="1600200" indent="-228600" eaLnBrk="0" hangingPunct="0">
                <a:spcBef>
                  <a:spcPct val="20000"/>
                </a:spcBef>
                <a:buFont typeface="Wingdings" pitchFamily="2" charset="2"/>
                <a:buChar char="§"/>
                <a:defRPr sz="2000">
                  <a:solidFill>
                    <a:srgbClr val="0000CC"/>
                  </a:solidFill>
                  <a:latin typeface="Arial" charset="0"/>
                  <a:cs typeface="Arial" charset="0"/>
                </a:defRPr>
              </a:lvl4pPr>
              <a:lvl5pPr marL="2057400" indent="-228600" eaLnBrk="0" hangingPunct="0">
                <a:spcBef>
                  <a:spcPct val="20000"/>
                </a:spcBef>
                <a:buFont typeface="Wingdings" pitchFamily="2" charset="2"/>
                <a:buChar char="Ø"/>
                <a:defRPr sz="2000">
                  <a:solidFill>
                    <a:srgbClr val="0000CC"/>
                  </a:solidFill>
                  <a:latin typeface="Courier New" pitchFamily="49" charset="0"/>
                  <a:cs typeface="Arial" charset="0"/>
                </a:defRPr>
              </a:lvl5pPr>
              <a:lvl6pPr marL="25146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6pPr>
              <a:lvl7pPr marL="29718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7pPr>
              <a:lvl8pPr marL="34290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8pPr>
              <a:lvl9pPr marL="38862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9pPr>
            </a:lstStyle>
            <a:p>
              <a:pPr algn="ctr" eaLnBrk="1" hangingPunct="1">
                <a:spcBef>
                  <a:spcPct val="0"/>
                </a:spcBef>
                <a:buClrTx/>
                <a:buFontTx/>
                <a:buNone/>
              </a:pPr>
              <a:endParaRPr lang="en-US" altLang="en-US" sz="1800">
                <a:solidFill>
                  <a:schemeClr val="tx1"/>
                </a:solidFill>
              </a:endParaRPr>
            </a:p>
          </p:txBody>
        </p:sp>
        <p:sp>
          <p:nvSpPr>
            <p:cNvPr id="14406" name="Oval 80"/>
            <p:cNvSpPr>
              <a:spLocks noChangeArrowheads="1"/>
            </p:cNvSpPr>
            <p:nvPr/>
          </p:nvSpPr>
          <p:spPr bwMode="auto">
            <a:xfrm>
              <a:off x="1910840" y="5961019"/>
              <a:ext cx="120419" cy="106992"/>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rgbClr val="FF0000"/>
                </a:buClr>
                <a:buFont typeface="Wingdings" pitchFamily="2" charset="2"/>
                <a:buChar char="q"/>
                <a:defRPr sz="2400">
                  <a:solidFill>
                    <a:srgbClr val="0000CC"/>
                  </a:solidFill>
                  <a:latin typeface="Arial" charset="0"/>
                  <a:cs typeface="Arial" charset="0"/>
                </a:defRPr>
              </a:lvl1pPr>
              <a:lvl2pPr marL="742950" indent="-285750" eaLnBrk="0" hangingPunct="0">
                <a:spcBef>
                  <a:spcPct val="20000"/>
                </a:spcBef>
                <a:buChar char="o"/>
                <a:defRPr sz="2000">
                  <a:solidFill>
                    <a:srgbClr val="0000CC"/>
                  </a:solidFill>
                  <a:latin typeface="Arial" charset="0"/>
                  <a:cs typeface="Arial" charset="0"/>
                </a:defRPr>
              </a:lvl2pPr>
              <a:lvl3pPr marL="1143000" indent="-228600" eaLnBrk="0" hangingPunct="0">
                <a:spcBef>
                  <a:spcPct val="20000"/>
                </a:spcBef>
                <a:buFont typeface="Wingdings" pitchFamily="2" charset="2"/>
                <a:buChar char="ü"/>
                <a:defRPr sz="2000">
                  <a:solidFill>
                    <a:srgbClr val="0000CC"/>
                  </a:solidFill>
                  <a:latin typeface="Arial" charset="0"/>
                  <a:cs typeface="Arial" charset="0"/>
                </a:defRPr>
              </a:lvl3pPr>
              <a:lvl4pPr marL="1600200" indent="-228600" eaLnBrk="0" hangingPunct="0">
                <a:spcBef>
                  <a:spcPct val="20000"/>
                </a:spcBef>
                <a:buFont typeface="Wingdings" pitchFamily="2" charset="2"/>
                <a:buChar char="§"/>
                <a:defRPr sz="2000">
                  <a:solidFill>
                    <a:srgbClr val="0000CC"/>
                  </a:solidFill>
                  <a:latin typeface="Arial" charset="0"/>
                  <a:cs typeface="Arial" charset="0"/>
                </a:defRPr>
              </a:lvl4pPr>
              <a:lvl5pPr marL="2057400" indent="-228600" eaLnBrk="0" hangingPunct="0">
                <a:spcBef>
                  <a:spcPct val="20000"/>
                </a:spcBef>
                <a:buFont typeface="Wingdings" pitchFamily="2" charset="2"/>
                <a:buChar char="Ø"/>
                <a:defRPr sz="2000">
                  <a:solidFill>
                    <a:srgbClr val="0000CC"/>
                  </a:solidFill>
                  <a:latin typeface="Courier New" pitchFamily="49" charset="0"/>
                  <a:cs typeface="Arial" charset="0"/>
                </a:defRPr>
              </a:lvl5pPr>
              <a:lvl6pPr marL="25146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6pPr>
              <a:lvl7pPr marL="29718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7pPr>
              <a:lvl8pPr marL="34290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8pPr>
              <a:lvl9pPr marL="38862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9pPr>
            </a:lstStyle>
            <a:p>
              <a:pPr algn="ctr" eaLnBrk="1" hangingPunct="1">
                <a:spcBef>
                  <a:spcPct val="0"/>
                </a:spcBef>
                <a:buClrTx/>
                <a:buFontTx/>
                <a:buNone/>
              </a:pPr>
              <a:endParaRPr lang="en-US" altLang="en-US" sz="1800">
                <a:solidFill>
                  <a:schemeClr val="tx1"/>
                </a:solidFill>
              </a:endParaRPr>
            </a:p>
          </p:txBody>
        </p:sp>
        <p:sp>
          <p:nvSpPr>
            <p:cNvPr id="14407" name="Oval 80"/>
            <p:cNvSpPr>
              <a:spLocks noChangeArrowheads="1"/>
            </p:cNvSpPr>
            <p:nvPr/>
          </p:nvSpPr>
          <p:spPr bwMode="auto">
            <a:xfrm>
              <a:off x="2059692" y="5995979"/>
              <a:ext cx="120419" cy="106992"/>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rgbClr val="FF0000"/>
                </a:buClr>
                <a:buFont typeface="Wingdings" pitchFamily="2" charset="2"/>
                <a:buChar char="q"/>
                <a:defRPr sz="2400">
                  <a:solidFill>
                    <a:srgbClr val="0000CC"/>
                  </a:solidFill>
                  <a:latin typeface="Arial" charset="0"/>
                  <a:cs typeface="Arial" charset="0"/>
                </a:defRPr>
              </a:lvl1pPr>
              <a:lvl2pPr marL="742950" indent="-285750" eaLnBrk="0" hangingPunct="0">
                <a:spcBef>
                  <a:spcPct val="20000"/>
                </a:spcBef>
                <a:buChar char="o"/>
                <a:defRPr sz="2000">
                  <a:solidFill>
                    <a:srgbClr val="0000CC"/>
                  </a:solidFill>
                  <a:latin typeface="Arial" charset="0"/>
                  <a:cs typeface="Arial" charset="0"/>
                </a:defRPr>
              </a:lvl2pPr>
              <a:lvl3pPr marL="1143000" indent="-228600" eaLnBrk="0" hangingPunct="0">
                <a:spcBef>
                  <a:spcPct val="20000"/>
                </a:spcBef>
                <a:buFont typeface="Wingdings" pitchFamily="2" charset="2"/>
                <a:buChar char="ü"/>
                <a:defRPr sz="2000">
                  <a:solidFill>
                    <a:srgbClr val="0000CC"/>
                  </a:solidFill>
                  <a:latin typeface="Arial" charset="0"/>
                  <a:cs typeface="Arial" charset="0"/>
                </a:defRPr>
              </a:lvl3pPr>
              <a:lvl4pPr marL="1600200" indent="-228600" eaLnBrk="0" hangingPunct="0">
                <a:spcBef>
                  <a:spcPct val="20000"/>
                </a:spcBef>
                <a:buFont typeface="Wingdings" pitchFamily="2" charset="2"/>
                <a:buChar char="§"/>
                <a:defRPr sz="2000">
                  <a:solidFill>
                    <a:srgbClr val="0000CC"/>
                  </a:solidFill>
                  <a:latin typeface="Arial" charset="0"/>
                  <a:cs typeface="Arial" charset="0"/>
                </a:defRPr>
              </a:lvl4pPr>
              <a:lvl5pPr marL="2057400" indent="-228600" eaLnBrk="0" hangingPunct="0">
                <a:spcBef>
                  <a:spcPct val="20000"/>
                </a:spcBef>
                <a:buFont typeface="Wingdings" pitchFamily="2" charset="2"/>
                <a:buChar char="Ø"/>
                <a:defRPr sz="2000">
                  <a:solidFill>
                    <a:srgbClr val="0000CC"/>
                  </a:solidFill>
                  <a:latin typeface="Courier New" pitchFamily="49" charset="0"/>
                  <a:cs typeface="Arial" charset="0"/>
                </a:defRPr>
              </a:lvl5pPr>
              <a:lvl6pPr marL="25146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6pPr>
              <a:lvl7pPr marL="29718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7pPr>
              <a:lvl8pPr marL="34290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8pPr>
              <a:lvl9pPr marL="38862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9pPr>
            </a:lstStyle>
            <a:p>
              <a:pPr algn="ctr" eaLnBrk="1" hangingPunct="1">
                <a:spcBef>
                  <a:spcPct val="0"/>
                </a:spcBef>
                <a:buClrTx/>
                <a:buFontTx/>
                <a:buNone/>
              </a:pPr>
              <a:endParaRPr lang="en-US" altLang="en-US" sz="1800">
                <a:solidFill>
                  <a:schemeClr val="tx1"/>
                </a:solidFill>
              </a:endParaRPr>
            </a:p>
          </p:txBody>
        </p:sp>
        <p:sp>
          <p:nvSpPr>
            <p:cNvPr id="14408" name="Oval 80"/>
            <p:cNvSpPr>
              <a:spLocks noChangeArrowheads="1"/>
            </p:cNvSpPr>
            <p:nvPr/>
          </p:nvSpPr>
          <p:spPr bwMode="auto">
            <a:xfrm>
              <a:off x="1063721" y="5456787"/>
              <a:ext cx="120419" cy="106992"/>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rgbClr val="FF0000"/>
                </a:buClr>
                <a:buFont typeface="Wingdings" pitchFamily="2" charset="2"/>
                <a:buChar char="q"/>
                <a:defRPr sz="2400">
                  <a:solidFill>
                    <a:srgbClr val="0000CC"/>
                  </a:solidFill>
                  <a:latin typeface="Arial" charset="0"/>
                  <a:cs typeface="Arial" charset="0"/>
                </a:defRPr>
              </a:lvl1pPr>
              <a:lvl2pPr marL="742950" indent="-285750" eaLnBrk="0" hangingPunct="0">
                <a:spcBef>
                  <a:spcPct val="20000"/>
                </a:spcBef>
                <a:buChar char="o"/>
                <a:defRPr sz="2000">
                  <a:solidFill>
                    <a:srgbClr val="0000CC"/>
                  </a:solidFill>
                  <a:latin typeface="Arial" charset="0"/>
                  <a:cs typeface="Arial" charset="0"/>
                </a:defRPr>
              </a:lvl2pPr>
              <a:lvl3pPr marL="1143000" indent="-228600" eaLnBrk="0" hangingPunct="0">
                <a:spcBef>
                  <a:spcPct val="20000"/>
                </a:spcBef>
                <a:buFont typeface="Wingdings" pitchFamily="2" charset="2"/>
                <a:buChar char="ü"/>
                <a:defRPr sz="2000">
                  <a:solidFill>
                    <a:srgbClr val="0000CC"/>
                  </a:solidFill>
                  <a:latin typeface="Arial" charset="0"/>
                  <a:cs typeface="Arial" charset="0"/>
                </a:defRPr>
              </a:lvl3pPr>
              <a:lvl4pPr marL="1600200" indent="-228600" eaLnBrk="0" hangingPunct="0">
                <a:spcBef>
                  <a:spcPct val="20000"/>
                </a:spcBef>
                <a:buFont typeface="Wingdings" pitchFamily="2" charset="2"/>
                <a:buChar char="§"/>
                <a:defRPr sz="2000">
                  <a:solidFill>
                    <a:srgbClr val="0000CC"/>
                  </a:solidFill>
                  <a:latin typeface="Arial" charset="0"/>
                  <a:cs typeface="Arial" charset="0"/>
                </a:defRPr>
              </a:lvl4pPr>
              <a:lvl5pPr marL="2057400" indent="-228600" eaLnBrk="0" hangingPunct="0">
                <a:spcBef>
                  <a:spcPct val="20000"/>
                </a:spcBef>
                <a:buFont typeface="Wingdings" pitchFamily="2" charset="2"/>
                <a:buChar char="Ø"/>
                <a:defRPr sz="2000">
                  <a:solidFill>
                    <a:srgbClr val="0000CC"/>
                  </a:solidFill>
                  <a:latin typeface="Courier New" pitchFamily="49" charset="0"/>
                  <a:cs typeface="Arial" charset="0"/>
                </a:defRPr>
              </a:lvl5pPr>
              <a:lvl6pPr marL="25146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6pPr>
              <a:lvl7pPr marL="29718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7pPr>
              <a:lvl8pPr marL="34290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8pPr>
              <a:lvl9pPr marL="38862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9pPr>
            </a:lstStyle>
            <a:p>
              <a:pPr algn="ctr" eaLnBrk="1" hangingPunct="1">
                <a:spcBef>
                  <a:spcPct val="0"/>
                </a:spcBef>
                <a:buClrTx/>
                <a:buFontTx/>
                <a:buNone/>
              </a:pPr>
              <a:endParaRPr lang="en-US" altLang="en-US" sz="1800">
                <a:solidFill>
                  <a:schemeClr val="tx1"/>
                </a:solidFill>
              </a:endParaRPr>
            </a:p>
          </p:txBody>
        </p:sp>
        <p:cxnSp>
          <p:nvCxnSpPr>
            <p:cNvPr id="14409" name="Straight Arrow Connector 101"/>
            <p:cNvCxnSpPr>
              <a:cxnSpLocks noChangeShapeType="1"/>
            </p:cNvCxnSpPr>
            <p:nvPr/>
          </p:nvCxnSpPr>
          <p:spPr bwMode="auto">
            <a:xfrm flipH="1">
              <a:off x="1163910" y="4980583"/>
              <a:ext cx="3200992" cy="185956"/>
            </a:xfrm>
            <a:prstGeom prst="straightConnector1">
              <a:avLst/>
            </a:prstGeom>
            <a:noFill/>
            <a:ln w="952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4410" name="Straight Arrow Connector 103"/>
            <p:cNvCxnSpPr>
              <a:cxnSpLocks noChangeShapeType="1"/>
            </p:cNvCxnSpPr>
            <p:nvPr/>
          </p:nvCxnSpPr>
          <p:spPr bwMode="auto">
            <a:xfrm flipH="1">
              <a:off x="1121561" y="5253664"/>
              <a:ext cx="3125892" cy="89108"/>
            </a:xfrm>
            <a:prstGeom prst="straightConnector1">
              <a:avLst/>
            </a:prstGeom>
            <a:noFill/>
            <a:ln w="952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4411" name="Straight Arrow Connector 105"/>
            <p:cNvCxnSpPr>
              <a:cxnSpLocks noChangeShapeType="1"/>
            </p:cNvCxnSpPr>
            <p:nvPr/>
          </p:nvCxnSpPr>
          <p:spPr bwMode="auto">
            <a:xfrm flipH="1" flipV="1">
              <a:off x="2596884" y="6049474"/>
              <a:ext cx="1693591" cy="125530"/>
            </a:xfrm>
            <a:prstGeom prst="straightConnector1">
              <a:avLst/>
            </a:prstGeom>
            <a:noFill/>
            <a:ln w="9525"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14412" name="Straight Arrow Connector 107"/>
            <p:cNvCxnSpPr>
              <a:cxnSpLocks noChangeShapeType="1"/>
            </p:cNvCxnSpPr>
            <p:nvPr/>
          </p:nvCxnSpPr>
          <p:spPr bwMode="auto">
            <a:xfrm flipH="1">
              <a:off x="2328963" y="5886872"/>
              <a:ext cx="2035939" cy="74148"/>
            </a:xfrm>
            <a:prstGeom prst="straightConnector1">
              <a:avLst/>
            </a:prstGeom>
            <a:noFill/>
            <a:ln w="9525" algn="ctr">
              <a:solidFill>
                <a:srgbClr val="FF0000"/>
              </a:solidFill>
              <a:round/>
              <a:headEnd/>
              <a:tailEnd type="arrow" w="med" len="med"/>
            </a:ln>
            <a:extLst>
              <a:ext uri="{909E8E84-426E-40DD-AFC4-6F175D3DCCD1}">
                <a14:hiddenFill xmlns:a14="http://schemas.microsoft.com/office/drawing/2010/main">
                  <a:noFill/>
                </a14:hiddenFill>
              </a:ext>
            </a:extLst>
          </p:spPr>
        </p:cxnSp>
      </p:grpSp>
      <p:grpSp>
        <p:nvGrpSpPr>
          <p:cNvPr id="8" name="Group 7"/>
          <p:cNvGrpSpPr/>
          <p:nvPr/>
        </p:nvGrpSpPr>
        <p:grpSpPr>
          <a:xfrm>
            <a:off x="611560" y="2211392"/>
            <a:ext cx="2325147" cy="1361624"/>
            <a:chOff x="4407093" y="1196752"/>
            <a:chExt cx="2325147" cy="1361624"/>
          </a:xfrm>
        </p:grpSpPr>
        <p:sp>
          <p:nvSpPr>
            <p:cNvPr id="14352" name="Arc 60"/>
            <p:cNvSpPr>
              <a:spLocks/>
            </p:cNvSpPr>
            <p:nvPr/>
          </p:nvSpPr>
          <p:spPr bwMode="auto">
            <a:xfrm rot="10267717">
              <a:off x="4983161" y="1402114"/>
              <a:ext cx="1407978" cy="966016"/>
            </a:xfrm>
            <a:custGeom>
              <a:avLst/>
              <a:gdLst>
                <a:gd name="T0" fmla="*/ 0 w 21600"/>
                <a:gd name="T1" fmla="*/ 0 h 25576"/>
                <a:gd name="T2" fmla="*/ 0 w 21600"/>
                <a:gd name="T3" fmla="*/ 0 h 25576"/>
                <a:gd name="T4" fmla="*/ 0 w 21600"/>
                <a:gd name="T5" fmla="*/ 0 h 25576"/>
                <a:gd name="T6" fmla="*/ 0 60000 65536"/>
                <a:gd name="T7" fmla="*/ 0 60000 65536"/>
                <a:gd name="T8" fmla="*/ 0 60000 65536"/>
                <a:gd name="T9" fmla="*/ 0 w 21600"/>
                <a:gd name="T10" fmla="*/ 0 h 25576"/>
                <a:gd name="T11" fmla="*/ 21600 w 21600"/>
                <a:gd name="T12" fmla="*/ 25576 h 25576"/>
              </a:gdLst>
              <a:ahLst/>
              <a:cxnLst>
                <a:cxn ang="T6">
                  <a:pos x="T0" y="T1"/>
                </a:cxn>
                <a:cxn ang="T7">
                  <a:pos x="T2" y="T3"/>
                </a:cxn>
                <a:cxn ang="T8">
                  <a:pos x="T4" y="T5"/>
                </a:cxn>
              </a:cxnLst>
              <a:rect l="T9" t="T10" r="T11" b="T12"/>
              <a:pathLst>
                <a:path w="21600" h="25576" fill="none" extrusionOk="0">
                  <a:moveTo>
                    <a:pt x="2366" y="-1"/>
                  </a:moveTo>
                  <a:cubicBezTo>
                    <a:pt x="13313" y="1206"/>
                    <a:pt x="21600" y="10456"/>
                    <a:pt x="21600" y="21470"/>
                  </a:cubicBezTo>
                  <a:cubicBezTo>
                    <a:pt x="21600" y="22848"/>
                    <a:pt x="21468" y="24223"/>
                    <a:pt x="21206" y="25576"/>
                  </a:cubicBezTo>
                </a:path>
                <a:path w="21600" h="25576" stroke="0" extrusionOk="0">
                  <a:moveTo>
                    <a:pt x="2366" y="-1"/>
                  </a:moveTo>
                  <a:cubicBezTo>
                    <a:pt x="13313" y="1206"/>
                    <a:pt x="21600" y="10456"/>
                    <a:pt x="21600" y="21470"/>
                  </a:cubicBezTo>
                  <a:cubicBezTo>
                    <a:pt x="21600" y="22848"/>
                    <a:pt x="21468" y="24223"/>
                    <a:pt x="21206" y="25576"/>
                  </a:cubicBezTo>
                  <a:lnTo>
                    <a:pt x="0" y="21470"/>
                  </a:lnTo>
                  <a:lnTo>
                    <a:pt x="2366" y="-1"/>
                  </a:lnTo>
                  <a:close/>
                </a:path>
              </a:pathLst>
            </a:cu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 name="Group 5"/>
            <p:cNvGrpSpPr/>
            <p:nvPr/>
          </p:nvGrpSpPr>
          <p:grpSpPr>
            <a:xfrm>
              <a:off x="4407093" y="1196752"/>
              <a:ext cx="2325147" cy="1361624"/>
              <a:chOff x="753016" y="2272674"/>
              <a:chExt cx="2325147" cy="1361624"/>
            </a:xfrm>
          </p:grpSpPr>
          <p:sp>
            <p:nvSpPr>
              <p:cNvPr id="14350" name="Line 58"/>
              <p:cNvSpPr>
                <a:spLocks noChangeShapeType="1"/>
              </p:cNvSpPr>
              <p:nvPr/>
            </p:nvSpPr>
            <p:spPr bwMode="auto">
              <a:xfrm>
                <a:off x="893070" y="3403272"/>
                <a:ext cx="2088418" cy="337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51" name="Line 59"/>
              <p:cNvSpPr>
                <a:spLocks noChangeShapeType="1"/>
              </p:cNvSpPr>
              <p:nvPr/>
            </p:nvSpPr>
            <p:spPr bwMode="auto">
              <a:xfrm flipV="1">
                <a:off x="986026" y="2312542"/>
                <a:ext cx="44619" cy="109073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14353" name="Object 61"/>
              <p:cNvGraphicFramePr>
                <a:graphicFrameLocks noChangeAspect="1"/>
              </p:cNvGraphicFramePr>
              <p:nvPr>
                <p:extLst/>
              </p:nvPr>
            </p:nvGraphicFramePr>
            <p:xfrm>
              <a:off x="753016" y="2381032"/>
              <a:ext cx="245405" cy="162536"/>
            </p:xfrm>
            <a:graphic>
              <a:graphicData uri="http://schemas.openxmlformats.org/presentationml/2006/ole">
                <mc:AlternateContent xmlns:mc="http://schemas.openxmlformats.org/markup-compatibility/2006">
                  <mc:Choice xmlns:v="urn:schemas-microsoft-com:vml" Requires="v">
                    <p:oleObj spid="_x0000_s195000" name="Equation" r:id="rId13" imgW="177569" imgH="215619" progId="Equation.3">
                      <p:embed/>
                    </p:oleObj>
                  </mc:Choice>
                  <mc:Fallback>
                    <p:oleObj name="Equation" r:id="rId13" imgW="177569" imgH="215619" progId="Equation.3">
                      <p:embed/>
                      <p:pic>
                        <p:nvPicPr>
                          <p:cNvPr id="14353" name="Object 6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3016" y="2381032"/>
                            <a:ext cx="245405" cy="1625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4" name="Object 62"/>
              <p:cNvGraphicFramePr>
                <a:graphicFrameLocks noChangeAspect="1"/>
              </p:cNvGraphicFramePr>
              <p:nvPr>
                <p:extLst/>
              </p:nvPr>
            </p:nvGraphicFramePr>
            <p:xfrm>
              <a:off x="2850111" y="3470739"/>
              <a:ext cx="228052" cy="163559"/>
            </p:xfrm>
            <a:graphic>
              <a:graphicData uri="http://schemas.openxmlformats.org/presentationml/2006/ole">
                <mc:AlternateContent xmlns:mc="http://schemas.openxmlformats.org/markup-compatibility/2006">
                  <mc:Choice xmlns:v="urn:schemas-microsoft-com:vml" Requires="v">
                    <p:oleObj spid="_x0000_s195001" name="Equation" r:id="rId14" imgW="164885" imgH="215619" progId="Equation.3">
                      <p:embed/>
                    </p:oleObj>
                  </mc:Choice>
                  <mc:Fallback>
                    <p:oleObj name="Equation" r:id="rId14" imgW="164885" imgH="215619" progId="Equation.3">
                      <p:embed/>
                      <p:pic>
                        <p:nvPicPr>
                          <p:cNvPr id="14354" name="Object 6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50111" y="3470739"/>
                            <a:ext cx="228052" cy="1635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55" name="Freeform 63"/>
              <p:cNvSpPr>
                <a:spLocks/>
              </p:cNvSpPr>
              <p:nvPr/>
            </p:nvSpPr>
            <p:spPr bwMode="auto">
              <a:xfrm>
                <a:off x="1278528" y="2272674"/>
                <a:ext cx="1405499" cy="1112196"/>
              </a:xfrm>
              <a:custGeom>
                <a:avLst/>
                <a:gdLst>
                  <a:gd name="T0" fmla="*/ 0 w 703"/>
                  <a:gd name="T1" fmla="*/ 2147483647 h 1020"/>
                  <a:gd name="T2" fmla="*/ 2147483647 w 703"/>
                  <a:gd name="T3" fmla="*/ 2147483647 h 1020"/>
                  <a:gd name="T4" fmla="*/ 2147483647 w 703"/>
                  <a:gd name="T5" fmla="*/ 2147483647 h 1020"/>
                  <a:gd name="T6" fmla="*/ 2147483647 w 703"/>
                  <a:gd name="T7" fmla="*/ 2147483647 h 1020"/>
                  <a:gd name="T8" fmla="*/ 0 60000 65536"/>
                  <a:gd name="T9" fmla="*/ 0 60000 65536"/>
                  <a:gd name="T10" fmla="*/ 0 60000 65536"/>
                  <a:gd name="T11" fmla="*/ 0 60000 65536"/>
                  <a:gd name="T12" fmla="*/ 0 w 703"/>
                  <a:gd name="T13" fmla="*/ 0 h 1020"/>
                  <a:gd name="T14" fmla="*/ 703 w 703"/>
                  <a:gd name="T15" fmla="*/ 1020 h 1020"/>
                </a:gdLst>
                <a:ahLst/>
                <a:cxnLst>
                  <a:cxn ang="T8">
                    <a:pos x="T0" y="T1"/>
                  </a:cxn>
                  <a:cxn ang="T9">
                    <a:pos x="T2" y="T3"/>
                  </a:cxn>
                  <a:cxn ang="T10">
                    <a:pos x="T4" y="T5"/>
                  </a:cxn>
                  <a:cxn ang="T11">
                    <a:pos x="T6" y="T7"/>
                  </a:cxn>
                </a:cxnLst>
                <a:rect l="T12" t="T13" r="T14" b="T15"/>
                <a:pathLst>
                  <a:path w="703" h="1020">
                    <a:moveTo>
                      <a:pt x="0" y="279"/>
                    </a:moveTo>
                    <a:cubicBezTo>
                      <a:pt x="238" y="139"/>
                      <a:pt x="477" y="0"/>
                      <a:pt x="590" y="98"/>
                    </a:cubicBezTo>
                    <a:cubicBezTo>
                      <a:pt x="703" y="196"/>
                      <a:pt x="665" y="718"/>
                      <a:pt x="680" y="869"/>
                    </a:cubicBezTo>
                    <a:cubicBezTo>
                      <a:pt x="695" y="1020"/>
                      <a:pt x="687" y="1012"/>
                      <a:pt x="680" y="1005"/>
                    </a:cubicBezTo>
                  </a:path>
                </a:pathLst>
              </a:custGeom>
              <a:noFill/>
              <a:ln w="222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356" name="Line 67"/>
              <p:cNvSpPr>
                <a:spLocks noChangeShapeType="1"/>
              </p:cNvSpPr>
              <p:nvPr/>
            </p:nvSpPr>
            <p:spPr bwMode="auto">
              <a:xfrm>
                <a:off x="828621" y="2550723"/>
                <a:ext cx="0" cy="2320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57" name="Line 68"/>
              <p:cNvSpPr>
                <a:spLocks noChangeShapeType="1"/>
              </p:cNvSpPr>
              <p:nvPr/>
            </p:nvSpPr>
            <p:spPr bwMode="auto">
              <a:xfrm flipH="1">
                <a:off x="2572481" y="3570919"/>
                <a:ext cx="28010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sp>
        <p:nvSpPr>
          <p:cNvPr id="14358" name="Line 75"/>
          <p:cNvSpPr>
            <a:spLocks noChangeShapeType="1"/>
          </p:cNvSpPr>
          <p:nvPr/>
        </p:nvSpPr>
        <p:spPr bwMode="auto">
          <a:xfrm>
            <a:off x="1447089" y="2220540"/>
            <a:ext cx="1518287" cy="742147"/>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9" name="Group 8"/>
          <p:cNvGrpSpPr/>
          <p:nvPr/>
        </p:nvGrpSpPr>
        <p:grpSpPr>
          <a:xfrm>
            <a:off x="1619672" y="1988517"/>
            <a:ext cx="1152128" cy="1431444"/>
            <a:chOff x="1619672" y="1988517"/>
            <a:chExt cx="1152128" cy="1431444"/>
          </a:xfrm>
        </p:grpSpPr>
        <p:sp>
          <p:nvSpPr>
            <p:cNvPr id="14359" name="Line 76"/>
            <p:cNvSpPr>
              <a:spLocks noChangeShapeType="1"/>
            </p:cNvSpPr>
            <p:nvPr/>
          </p:nvSpPr>
          <p:spPr bwMode="auto">
            <a:xfrm flipV="1">
              <a:off x="1619672" y="1988517"/>
              <a:ext cx="645220" cy="1431444"/>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14360" name="Object 77"/>
            <p:cNvGraphicFramePr>
              <a:graphicFrameLocks noChangeAspect="1"/>
            </p:cNvGraphicFramePr>
            <p:nvPr>
              <p:extLst/>
            </p:nvPr>
          </p:nvGraphicFramePr>
          <p:xfrm>
            <a:off x="2273325" y="2071761"/>
            <a:ext cx="498475" cy="204788"/>
          </p:xfrm>
          <a:graphic>
            <a:graphicData uri="http://schemas.openxmlformats.org/presentationml/2006/ole">
              <mc:AlternateContent xmlns:mc="http://schemas.openxmlformats.org/markup-compatibility/2006">
                <mc:Choice xmlns:v="urn:schemas-microsoft-com:vml" Requires="v">
                  <p:oleObj spid="_x0000_s195002" name="Equation" r:id="rId15" imgW="634680" imgH="317160" progId="Equation.3">
                    <p:embed/>
                  </p:oleObj>
                </mc:Choice>
                <mc:Fallback>
                  <p:oleObj name="Equation" r:id="rId15" imgW="634680" imgH="317160" progId="Equation.3">
                    <p:embed/>
                    <p:pic>
                      <p:nvPicPr>
                        <p:cNvPr id="14360" name="Object 7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73325" y="2071761"/>
                          <a:ext cx="498475" cy="204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361" name="Line 79"/>
          <p:cNvSpPr>
            <a:spLocks noChangeShapeType="1"/>
          </p:cNvSpPr>
          <p:nvPr/>
        </p:nvSpPr>
        <p:spPr bwMode="auto">
          <a:xfrm>
            <a:off x="941407" y="2869662"/>
            <a:ext cx="1518287" cy="742147"/>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62" name="Oval 80"/>
          <p:cNvSpPr>
            <a:spLocks noChangeArrowheads="1"/>
          </p:cNvSpPr>
          <p:nvPr/>
        </p:nvSpPr>
        <p:spPr bwMode="auto">
          <a:xfrm>
            <a:off x="1672664" y="3147711"/>
            <a:ext cx="112787" cy="93024"/>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rgbClr val="FF0000"/>
              </a:buClr>
              <a:buFont typeface="Wingdings" pitchFamily="2" charset="2"/>
              <a:buChar char="q"/>
              <a:defRPr sz="2400">
                <a:solidFill>
                  <a:srgbClr val="0000CC"/>
                </a:solidFill>
                <a:latin typeface="Arial" charset="0"/>
                <a:cs typeface="Arial" charset="0"/>
              </a:defRPr>
            </a:lvl1pPr>
            <a:lvl2pPr marL="742950" indent="-285750" eaLnBrk="0" hangingPunct="0">
              <a:spcBef>
                <a:spcPct val="20000"/>
              </a:spcBef>
              <a:buChar char="o"/>
              <a:defRPr sz="2000">
                <a:solidFill>
                  <a:srgbClr val="0000CC"/>
                </a:solidFill>
                <a:latin typeface="Arial" charset="0"/>
                <a:cs typeface="Arial" charset="0"/>
              </a:defRPr>
            </a:lvl2pPr>
            <a:lvl3pPr marL="1143000" indent="-228600" eaLnBrk="0" hangingPunct="0">
              <a:spcBef>
                <a:spcPct val="20000"/>
              </a:spcBef>
              <a:buFont typeface="Wingdings" pitchFamily="2" charset="2"/>
              <a:buChar char="ü"/>
              <a:defRPr sz="2000">
                <a:solidFill>
                  <a:srgbClr val="0000CC"/>
                </a:solidFill>
                <a:latin typeface="Arial" charset="0"/>
                <a:cs typeface="Arial" charset="0"/>
              </a:defRPr>
            </a:lvl3pPr>
            <a:lvl4pPr marL="1600200" indent="-228600" eaLnBrk="0" hangingPunct="0">
              <a:spcBef>
                <a:spcPct val="20000"/>
              </a:spcBef>
              <a:buFont typeface="Wingdings" pitchFamily="2" charset="2"/>
              <a:buChar char="§"/>
              <a:defRPr sz="2000">
                <a:solidFill>
                  <a:srgbClr val="0000CC"/>
                </a:solidFill>
                <a:latin typeface="Arial" charset="0"/>
                <a:cs typeface="Arial" charset="0"/>
              </a:defRPr>
            </a:lvl4pPr>
            <a:lvl5pPr marL="2057400" indent="-228600" eaLnBrk="0" hangingPunct="0">
              <a:spcBef>
                <a:spcPct val="20000"/>
              </a:spcBef>
              <a:buFont typeface="Wingdings" pitchFamily="2" charset="2"/>
              <a:buChar char="Ø"/>
              <a:defRPr sz="2000">
                <a:solidFill>
                  <a:srgbClr val="0000CC"/>
                </a:solidFill>
                <a:latin typeface="Courier New" pitchFamily="49" charset="0"/>
                <a:cs typeface="Arial" charset="0"/>
              </a:defRPr>
            </a:lvl5pPr>
            <a:lvl6pPr marL="25146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6pPr>
            <a:lvl7pPr marL="29718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7pPr>
            <a:lvl8pPr marL="34290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8pPr>
            <a:lvl9pPr marL="38862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9pPr>
          </a:lstStyle>
          <a:p>
            <a:pPr algn="ctr" eaLnBrk="1" hangingPunct="1">
              <a:spcBef>
                <a:spcPct val="0"/>
              </a:spcBef>
              <a:buClrTx/>
              <a:buFontTx/>
              <a:buNone/>
            </a:pPr>
            <a:endParaRPr lang="en-US" altLang="en-US" sz="1800">
              <a:solidFill>
                <a:schemeClr val="tx1"/>
              </a:solidFill>
            </a:endParaRPr>
          </a:p>
        </p:txBody>
      </p:sp>
      <p:sp>
        <p:nvSpPr>
          <p:cNvPr id="14363" name="Line 82"/>
          <p:cNvSpPr>
            <a:spLocks noChangeShapeType="1"/>
          </p:cNvSpPr>
          <p:nvPr/>
        </p:nvSpPr>
        <p:spPr bwMode="auto">
          <a:xfrm flipV="1">
            <a:off x="1644157" y="3287759"/>
            <a:ext cx="57013" cy="56529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364" name="TextBox 109"/>
          <p:cNvSpPr txBox="1">
            <a:spLocks noChangeArrowheads="1"/>
          </p:cNvSpPr>
          <p:nvPr/>
        </p:nvSpPr>
        <p:spPr bwMode="auto">
          <a:xfrm>
            <a:off x="468313" y="3758378"/>
            <a:ext cx="2270106" cy="390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00"/>
              </a:buClr>
              <a:buFont typeface="Wingdings" pitchFamily="2" charset="2"/>
              <a:buChar char="q"/>
              <a:defRPr sz="2400">
                <a:solidFill>
                  <a:srgbClr val="0000CC"/>
                </a:solidFill>
                <a:latin typeface="Arial" charset="0"/>
                <a:cs typeface="Arial" charset="0"/>
              </a:defRPr>
            </a:lvl1pPr>
            <a:lvl2pPr marL="742950" indent="-285750" eaLnBrk="0" hangingPunct="0">
              <a:spcBef>
                <a:spcPct val="20000"/>
              </a:spcBef>
              <a:buChar char="o"/>
              <a:defRPr sz="2000">
                <a:solidFill>
                  <a:srgbClr val="0000CC"/>
                </a:solidFill>
                <a:latin typeface="Arial" charset="0"/>
                <a:cs typeface="Arial" charset="0"/>
              </a:defRPr>
            </a:lvl2pPr>
            <a:lvl3pPr marL="1143000" indent="-228600" eaLnBrk="0" hangingPunct="0">
              <a:spcBef>
                <a:spcPct val="20000"/>
              </a:spcBef>
              <a:buFont typeface="Wingdings" pitchFamily="2" charset="2"/>
              <a:buChar char="ü"/>
              <a:defRPr sz="2000">
                <a:solidFill>
                  <a:srgbClr val="0000CC"/>
                </a:solidFill>
                <a:latin typeface="Arial" charset="0"/>
                <a:cs typeface="Arial" charset="0"/>
              </a:defRPr>
            </a:lvl3pPr>
            <a:lvl4pPr marL="1600200" indent="-228600" eaLnBrk="0" hangingPunct="0">
              <a:spcBef>
                <a:spcPct val="20000"/>
              </a:spcBef>
              <a:buFont typeface="Wingdings" pitchFamily="2" charset="2"/>
              <a:buChar char="§"/>
              <a:defRPr sz="2000">
                <a:solidFill>
                  <a:srgbClr val="0000CC"/>
                </a:solidFill>
                <a:latin typeface="Arial" charset="0"/>
                <a:cs typeface="Arial" charset="0"/>
              </a:defRPr>
            </a:lvl4pPr>
            <a:lvl5pPr marL="2057400" indent="-228600" eaLnBrk="0" hangingPunct="0">
              <a:spcBef>
                <a:spcPct val="20000"/>
              </a:spcBef>
              <a:buFont typeface="Wingdings" pitchFamily="2" charset="2"/>
              <a:buChar char="Ø"/>
              <a:defRPr sz="2000">
                <a:solidFill>
                  <a:srgbClr val="0000CC"/>
                </a:solidFill>
                <a:latin typeface="Courier New" pitchFamily="49" charset="0"/>
                <a:cs typeface="Arial" charset="0"/>
              </a:defRPr>
            </a:lvl5pPr>
            <a:lvl6pPr marL="25146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6pPr>
            <a:lvl7pPr marL="29718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7pPr>
            <a:lvl8pPr marL="34290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8pPr>
            <a:lvl9pPr marL="38862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9pPr>
          </a:lstStyle>
          <a:p>
            <a:pPr algn="ctr" eaLnBrk="1" hangingPunct="1">
              <a:spcBef>
                <a:spcPct val="0"/>
              </a:spcBef>
              <a:buClrTx/>
              <a:buFontTx/>
              <a:buNone/>
            </a:pPr>
            <a:r>
              <a:rPr lang="en-GB" altLang="en-US" sz="1600" dirty="0">
                <a:solidFill>
                  <a:schemeClr val="tx1"/>
                </a:solidFill>
              </a:rPr>
              <a:t>Pareto optimal solution</a:t>
            </a:r>
          </a:p>
        </p:txBody>
      </p:sp>
      <p:sp>
        <p:nvSpPr>
          <p:cNvPr id="14346" name="TextBox 111"/>
          <p:cNvSpPr txBox="1">
            <a:spLocks noChangeArrowheads="1"/>
          </p:cNvSpPr>
          <p:nvPr/>
        </p:nvSpPr>
        <p:spPr bwMode="auto">
          <a:xfrm>
            <a:off x="1259632" y="4286080"/>
            <a:ext cx="2659198" cy="367056"/>
          </a:xfrm>
          <a:prstGeom prst="rect">
            <a:avLst/>
          </a:prstGeom>
          <a:noFill/>
          <a:ln w="9525">
            <a:solidFill>
              <a:srgbClr val="FF0000">
                <a:alpha val="96077"/>
              </a:srgbClr>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rgbClr val="FF0000"/>
              </a:buClr>
              <a:buFont typeface="Wingdings" pitchFamily="2" charset="2"/>
              <a:buChar char="q"/>
              <a:defRPr sz="2400">
                <a:solidFill>
                  <a:srgbClr val="0000CC"/>
                </a:solidFill>
                <a:latin typeface="Arial" charset="0"/>
                <a:cs typeface="Arial" charset="0"/>
              </a:defRPr>
            </a:lvl1pPr>
            <a:lvl2pPr marL="742950" indent="-285750" eaLnBrk="0" hangingPunct="0">
              <a:spcBef>
                <a:spcPct val="20000"/>
              </a:spcBef>
              <a:buChar char="o"/>
              <a:defRPr sz="2000">
                <a:solidFill>
                  <a:srgbClr val="0000CC"/>
                </a:solidFill>
                <a:latin typeface="Arial" charset="0"/>
                <a:cs typeface="Arial" charset="0"/>
              </a:defRPr>
            </a:lvl2pPr>
            <a:lvl3pPr marL="1143000" indent="-228600" eaLnBrk="0" hangingPunct="0">
              <a:spcBef>
                <a:spcPct val="20000"/>
              </a:spcBef>
              <a:buFont typeface="Wingdings" pitchFamily="2" charset="2"/>
              <a:buChar char="ü"/>
              <a:defRPr sz="2000">
                <a:solidFill>
                  <a:srgbClr val="0000CC"/>
                </a:solidFill>
                <a:latin typeface="Arial" charset="0"/>
                <a:cs typeface="Arial" charset="0"/>
              </a:defRPr>
            </a:lvl3pPr>
            <a:lvl4pPr marL="1600200" indent="-228600" eaLnBrk="0" hangingPunct="0">
              <a:spcBef>
                <a:spcPct val="20000"/>
              </a:spcBef>
              <a:buFont typeface="Wingdings" pitchFamily="2" charset="2"/>
              <a:buChar char="§"/>
              <a:defRPr sz="2000">
                <a:solidFill>
                  <a:srgbClr val="0000CC"/>
                </a:solidFill>
                <a:latin typeface="Arial" charset="0"/>
                <a:cs typeface="Arial" charset="0"/>
              </a:defRPr>
            </a:lvl4pPr>
            <a:lvl5pPr marL="2057400" indent="-228600" eaLnBrk="0" hangingPunct="0">
              <a:spcBef>
                <a:spcPct val="20000"/>
              </a:spcBef>
              <a:buFont typeface="Wingdings" pitchFamily="2" charset="2"/>
              <a:buChar char="Ø"/>
              <a:defRPr sz="2000">
                <a:solidFill>
                  <a:srgbClr val="0000CC"/>
                </a:solidFill>
                <a:latin typeface="Courier New" pitchFamily="49" charset="0"/>
                <a:cs typeface="Arial" charset="0"/>
              </a:defRPr>
            </a:lvl5pPr>
            <a:lvl6pPr marL="25146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6pPr>
            <a:lvl7pPr marL="29718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7pPr>
            <a:lvl8pPr marL="34290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8pPr>
            <a:lvl9pPr marL="38862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9pPr>
          </a:lstStyle>
          <a:p>
            <a:pPr algn="ctr" eaLnBrk="1" hangingPunct="1">
              <a:spcBef>
                <a:spcPct val="0"/>
              </a:spcBef>
              <a:buClrTx/>
              <a:buFontTx/>
              <a:buNone/>
            </a:pPr>
            <a:r>
              <a:rPr lang="en-GB" altLang="en-US" sz="1800" dirty="0"/>
              <a:t>Approximation of the PF</a:t>
            </a:r>
          </a:p>
        </p:txBody>
      </p:sp>
      <p:sp>
        <p:nvSpPr>
          <p:cNvPr id="14347" name="Right Arrow 112"/>
          <p:cNvSpPr>
            <a:spLocks noChangeArrowheads="1"/>
          </p:cNvSpPr>
          <p:nvPr/>
        </p:nvSpPr>
        <p:spPr bwMode="auto">
          <a:xfrm>
            <a:off x="4283968" y="4404167"/>
            <a:ext cx="428130" cy="157401"/>
          </a:xfrm>
          <a:prstGeom prst="rightArrow">
            <a:avLst>
              <a:gd name="adj1" fmla="val 50000"/>
              <a:gd name="adj2" fmla="val 49994"/>
            </a:avLst>
          </a:prstGeom>
          <a:solidFill>
            <a:schemeClr val="accent1"/>
          </a:solidFill>
          <a:ln w="9525" algn="ctr">
            <a:solidFill>
              <a:schemeClr val="tx1"/>
            </a:solidFill>
            <a:round/>
            <a:headEnd/>
            <a:tailEnd/>
          </a:ln>
        </p:spPr>
        <p:txBody>
          <a:bodyPr wrap="none" anchor="ctr"/>
          <a:lstStyle>
            <a:lvl1pPr eaLnBrk="0" hangingPunct="0">
              <a:spcBef>
                <a:spcPct val="20000"/>
              </a:spcBef>
              <a:buClr>
                <a:srgbClr val="FF0000"/>
              </a:buClr>
              <a:buFont typeface="Wingdings" pitchFamily="2" charset="2"/>
              <a:buChar char="q"/>
              <a:defRPr sz="2400">
                <a:solidFill>
                  <a:srgbClr val="0000CC"/>
                </a:solidFill>
                <a:latin typeface="Arial" charset="0"/>
                <a:cs typeface="Arial" charset="0"/>
              </a:defRPr>
            </a:lvl1pPr>
            <a:lvl2pPr marL="742950" indent="-285750" eaLnBrk="0" hangingPunct="0">
              <a:spcBef>
                <a:spcPct val="20000"/>
              </a:spcBef>
              <a:buChar char="o"/>
              <a:defRPr sz="2000">
                <a:solidFill>
                  <a:srgbClr val="0000CC"/>
                </a:solidFill>
                <a:latin typeface="Arial" charset="0"/>
                <a:cs typeface="Arial" charset="0"/>
              </a:defRPr>
            </a:lvl2pPr>
            <a:lvl3pPr marL="1143000" indent="-228600" eaLnBrk="0" hangingPunct="0">
              <a:spcBef>
                <a:spcPct val="20000"/>
              </a:spcBef>
              <a:buFont typeface="Wingdings" pitchFamily="2" charset="2"/>
              <a:buChar char="ü"/>
              <a:defRPr sz="2000">
                <a:solidFill>
                  <a:srgbClr val="0000CC"/>
                </a:solidFill>
                <a:latin typeface="Arial" charset="0"/>
                <a:cs typeface="Arial" charset="0"/>
              </a:defRPr>
            </a:lvl3pPr>
            <a:lvl4pPr marL="1600200" indent="-228600" eaLnBrk="0" hangingPunct="0">
              <a:spcBef>
                <a:spcPct val="20000"/>
              </a:spcBef>
              <a:buFont typeface="Wingdings" pitchFamily="2" charset="2"/>
              <a:buChar char="§"/>
              <a:defRPr sz="2000">
                <a:solidFill>
                  <a:srgbClr val="0000CC"/>
                </a:solidFill>
                <a:latin typeface="Arial" charset="0"/>
                <a:cs typeface="Arial" charset="0"/>
              </a:defRPr>
            </a:lvl4pPr>
            <a:lvl5pPr marL="2057400" indent="-228600" eaLnBrk="0" hangingPunct="0">
              <a:spcBef>
                <a:spcPct val="20000"/>
              </a:spcBef>
              <a:buFont typeface="Wingdings" pitchFamily="2" charset="2"/>
              <a:buChar char="Ø"/>
              <a:defRPr sz="2000">
                <a:solidFill>
                  <a:srgbClr val="0000CC"/>
                </a:solidFill>
                <a:latin typeface="Courier New" pitchFamily="49" charset="0"/>
                <a:cs typeface="Arial" charset="0"/>
              </a:defRPr>
            </a:lvl5pPr>
            <a:lvl6pPr marL="25146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6pPr>
            <a:lvl7pPr marL="29718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7pPr>
            <a:lvl8pPr marL="34290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8pPr>
            <a:lvl9pPr marL="38862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9pPr>
          </a:lstStyle>
          <a:p>
            <a:pPr algn="ctr" eaLnBrk="1" hangingPunct="1">
              <a:spcBef>
                <a:spcPct val="0"/>
              </a:spcBef>
              <a:buClrTx/>
              <a:buFontTx/>
              <a:buNone/>
            </a:pPr>
            <a:r>
              <a:rPr lang="en-US" altLang="en-US" sz="1800" dirty="0">
                <a:solidFill>
                  <a:schemeClr val="tx1"/>
                </a:solidFill>
              </a:rPr>
              <a:t>     </a:t>
            </a:r>
          </a:p>
        </p:txBody>
      </p:sp>
      <p:sp>
        <p:nvSpPr>
          <p:cNvPr id="14348" name="TextBox 113"/>
          <p:cNvSpPr txBox="1">
            <a:spLocks noChangeArrowheads="1"/>
          </p:cNvSpPr>
          <p:nvPr/>
        </p:nvSpPr>
        <p:spPr bwMode="auto">
          <a:xfrm>
            <a:off x="4996597" y="4284546"/>
            <a:ext cx="3095635" cy="368590"/>
          </a:xfrm>
          <a:prstGeom prst="rect">
            <a:avLst/>
          </a:prstGeom>
          <a:noFill/>
          <a:ln w="9525">
            <a:solidFill>
              <a:srgbClr val="FF0000">
                <a:alpha val="96077"/>
              </a:srgbClr>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spcBef>
                <a:spcPct val="20000"/>
              </a:spcBef>
              <a:buClr>
                <a:srgbClr val="FF0000"/>
              </a:buClr>
              <a:buFont typeface="Wingdings" pitchFamily="2" charset="2"/>
              <a:buChar char="q"/>
              <a:defRPr sz="2400">
                <a:solidFill>
                  <a:srgbClr val="0000CC"/>
                </a:solidFill>
                <a:latin typeface="Arial" charset="0"/>
                <a:cs typeface="Arial" charset="0"/>
              </a:defRPr>
            </a:lvl1pPr>
            <a:lvl2pPr marL="742950" indent="-285750" eaLnBrk="0" hangingPunct="0">
              <a:spcBef>
                <a:spcPct val="20000"/>
              </a:spcBef>
              <a:buChar char="o"/>
              <a:defRPr sz="2000">
                <a:solidFill>
                  <a:srgbClr val="0000CC"/>
                </a:solidFill>
                <a:latin typeface="Arial" charset="0"/>
                <a:cs typeface="Arial" charset="0"/>
              </a:defRPr>
            </a:lvl2pPr>
            <a:lvl3pPr marL="1143000" indent="-228600" eaLnBrk="0" hangingPunct="0">
              <a:spcBef>
                <a:spcPct val="20000"/>
              </a:spcBef>
              <a:buFont typeface="Wingdings" pitchFamily="2" charset="2"/>
              <a:buChar char="ü"/>
              <a:defRPr sz="2000">
                <a:solidFill>
                  <a:srgbClr val="0000CC"/>
                </a:solidFill>
                <a:latin typeface="Arial" charset="0"/>
                <a:cs typeface="Arial" charset="0"/>
              </a:defRPr>
            </a:lvl3pPr>
            <a:lvl4pPr marL="1600200" indent="-228600" eaLnBrk="0" hangingPunct="0">
              <a:spcBef>
                <a:spcPct val="20000"/>
              </a:spcBef>
              <a:buFont typeface="Wingdings" pitchFamily="2" charset="2"/>
              <a:buChar char="§"/>
              <a:defRPr sz="2000">
                <a:solidFill>
                  <a:srgbClr val="0000CC"/>
                </a:solidFill>
                <a:latin typeface="Arial" charset="0"/>
                <a:cs typeface="Arial" charset="0"/>
              </a:defRPr>
            </a:lvl4pPr>
            <a:lvl5pPr marL="2057400" indent="-228600" eaLnBrk="0" hangingPunct="0">
              <a:spcBef>
                <a:spcPct val="20000"/>
              </a:spcBef>
              <a:buFont typeface="Wingdings" pitchFamily="2" charset="2"/>
              <a:buChar char="Ø"/>
              <a:defRPr sz="2000">
                <a:solidFill>
                  <a:srgbClr val="0000CC"/>
                </a:solidFill>
                <a:latin typeface="Courier New" pitchFamily="49" charset="0"/>
                <a:cs typeface="Arial" charset="0"/>
              </a:defRPr>
            </a:lvl5pPr>
            <a:lvl6pPr marL="25146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6pPr>
            <a:lvl7pPr marL="29718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7pPr>
            <a:lvl8pPr marL="34290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8pPr>
            <a:lvl9pPr marL="38862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9pPr>
          </a:lstStyle>
          <a:p>
            <a:pPr algn="ctr" eaLnBrk="1" hangingPunct="1">
              <a:spcBef>
                <a:spcPct val="0"/>
              </a:spcBef>
              <a:buClrTx/>
              <a:buFontTx/>
              <a:buNone/>
            </a:pPr>
            <a:r>
              <a:rPr lang="en-GB" altLang="en-US" sz="1800" dirty="0"/>
              <a:t>N single </a:t>
            </a:r>
            <a:r>
              <a:rPr lang="en-GB" altLang="en-US" sz="1800" dirty="0" err="1"/>
              <a:t>obj</a:t>
            </a:r>
            <a:r>
              <a:rPr lang="en-GB" altLang="en-US" sz="1800" dirty="0"/>
              <a:t> opt </a:t>
            </a:r>
            <a:r>
              <a:rPr lang="en-GB" altLang="en-US" sz="1800" dirty="0" err="1"/>
              <a:t>suproblems</a:t>
            </a:r>
            <a:endParaRPr lang="en-GB" altLang="en-US" sz="1800" dirty="0"/>
          </a:p>
        </p:txBody>
      </p:sp>
      <p:sp>
        <p:nvSpPr>
          <p:cNvPr id="118" name="TextBox 117"/>
          <p:cNvSpPr txBox="1">
            <a:spLocks noChangeArrowheads="1"/>
          </p:cNvSpPr>
          <p:nvPr/>
        </p:nvSpPr>
        <p:spPr bwMode="auto">
          <a:xfrm>
            <a:off x="4048125" y="3378571"/>
            <a:ext cx="2540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buFont typeface="Arial" charset="0"/>
              <a:buChar char="•"/>
            </a:pPr>
            <a:r>
              <a:rPr lang="en-GB" altLang="en-US" sz="1600" dirty="0">
                <a:solidFill>
                  <a:srgbClr val="0000CC"/>
                </a:solidFill>
              </a:rPr>
              <a:t>It works for convex PF.</a:t>
            </a:r>
          </a:p>
        </p:txBody>
      </p:sp>
      <p:sp>
        <p:nvSpPr>
          <p:cNvPr id="107" name="Line 75"/>
          <p:cNvSpPr>
            <a:spLocks noChangeShapeType="1"/>
          </p:cNvSpPr>
          <p:nvPr/>
        </p:nvSpPr>
        <p:spPr bwMode="auto">
          <a:xfrm>
            <a:off x="1259632" y="2372940"/>
            <a:ext cx="1518287" cy="742147"/>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8" name="Line 75"/>
          <p:cNvSpPr>
            <a:spLocks noChangeShapeType="1"/>
          </p:cNvSpPr>
          <p:nvPr/>
        </p:nvSpPr>
        <p:spPr bwMode="auto">
          <a:xfrm>
            <a:off x="1181505" y="2542837"/>
            <a:ext cx="1518287" cy="742147"/>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9" name="Line 75"/>
          <p:cNvSpPr>
            <a:spLocks noChangeShapeType="1"/>
          </p:cNvSpPr>
          <p:nvPr/>
        </p:nvSpPr>
        <p:spPr bwMode="auto">
          <a:xfrm>
            <a:off x="1078982" y="2709189"/>
            <a:ext cx="1518287" cy="742147"/>
          </a:xfrm>
          <a:prstGeom prst="line">
            <a:avLst/>
          </a:prstGeom>
          <a:noFill/>
          <a:ln w="38100">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custDataLst>
      <p:tags r:id="rId2"/>
    </p:custDataLst>
    <p:extLst>
      <p:ext uri="{BB962C8B-B14F-4D97-AF65-F5344CB8AC3E}">
        <p14:creationId xmlns:p14="http://schemas.microsoft.com/office/powerpoint/2010/main" val="1631931499"/>
      </p:ext>
    </p:extLst>
  </p:cSld>
  <p:clrMapOvr>
    <a:masterClrMapping/>
  </p:clrMapOvr>
  <mc:AlternateContent xmlns:mc="http://schemas.openxmlformats.org/markup-compatibility/2006" xmlns:p14="http://schemas.microsoft.com/office/powerpoint/2010/main">
    <mc:Choice Requires="p14">
      <p:transition spd="slow" p14:dur="2000" advTm="77290"/>
    </mc:Choice>
    <mc:Fallback xmlns="">
      <p:transition spd="slow" advTm="772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58"/>
                                        </p:tgtEl>
                                        <p:attrNameLst>
                                          <p:attrName>style.visibility</p:attrName>
                                        </p:attrNameLst>
                                      </p:cBhvr>
                                      <p:to>
                                        <p:strVal val="visible"/>
                                      </p:to>
                                    </p:set>
                                  </p:childTnLst>
                                  <p:subTnLst>
                                    <p:set>
                                      <p:cBhvr override="childStyle">
                                        <p:cTn dur="1" fill="hold" display="0" masterRel="nextClick" afterEffect="1"/>
                                        <p:tgtEl>
                                          <p:spTgt spid="14358"/>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7"/>
                                        </p:tgtEl>
                                        <p:attrNameLst>
                                          <p:attrName>style.visibility</p:attrName>
                                        </p:attrNameLst>
                                      </p:cBhvr>
                                      <p:to>
                                        <p:strVal val="visible"/>
                                      </p:to>
                                    </p:set>
                                  </p:childTnLst>
                                  <p:subTnLst>
                                    <p:set>
                                      <p:cBhvr override="childStyle">
                                        <p:cTn dur="1" fill="hold" display="0" masterRel="nextClick" afterEffect="1"/>
                                        <p:tgtEl>
                                          <p:spTgt spid="10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8"/>
                                        </p:tgtEl>
                                        <p:attrNameLst>
                                          <p:attrName>style.visibility</p:attrName>
                                        </p:attrNameLst>
                                      </p:cBhvr>
                                      <p:to>
                                        <p:strVal val="visible"/>
                                      </p:to>
                                    </p:set>
                                  </p:childTnLst>
                                  <p:subTnLst>
                                    <p:set>
                                      <p:cBhvr override="childStyle">
                                        <p:cTn dur="1" fill="hold" display="0" masterRel="nextClick" afterEffect="1"/>
                                        <p:tgtEl>
                                          <p:spTgt spid="108"/>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9"/>
                                        </p:tgtEl>
                                        <p:attrNameLst>
                                          <p:attrName>style.visibility</p:attrName>
                                        </p:attrNameLst>
                                      </p:cBhvr>
                                      <p:to>
                                        <p:strVal val="visible"/>
                                      </p:to>
                                    </p:set>
                                  </p:childTnLst>
                                  <p:subTnLst>
                                    <p:set>
                                      <p:cBhvr override="childStyle">
                                        <p:cTn dur="1" fill="hold" display="0" masterRel="nextClick" afterEffect="1"/>
                                        <p:tgtEl>
                                          <p:spTgt spid="109"/>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3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3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3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36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34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3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34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8" grpId="0" animBg="1"/>
      <p:bldP spid="14361" grpId="0" animBg="1"/>
      <p:bldP spid="14362" grpId="0" animBg="1"/>
      <p:bldP spid="14363" grpId="0" animBg="1"/>
      <p:bldP spid="14364" grpId="0"/>
      <p:bldP spid="14346" grpId="0" animBg="1"/>
      <p:bldP spid="14347" grpId="0" animBg="1"/>
      <p:bldP spid="14348" grpId="0" animBg="1"/>
      <p:bldP spid="118" grpId="0"/>
      <p:bldP spid="107" grpId="0" animBg="1"/>
      <p:bldP spid="108" grpId="0" animBg="1"/>
      <p:bldP spid="10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p:nvPr>
            </p:nvSpPr>
            <p:spPr>
              <a:xfrm>
                <a:off x="323528" y="2066027"/>
                <a:ext cx="8291512" cy="5545137"/>
              </a:xfrm>
            </p:spPr>
            <p:txBody>
              <a:bodyPr/>
              <a:lstStyle/>
              <a:p>
                <a:r>
                  <a:rPr lang="en-US" sz="2000" b="1" dirty="0"/>
                  <a:t>Tchbycheff Approach</a:t>
                </a:r>
              </a:p>
              <a:p>
                <a:pPr marL="0" indent="0">
                  <a:buNone/>
                </a:pPr>
                <a:endParaRPr lang="en-US" dirty="0"/>
              </a:p>
              <a:p>
                <a:endParaRPr lang="en-US" dirty="0"/>
              </a:p>
              <a:p>
                <a:endParaRPr lang="en-US" dirty="0"/>
              </a:p>
              <a:p>
                <a:pPr marL="0" indent="0">
                  <a:buNone/>
                </a:pPr>
                <a:endParaRPr lang="en-US" dirty="0"/>
              </a:p>
              <a:p>
                <a:pPr marL="0" indent="0">
                  <a:buNone/>
                </a:pPr>
                <a:r>
                  <a:rPr lang="en-US" sz="2000" dirty="0"/>
                  <a:t>For any Pareto optimal solution </a:t>
                </a:r>
                <a14:m>
                  <m:oMath xmlns:m="http://schemas.openxmlformats.org/officeDocument/2006/math">
                    <m:sSup>
                      <m:sSupPr>
                        <m:ctrlPr>
                          <a:rPr lang="en-US" sz="2000" b="0" i="1" smtClean="0">
                            <a:latin typeface="Cambria Math" panose="02040503050406030204" pitchFamily="18" charset="0"/>
                          </a:rPr>
                        </m:ctrlPr>
                      </m:sSupPr>
                      <m:e>
                        <m:r>
                          <a:rPr lang="en-US" sz="2000" b="1" i="0" smtClean="0">
                            <a:latin typeface="Cambria Math" panose="02040503050406030204" pitchFamily="18" charset="0"/>
                          </a:rPr>
                          <m:t>𝐱</m:t>
                        </m:r>
                      </m:e>
                      <m:sup>
                        <m:r>
                          <a:rPr lang="en-US" sz="2000" b="0" i="1" smtClean="0">
                            <a:latin typeface="Cambria Math" panose="02040503050406030204" pitchFamily="18" charset="0"/>
                          </a:rPr>
                          <m:t>∗</m:t>
                        </m:r>
                      </m:sup>
                    </m:sSup>
                  </m:oMath>
                </a14:m>
                <a:r>
                  <a:rPr lang="en-US" sz="2000" dirty="0"/>
                  <a:t>, there is a </a:t>
                </a:r>
                <a14:m>
                  <m:oMath xmlns:m="http://schemas.openxmlformats.org/officeDocument/2006/math">
                    <m:r>
                      <a:rPr lang="en-US" sz="2000" b="1" i="0" smtClean="0">
                        <a:latin typeface="Cambria Math" panose="02040503050406030204" pitchFamily="18" charset="0"/>
                        <a:ea typeface="Cambria Math" panose="02040503050406030204" pitchFamily="18" charset="0"/>
                      </a:rPr>
                      <m:t>𝛌</m:t>
                    </m:r>
                  </m:oMath>
                </a14:m>
                <a:r>
                  <a:rPr lang="en-US" sz="2000" dirty="0"/>
                  <a:t> such that </a:t>
                </a:r>
                <a14:m>
                  <m:oMath xmlns:m="http://schemas.openxmlformats.org/officeDocument/2006/math">
                    <m:sSup>
                      <m:sSupPr>
                        <m:ctrlPr>
                          <a:rPr lang="en-US" sz="2000" i="1">
                            <a:latin typeface="Cambria Math" panose="02040503050406030204" pitchFamily="18" charset="0"/>
                          </a:rPr>
                        </m:ctrlPr>
                      </m:sSupPr>
                      <m:e>
                        <m:r>
                          <a:rPr lang="en-US" sz="2000" b="1" i="0">
                            <a:latin typeface="Cambria Math" panose="02040503050406030204" pitchFamily="18" charset="0"/>
                          </a:rPr>
                          <m:t>𝐱</m:t>
                        </m:r>
                      </m:e>
                      <m:sup>
                        <m:r>
                          <a:rPr lang="en-US" sz="2000" i="1">
                            <a:latin typeface="Cambria Math" panose="02040503050406030204" pitchFamily="18" charset="0"/>
                          </a:rPr>
                          <m:t>∗</m:t>
                        </m:r>
                      </m:sup>
                    </m:sSup>
                  </m:oMath>
                </a14:m>
                <a:r>
                  <a:rPr lang="en-US" sz="2000" dirty="0"/>
                  <a:t> is optimal to the above problem.</a:t>
                </a:r>
              </a:p>
              <a:p>
                <a:pPr marL="0" indent="0">
                  <a:buNone/>
                </a:pPr>
                <a:endParaRPr lang="en-US" sz="2000" dirty="0"/>
              </a:p>
              <a:p>
                <a:pPr marL="0" indent="0">
                  <a:buNone/>
                </a:pP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a:rPr>
                          <m:t> </m:t>
                        </m:r>
                        <m:r>
                          <a:rPr lang="en-US" sz="2000" b="0" i="1" smtClean="0">
                            <a:latin typeface="Cambria Math" panose="02040503050406030204" pitchFamily="18" charset="0"/>
                          </a:rPr>
                          <m:t>𝑔</m:t>
                        </m:r>
                      </m:e>
                      <m:sup>
                        <m:r>
                          <a:rPr lang="en-US" sz="2000" b="0" i="1" smtClean="0">
                            <a:latin typeface="Cambria Math" panose="02040503050406030204" pitchFamily="18" charset="0"/>
                          </a:rPr>
                          <m:t>𝑇</m:t>
                        </m:r>
                      </m:sup>
                    </m:sSup>
                    <m:d>
                      <m:dPr>
                        <m:ctrlPr>
                          <a:rPr lang="en-US" sz="2000" b="0" i="1" smtClean="0">
                            <a:latin typeface="Cambria Math" panose="02040503050406030204" pitchFamily="18" charset="0"/>
                          </a:rPr>
                        </m:ctrlPr>
                      </m:dPr>
                      <m:e>
                        <m:r>
                          <a:rPr lang="en-US" sz="2000" b="1" i="0" smtClean="0">
                            <a:latin typeface="Cambria Math" panose="02040503050406030204" pitchFamily="18" charset="0"/>
                          </a:rPr>
                          <m:t>𝐱</m:t>
                        </m:r>
                        <m:r>
                          <a:rPr lang="en-US" sz="2000" b="0" i="1" smtClean="0">
                            <a:latin typeface="Cambria Math" panose="02040503050406030204" pitchFamily="18" charset="0"/>
                          </a:rPr>
                          <m:t>,</m:t>
                        </m:r>
                        <m:r>
                          <a:rPr lang="en-US" sz="2000" b="1" i="0">
                            <a:latin typeface="Cambria Math" panose="02040503050406030204" pitchFamily="18" charset="0"/>
                            <a:ea typeface="Cambria Math" panose="02040503050406030204" pitchFamily="18" charset="0"/>
                          </a:rPr>
                          <m:t>𝛌</m:t>
                        </m:r>
                      </m:e>
                    </m:d>
                  </m:oMath>
                </a14:m>
                <a:r>
                  <a:rPr lang="en-US" sz="2000" dirty="0"/>
                  <a:t> is not smooth w.r.t. </a:t>
                </a:r>
                <a14:m>
                  <m:oMath xmlns:m="http://schemas.openxmlformats.org/officeDocument/2006/math">
                    <m:r>
                      <a:rPr lang="en-US" sz="2000" b="1">
                        <a:latin typeface="Cambria Math" panose="02040503050406030204" pitchFamily="18" charset="0"/>
                      </a:rPr>
                      <m:t>𝐱</m:t>
                    </m:r>
                    <m:r>
                      <a:rPr lang="en-US" sz="2000" b="1" i="1" smtClean="0">
                        <a:latin typeface="Cambria Math" panose="02040503050406030204" pitchFamily="18" charset="0"/>
                      </a:rPr>
                      <m:t>,</m:t>
                    </m:r>
                    <m:r>
                      <a:rPr lang="en-US" sz="2000" b="1" i="0">
                        <a:latin typeface="Cambria Math" panose="02040503050406030204" pitchFamily="18" charset="0"/>
                        <a:ea typeface="Cambria Math" panose="02040503050406030204" pitchFamily="18" charset="0"/>
                      </a:rPr>
                      <m:t>𝛌</m:t>
                    </m:r>
                  </m:oMath>
                </a14:m>
                <a:r>
                  <a:rPr lang="en-US" sz="2000" b="1" dirty="0"/>
                  <a:t>.</a:t>
                </a:r>
              </a:p>
            </p:txBody>
          </p:sp>
        </mc:Choice>
        <mc:Fallback xmlns="">
          <p:sp>
            <p:nvSpPr>
              <p:cNvPr id="3" name="Content Placeholder 2"/>
              <p:cNvSpPr>
                <a:spLocks noGrp="1" noRot="1" noChangeAspect="1" noMove="1" noResize="1" noEditPoints="1" noAdjustHandles="1" noChangeArrowheads="1" noChangeShapeType="1" noTextEdit="1"/>
              </p:cNvSpPr>
              <p:nvPr>
                <p:ph/>
              </p:nvPr>
            </p:nvSpPr>
            <p:spPr>
              <a:xfrm>
                <a:off x="323528" y="2066027"/>
                <a:ext cx="8291512" cy="5545137"/>
              </a:xfrm>
              <a:blipFill>
                <a:blip r:embed="rId4"/>
                <a:stretch>
                  <a:fillRect l="-735" t="-549" r="-110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9FEEDDC7-1821-409A-B657-D68E1847FA43}" type="slidenum">
              <a:rPr lang="en-GB" smtClean="0"/>
              <a:t>18</a:t>
            </a:fld>
            <a:r>
              <a:rPr lang="en-GB"/>
              <a:t>	</a:t>
            </a:r>
          </a:p>
        </p:txBody>
      </p:sp>
      <p:graphicFrame>
        <p:nvGraphicFramePr>
          <p:cNvPr id="7" name="Object 30"/>
          <p:cNvGraphicFramePr>
            <a:graphicFrameLocks noChangeAspect="1"/>
          </p:cNvGraphicFramePr>
          <p:nvPr>
            <p:extLst/>
          </p:nvPr>
        </p:nvGraphicFramePr>
        <p:xfrm>
          <a:off x="598758" y="2688050"/>
          <a:ext cx="6040438" cy="1225550"/>
        </p:xfrm>
        <a:graphic>
          <a:graphicData uri="http://schemas.openxmlformats.org/presentationml/2006/ole">
            <mc:AlternateContent xmlns:mc="http://schemas.openxmlformats.org/markup-compatibility/2006">
              <mc:Choice xmlns:v="urn:schemas-microsoft-com:vml" Requires="v">
                <p:oleObj spid="_x0000_s196440" name="Equation" r:id="rId5" imgW="85648800" imgH="18288000" progId="Equation.3">
                  <p:embed/>
                </p:oleObj>
              </mc:Choice>
              <mc:Fallback>
                <p:oleObj name="Equation" r:id="rId5" imgW="85648800" imgH="18288000" progId="Equation.3">
                  <p:embed/>
                  <p:pic>
                    <p:nvPicPr>
                      <p:cNvPr id="7" name="Object 30"/>
                      <p:cNvPicPr>
                        <a:picLocks noChangeAspect="1" noChangeArrowheads="1"/>
                      </p:cNvPicPr>
                      <p:nvPr/>
                    </p:nvPicPr>
                    <p:blipFill>
                      <a:blip r:embed="rId6"/>
                      <a:srcRect/>
                      <a:stretch>
                        <a:fillRect/>
                      </a:stretch>
                    </p:blipFill>
                    <p:spPr bwMode="auto">
                      <a:xfrm>
                        <a:off x="598758" y="2688050"/>
                        <a:ext cx="6040438" cy="1225550"/>
                      </a:xfrm>
                      <a:prstGeom prst="rect">
                        <a:avLst/>
                      </a:prstGeom>
                      <a:noFill/>
                      <a:ln>
                        <a:noFill/>
                      </a:ln>
                    </p:spPr>
                  </p:pic>
                </p:oleObj>
              </mc:Fallback>
            </mc:AlternateContent>
          </a:graphicData>
        </a:graphic>
      </p:graphicFrame>
      <p:grpSp>
        <p:nvGrpSpPr>
          <p:cNvPr id="8" name="Group 14"/>
          <p:cNvGrpSpPr/>
          <p:nvPr/>
        </p:nvGrpSpPr>
        <p:grpSpPr bwMode="auto">
          <a:xfrm>
            <a:off x="-256882" y="-204308"/>
            <a:ext cx="9271972" cy="2706036"/>
            <a:chOff x="3651" y="2432"/>
            <a:chExt cx="9274127" cy="2706488"/>
          </a:xfrm>
        </p:grpSpPr>
        <p:grpSp>
          <p:nvGrpSpPr>
            <p:cNvPr id="9" name="Group 4"/>
            <p:cNvGrpSpPr/>
            <p:nvPr/>
          </p:nvGrpSpPr>
          <p:grpSpPr bwMode="auto">
            <a:xfrm>
              <a:off x="6869113" y="2617788"/>
              <a:ext cx="0" cy="0"/>
              <a:chOff x="3651" y="2432"/>
              <a:chExt cx="1950" cy="1633"/>
            </a:xfrm>
          </p:grpSpPr>
          <p:grpSp>
            <p:nvGrpSpPr>
              <p:cNvPr id="55" name="Group 5"/>
              <p:cNvGrpSpPr/>
              <p:nvPr/>
            </p:nvGrpSpPr>
            <p:grpSpPr bwMode="auto">
              <a:xfrm>
                <a:off x="3651" y="2432"/>
                <a:ext cx="1950" cy="1633"/>
                <a:chOff x="3334" y="1298"/>
                <a:chExt cx="1950" cy="1633"/>
              </a:xfrm>
            </p:grpSpPr>
            <p:graphicFrame>
              <p:nvGraphicFramePr>
                <p:cNvPr id="60" name="Object 6"/>
                <p:cNvGraphicFramePr>
                  <a:graphicFrameLocks noChangeAspect="1"/>
                </p:cNvGraphicFramePr>
                <p:nvPr/>
              </p:nvGraphicFramePr>
              <p:xfrm>
                <a:off x="5110" y="2704"/>
                <a:ext cx="174" cy="227"/>
              </p:xfrm>
              <a:graphic>
                <a:graphicData uri="http://schemas.openxmlformats.org/presentationml/2006/ole">
                  <mc:AlternateContent xmlns:mc="http://schemas.openxmlformats.org/markup-compatibility/2006">
                    <mc:Choice xmlns:v="urn:schemas-microsoft-com:vml" Requires="v">
                      <p:oleObj spid="_x0000_s196441" name="Equation" r:id="rId7" imgW="165100" imgH="215900" progId="Equation.3">
                        <p:embed/>
                      </p:oleObj>
                    </mc:Choice>
                    <mc:Fallback>
                      <p:oleObj name="Equation" r:id="rId7" imgW="165100" imgH="215900" progId="Equation.3">
                        <p:embed/>
                        <p:pic>
                          <p:nvPicPr>
                            <p:cNvPr id="6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10" y="2704"/>
                              <a:ext cx="174"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1" name="Group 7"/>
                <p:cNvGrpSpPr/>
                <p:nvPr/>
              </p:nvGrpSpPr>
              <p:grpSpPr bwMode="auto">
                <a:xfrm>
                  <a:off x="3561" y="1434"/>
                  <a:ext cx="1714" cy="1270"/>
                  <a:chOff x="3902" y="1389"/>
                  <a:chExt cx="1714" cy="1270"/>
                </a:xfrm>
              </p:grpSpPr>
              <p:sp>
                <p:nvSpPr>
                  <p:cNvPr id="75" name="Line 8"/>
                  <p:cNvSpPr>
                    <a:spLocks noChangeShapeType="1"/>
                  </p:cNvSpPr>
                  <p:nvPr/>
                </p:nvSpPr>
                <p:spPr bwMode="auto">
                  <a:xfrm>
                    <a:off x="3902" y="2577"/>
                    <a:ext cx="1714" cy="3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6" name="Line 9"/>
                  <p:cNvSpPr>
                    <a:spLocks noChangeShapeType="1"/>
                  </p:cNvSpPr>
                  <p:nvPr/>
                </p:nvSpPr>
                <p:spPr bwMode="auto">
                  <a:xfrm flipV="1">
                    <a:off x="3923" y="1389"/>
                    <a:ext cx="37" cy="1219"/>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7" name="Arc 10"/>
                  <p:cNvSpPr/>
                  <p:nvPr/>
                </p:nvSpPr>
                <p:spPr bwMode="auto">
                  <a:xfrm rot="10267717">
                    <a:off x="4014" y="1580"/>
                    <a:ext cx="1156" cy="1079"/>
                  </a:xfrm>
                  <a:custGeom>
                    <a:avLst/>
                    <a:gdLst>
                      <a:gd name="T0" fmla="*/ 0 w 21600"/>
                      <a:gd name="T1" fmla="*/ 0 h 25576"/>
                      <a:gd name="T2" fmla="*/ 0 w 21600"/>
                      <a:gd name="T3" fmla="*/ 0 h 25576"/>
                      <a:gd name="T4" fmla="*/ 0 w 21600"/>
                      <a:gd name="T5" fmla="*/ 0 h 25576"/>
                      <a:gd name="T6" fmla="*/ 0 60000 65536"/>
                      <a:gd name="T7" fmla="*/ 0 60000 65536"/>
                      <a:gd name="T8" fmla="*/ 0 60000 65536"/>
                      <a:gd name="T9" fmla="*/ 0 w 21600"/>
                      <a:gd name="T10" fmla="*/ 0 h 25576"/>
                      <a:gd name="T11" fmla="*/ 21600 w 21600"/>
                      <a:gd name="T12" fmla="*/ 25576 h 25576"/>
                    </a:gdLst>
                    <a:ahLst/>
                    <a:cxnLst>
                      <a:cxn ang="T6">
                        <a:pos x="T0" y="T1"/>
                      </a:cxn>
                      <a:cxn ang="T7">
                        <a:pos x="T2" y="T3"/>
                      </a:cxn>
                      <a:cxn ang="T8">
                        <a:pos x="T4" y="T5"/>
                      </a:cxn>
                    </a:cxnLst>
                    <a:rect l="T9" t="T10" r="T11" b="T12"/>
                    <a:pathLst>
                      <a:path w="21600" h="25576" fill="none" extrusionOk="0">
                        <a:moveTo>
                          <a:pt x="2366" y="-1"/>
                        </a:moveTo>
                        <a:cubicBezTo>
                          <a:pt x="13313" y="1206"/>
                          <a:pt x="21600" y="10456"/>
                          <a:pt x="21600" y="21470"/>
                        </a:cubicBezTo>
                        <a:cubicBezTo>
                          <a:pt x="21600" y="22848"/>
                          <a:pt x="21468" y="24223"/>
                          <a:pt x="21206" y="25576"/>
                        </a:cubicBezTo>
                      </a:path>
                      <a:path w="21600" h="25576" stroke="0" extrusionOk="0">
                        <a:moveTo>
                          <a:pt x="2366" y="-1"/>
                        </a:moveTo>
                        <a:cubicBezTo>
                          <a:pt x="13313" y="1206"/>
                          <a:pt x="21600" y="10456"/>
                          <a:pt x="21600" y="21470"/>
                        </a:cubicBezTo>
                        <a:cubicBezTo>
                          <a:pt x="21600" y="22848"/>
                          <a:pt x="21468" y="24223"/>
                          <a:pt x="21206" y="25576"/>
                        </a:cubicBezTo>
                        <a:lnTo>
                          <a:pt x="0" y="21470"/>
                        </a:lnTo>
                        <a:lnTo>
                          <a:pt x="2366" y="-1"/>
                        </a:lnTo>
                        <a:close/>
                      </a:path>
                    </a:pathLst>
                  </a:custGeom>
                  <a:noFill/>
                  <a:ln w="3492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62" name="Oval 11"/>
                <p:cNvSpPr>
                  <a:spLocks noChangeArrowheads="1"/>
                </p:cNvSpPr>
                <p:nvPr/>
              </p:nvSpPr>
              <p:spPr bwMode="auto">
                <a:xfrm>
                  <a:off x="3606" y="1752"/>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63" name="Oval 12"/>
                <p:cNvSpPr>
                  <a:spLocks noChangeArrowheads="1"/>
                </p:cNvSpPr>
                <p:nvPr/>
              </p:nvSpPr>
              <p:spPr bwMode="auto">
                <a:xfrm>
                  <a:off x="3606" y="1888"/>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64" name="Oval 13"/>
                <p:cNvSpPr>
                  <a:spLocks noChangeArrowheads="1"/>
                </p:cNvSpPr>
                <p:nvPr/>
              </p:nvSpPr>
              <p:spPr bwMode="auto">
                <a:xfrm>
                  <a:off x="3651" y="2024"/>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65" name="Oval 14"/>
                <p:cNvSpPr>
                  <a:spLocks noChangeArrowheads="1"/>
                </p:cNvSpPr>
                <p:nvPr/>
              </p:nvSpPr>
              <p:spPr bwMode="auto">
                <a:xfrm>
                  <a:off x="3697" y="2160"/>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66" name="Oval 15"/>
                <p:cNvSpPr>
                  <a:spLocks noChangeArrowheads="1"/>
                </p:cNvSpPr>
                <p:nvPr/>
              </p:nvSpPr>
              <p:spPr bwMode="auto">
                <a:xfrm>
                  <a:off x="3788" y="2251"/>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67" name="Oval 16"/>
                <p:cNvSpPr>
                  <a:spLocks noChangeArrowheads="1"/>
                </p:cNvSpPr>
                <p:nvPr/>
              </p:nvSpPr>
              <p:spPr bwMode="auto">
                <a:xfrm>
                  <a:off x="3878" y="2341"/>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68" name="Oval 17"/>
                <p:cNvSpPr>
                  <a:spLocks noChangeArrowheads="1"/>
                </p:cNvSpPr>
                <p:nvPr/>
              </p:nvSpPr>
              <p:spPr bwMode="auto">
                <a:xfrm>
                  <a:off x="4014" y="2432"/>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69" name="Oval 18"/>
                <p:cNvSpPr>
                  <a:spLocks noChangeArrowheads="1"/>
                </p:cNvSpPr>
                <p:nvPr/>
              </p:nvSpPr>
              <p:spPr bwMode="auto">
                <a:xfrm>
                  <a:off x="4150" y="2478"/>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70" name="Oval 19"/>
                <p:cNvSpPr>
                  <a:spLocks noChangeArrowheads="1"/>
                </p:cNvSpPr>
                <p:nvPr/>
              </p:nvSpPr>
              <p:spPr bwMode="auto">
                <a:xfrm>
                  <a:off x="4286" y="2523"/>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71" name="Oval 20"/>
                <p:cNvSpPr>
                  <a:spLocks noChangeArrowheads="1"/>
                </p:cNvSpPr>
                <p:nvPr/>
              </p:nvSpPr>
              <p:spPr bwMode="auto">
                <a:xfrm>
                  <a:off x="4422" y="2568"/>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72" name="Oval 21"/>
                <p:cNvSpPr>
                  <a:spLocks noChangeArrowheads="1"/>
                </p:cNvSpPr>
                <p:nvPr/>
              </p:nvSpPr>
              <p:spPr bwMode="auto">
                <a:xfrm>
                  <a:off x="4558" y="2568"/>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73" name="Oval 22"/>
                <p:cNvSpPr>
                  <a:spLocks noChangeArrowheads="1"/>
                </p:cNvSpPr>
                <p:nvPr/>
              </p:nvSpPr>
              <p:spPr bwMode="auto">
                <a:xfrm>
                  <a:off x="4695" y="2568"/>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graphicFrame>
              <p:nvGraphicFramePr>
                <p:cNvPr id="74" name="Object 23"/>
                <p:cNvGraphicFramePr>
                  <a:graphicFrameLocks noChangeAspect="1"/>
                </p:cNvGraphicFramePr>
                <p:nvPr/>
              </p:nvGraphicFramePr>
              <p:xfrm>
                <a:off x="3334" y="1298"/>
                <a:ext cx="194" cy="235"/>
              </p:xfrm>
              <a:graphic>
                <a:graphicData uri="http://schemas.openxmlformats.org/presentationml/2006/ole">
                  <mc:AlternateContent xmlns:mc="http://schemas.openxmlformats.org/markup-compatibility/2006">
                    <mc:Choice xmlns:v="urn:schemas-microsoft-com:vml" Requires="v">
                      <p:oleObj spid="_x0000_s196442" name="Equation" r:id="rId9" imgW="177800" imgH="215900" progId="Equation.3">
                        <p:embed/>
                      </p:oleObj>
                    </mc:Choice>
                    <mc:Fallback>
                      <p:oleObj name="Equation" r:id="rId9" imgW="177800" imgH="215900" progId="Equation.3">
                        <p:embed/>
                        <p:pic>
                          <p:nvPicPr>
                            <p:cNvPr id="74"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34" y="1298"/>
                              <a:ext cx="194" cy="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6" name="Object 24"/>
              <p:cNvGraphicFramePr>
                <a:graphicFrameLocks noChangeAspect="1"/>
              </p:cNvGraphicFramePr>
              <p:nvPr/>
            </p:nvGraphicFramePr>
            <p:xfrm>
              <a:off x="3771" y="3815"/>
              <a:ext cx="470" cy="235"/>
            </p:xfrm>
            <a:graphic>
              <a:graphicData uri="http://schemas.openxmlformats.org/presentationml/2006/ole">
                <mc:AlternateContent xmlns:mc="http://schemas.openxmlformats.org/markup-compatibility/2006">
                  <mc:Choice xmlns:v="urn:schemas-microsoft-com:vml" Requires="v">
                    <p:oleObj spid="_x0000_s196443" name="Equation" r:id="rId11" imgW="457200" imgH="228600" progId="Equation.3">
                      <p:embed/>
                    </p:oleObj>
                  </mc:Choice>
                  <mc:Fallback>
                    <p:oleObj name="Equation" r:id="rId11" imgW="457200" imgH="228600" progId="Equation.3">
                      <p:embed/>
                      <p:pic>
                        <p:nvPicPr>
                          <p:cNvPr id="56"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71" y="3815"/>
                            <a:ext cx="470" cy="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 name="Oval 25"/>
              <p:cNvSpPr>
                <a:spLocks noChangeArrowheads="1"/>
              </p:cNvSpPr>
              <p:nvPr/>
            </p:nvSpPr>
            <p:spPr bwMode="auto">
              <a:xfrm>
                <a:off x="3878" y="3702"/>
                <a:ext cx="91" cy="90"/>
              </a:xfrm>
              <a:prstGeom prst="ellipse">
                <a:avLst/>
              </a:prstGeom>
              <a:solidFill>
                <a:schemeClr val="accent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58" name="Line 26"/>
              <p:cNvSpPr>
                <a:spLocks noChangeShapeType="1"/>
              </p:cNvSpPr>
              <p:nvPr/>
            </p:nvSpPr>
            <p:spPr bwMode="auto">
              <a:xfrm flipV="1">
                <a:off x="4059" y="3158"/>
                <a:ext cx="273" cy="18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59" name="Object 27"/>
              <p:cNvGraphicFramePr>
                <a:graphicFrameLocks noChangeAspect="1"/>
              </p:cNvGraphicFramePr>
              <p:nvPr/>
            </p:nvGraphicFramePr>
            <p:xfrm>
              <a:off x="4326" y="2982"/>
              <a:ext cx="483" cy="222"/>
            </p:xfrm>
            <a:graphic>
              <a:graphicData uri="http://schemas.openxmlformats.org/presentationml/2006/ole">
                <mc:AlternateContent xmlns:mc="http://schemas.openxmlformats.org/markup-compatibility/2006">
                  <mc:Choice xmlns:v="urn:schemas-microsoft-com:vml" Requires="v">
                    <p:oleObj spid="_x0000_s196444" name="Equation" r:id="rId13" imgW="469900" imgH="215900" progId="Equation.3">
                      <p:embed/>
                    </p:oleObj>
                  </mc:Choice>
                  <mc:Fallback>
                    <p:oleObj name="Equation" r:id="rId13" imgW="469900" imgH="215900" progId="Equation.3">
                      <p:embed/>
                      <p:pic>
                        <p:nvPicPr>
                          <p:cNvPr id="59" name="Object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26" y="2982"/>
                            <a:ext cx="483" cy="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 name="Group 33"/>
            <p:cNvGrpSpPr/>
            <p:nvPr/>
          </p:nvGrpSpPr>
          <p:grpSpPr bwMode="auto">
            <a:xfrm>
              <a:off x="3651" y="2432"/>
              <a:ext cx="6580475" cy="945697"/>
              <a:chOff x="3651" y="2432"/>
              <a:chExt cx="6580475" cy="945697"/>
            </a:xfrm>
          </p:grpSpPr>
          <p:grpSp>
            <p:nvGrpSpPr>
              <p:cNvPr id="32" name="Group 34"/>
              <p:cNvGrpSpPr/>
              <p:nvPr/>
            </p:nvGrpSpPr>
            <p:grpSpPr bwMode="auto">
              <a:xfrm>
                <a:off x="3651" y="2432"/>
                <a:ext cx="1950" cy="1633"/>
                <a:chOff x="3334" y="1298"/>
                <a:chExt cx="1950" cy="1633"/>
              </a:xfrm>
            </p:grpSpPr>
            <p:graphicFrame>
              <p:nvGraphicFramePr>
                <p:cNvPr id="37" name="Object 35"/>
                <p:cNvGraphicFramePr>
                  <a:graphicFrameLocks noChangeAspect="1"/>
                </p:cNvGraphicFramePr>
                <p:nvPr/>
              </p:nvGraphicFramePr>
              <p:xfrm>
                <a:off x="5110" y="2704"/>
                <a:ext cx="174" cy="227"/>
              </p:xfrm>
              <a:graphic>
                <a:graphicData uri="http://schemas.openxmlformats.org/presentationml/2006/ole">
                  <mc:AlternateContent xmlns:mc="http://schemas.openxmlformats.org/markup-compatibility/2006">
                    <mc:Choice xmlns:v="urn:schemas-microsoft-com:vml" Requires="v">
                      <p:oleObj spid="_x0000_s196445" name="Equation" r:id="rId15" imgW="165100" imgH="215900" progId="Equation.3">
                        <p:embed/>
                      </p:oleObj>
                    </mc:Choice>
                    <mc:Fallback>
                      <p:oleObj name="Equation" r:id="rId15" imgW="165100" imgH="215900" progId="Equation.3">
                        <p:embed/>
                        <p:pic>
                          <p:nvPicPr>
                            <p:cNvPr id="37" name="Object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10" y="2704"/>
                              <a:ext cx="174"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8" name="Group 36"/>
                <p:cNvGrpSpPr/>
                <p:nvPr/>
              </p:nvGrpSpPr>
              <p:grpSpPr bwMode="auto">
                <a:xfrm>
                  <a:off x="3561" y="1434"/>
                  <a:ext cx="1714" cy="1270"/>
                  <a:chOff x="3902" y="1389"/>
                  <a:chExt cx="1714" cy="1270"/>
                </a:xfrm>
              </p:grpSpPr>
              <p:sp>
                <p:nvSpPr>
                  <p:cNvPr id="52" name="Line 37"/>
                  <p:cNvSpPr>
                    <a:spLocks noChangeShapeType="1"/>
                  </p:cNvSpPr>
                  <p:nvPr/>
                </p:nvSpPr>
                <p:spPr bwMode="auto">
                  <a:xfrm>
                    <a:off x="3902" y="2577"/>
                    <a:ext cx="1714" cy="3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 name="Line 38"/>
                  <p:cNvSpPr>
                    <a:spLocks noChangeShapeType="1"/>
                  </p:cNvSpPr>
                  <p:nvPr/>
                </p:nvSpPr>
                <p:spPr bwMode="auto">
                  <a:xfrm flipV="1">
                    <a:off x="3923" y="1389"/>
                    <a:ext cx="37" cy="1219"/>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4" name="Arc 39"/>
                  <p:cNvSpPr/>
                  <p:nvPr/>
                </p:nvSpPr>
                <p:spPr bwMode="auto">
                  <a:xfrm rot="10267717">
                    <a:off x="4014" y="1580"/>
                    <a:ext cx="1156" cy="1079"/>
                  </a:xfrm>
                  <a:custGeom>
                    <a:avLst/>
                    <a:gdLst>
                      <a:gd name="T0" fmla="*/ 0 w 21600"/>
                      <a:gd name="T1" fmla="*/ 0 h 25576"/>
                      <a:gd name="T2" fmla="*/ 0 w 21600"/>
                      <a:gd name="T3" fmla="*/ 0 h 25576"/>
                      <a:gd name="T4" fmla="*/ 0 w 21600"/>
                      <a:gd name="T5" fmla="*/ 0 h 25576"/>
                      <a:gd name="T6" fmla="*/ 0 60000 65536"/>
                      <a:gd name="T7" fmla="*/ 0 60000 65536"/>
                      <a:gd name="T8" fmla="*/ 0 60000 65536"/>
                      <a:gd name="T9" fmla="*/ 0 w 21600"/>
                      <a:gd name="T10" fmla="*/ 0 h 25576"/>
                      <a:gd name="T11" fmla="*/ 21600 w 21600"/>
                      <a:gd name="T12" fmla="*/ 25576 h 25576"/>
                    </a:gdLst>
                    <a:ahLst/>
                    <a:cxnLst>
                      <a:cxn ang="T6">
                        <a:pos x="T0" y="T1"/>
                      </a:cxn>
                      <a:cxn ang="T7">
                        <a:pos x="T2" y="T3"/>
                      </a:cxn>
                      <a:cxn ang="T8">
                        <a:pos x="T4" y="T5"/>
                      </a:cxn>
                    </a:cxnLst>
                    <a:rect l="T9" t="T10" r="T11" b="T12"/>
                    <a:pathLst>
                      <a:path w="21600" h="25576" fill="none" extrusionOk="0">
                        <a:moveTo>
                          <a:pt x="2366" y="-1"/>
                        </a:moveTo>
                        <a:cubicBezTo>
                          <a:pt x="13313" y="1206"/>
                          <a:pt x="21600" y="10456"/>
                          <a:pt x="21600" y="21470"/>
                        </a:cubicBezTo>
                        <a:cubicBezTo>
                          <a:pt x="21600" y="22848"/>
                          <a:pt x="21468" y="24223"/>
                          <a:pt x="21206" y="25576"/>
                        </a:cubicBezTo>
                      </a:path>
                      <a:path w="21600" h="25576" stroke="0" extrusionOk="0">
                        <a:moveTo>
                          <a:pt x="2366" y="-1"/>
                        </a:moveTo>
                        <a:cubicBezTo>
                          <a:pt x="13313" y="1206"/>
                          <a:pt x="21600" y="10456"/>
                          <a:pt x="21600" y="21470"/>
                        </a:cubicBezTo>
                        <a:cubicBezTo>
                          <a:pt x="21600" y="22848"/>
                          <a:pt x="21468" y="24223"/>
                          <a:pt x="21206" y="25576"/>
                        </a:cubicBezTo>
                        <a:lnTo>
                          <a:pt x="0" y="21470"/>
                        </a:lnTo>
                        <a:lnTo>
                          <a:pt x="2366" y="-1"/>
                        </a:lnTo>
                        <a:close/>
                      </a:path>
                    </a:pathLst>
                  </a:custGeom>
                  <a:noFill/>
                  <a:ln w="3492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39" name="Oval 40"/>
                <p:cNvSpPr>
                  <a:spLocks noChangeArrowheads="1"/>
                </p:cNvSpPr>
                <p:nvPr/>
              </p:nvSpPr>
              <p:spPr bwMode="auto">
                <a:xfrm>
                  <a:off x="3606" y="1752"/>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40" name="Oval 41"/>
                <p:cNvSpPr>
                  <a:spLocks noChangeArrowheads="1"/>
                </p:cNvSpPr>
                <p:nvPr/>
              </p:nvSpPr>
              <p:spPr bwMode="auto">
                <a:xfrm>
                  <a:off x="3606" y="1888"/>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41" name="Oval 42"/>
                <p:cNvSpPr>
                  <a:spLocks noChangeArrowheads="1"/>
                </p:cNvSpPr>
                <p:nvPr/>
              </p:nvSpPr>
              <p:spPr bwMode="auto">
                <a:xfrm>
                  <a:off x="3651" y="2024"/>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42" name="Oval 43"/>
                <p:cNvSpPr>
                  <a:spLocks noChangeArrowheads="1"/>
                </p:cNvSpPr>
                <p:nvPr/>
              </p:nvSpPr>
              <p:spPr bwMode="auto">
                <a:xfrm>
                  <a:off x="3697" y="2160"/>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43" name="Oval 44"/>
                <p:cNvSpPr>
                  <a:spLocks noChangeArrowheads="1"/>
                </p:cNvSpPr>
                <p:nvPr/>
              </p:nvSpPr>
              <p:spPr bwMode="auto">
                <a:xfrm>
                  <a:off x="3788" y="2251"/>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44" name="Oval 45"/>
                <p:cNvSpPr>
                  <a:spLocks noChangeArrowheads="1"/>
                </p:cNvSpPr>
                <p:nvPr/>
              </p:nvSpPr>
              <p:spPr bwMode="auto">
                <a:xfrm>
                  <a:off x="3878" y="2341"/>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45" name="Oval 46"/>
                <p:cNvSpPr>
                  <a:spLocks noChangeArrowheads="1"/>
                </p:cNvSpPr>
                <p:nvPr/>
              </p:nvSpPr>
              <p:spPr bwMode="auto">
                <a:xfrm>
                  <a:off x="4014" y="2432"/>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46" name="Oval 47"/>
                <p:cNvSpPr>
                  <a:spLocks noChangeArrowheads="1"/>
                </p:cNvSpPr>
                <p:nvPr/>
              </p:nvSpPr>
              <p:spPr bwMode="auto">
                <a:xfrm>
                  <a:off x="4150" y="2478"/>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47" name="Oval 48"/>
                <p:cNvSpPr>
                  <a:spLocks noChangeArrowheads="1"/>
                </p:cNvSpPr>
                <p:nvPr/>
              </p:nvSpPr>
              <p:spPr bwMode="auto">
                <a:xfrm>
                  <a:off x="4286" y="2523"/>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48" name="Oval 49"/>
                <p:cNvSpPr>
                  <a:spLocks noChangeArrowheads="1"/>
                </p:cNvSpPr>
                <p:nvPr/>
              </p:nvSpPr>
              <p:spPr bwMode="auto">
                <a:xfrm>
                  <a:off x="4422" y="2568"/>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49" name="Oval 50"/>
                <p:cNvSpPr>
                  <a:spLocks noChangeArrowheads="1"/>
                </p:cNvSpPr>
                <p:nvPr/>
              </p:nvSpPr>
              <p:spPr bwMode="auto">
                <a:xfrm>
                  <a:off x="4558" y="2568"/>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50" name="Oval 51"/>
                <p:cNvSpPr>
                  <a:spLocks noChangeArrowheads="1"/>
                </p:cNvSpPr>
                <p:nvPr/>
              </p:nvSpPr>
              <p:spPr bwMode="auto">
                <a:xfrm>
                  <a:off x="4695" y="2568"/>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graphicFrame>
              <p:nvGraphicFramePr>
                <p:cNvPr id="51" name="Object 52"/>
                <p:cNvGraphicFramePr>
                  <a:graphicFrameLocks noChangeAspect="1"/>
                </p:cNvGraphicFramePr>
                <p:nvPr/>
              </p:nvGraphicFramePr>
              <p:xfrm>
                <a:off x="3334" y="1298"/>
                <a:ext cx="194" cy="235"/>
              </p:xfrm>
              <a:graphic>
                <a:graphicData uri="http://schemas.openxmlformats.org/presentationml/2006/ole">
                  <mc:AlternateContent xmlns:mc="http://schemas.openxmlformats.org/markup-compatibility/2006">
                    <mc:Choice xmlns:v="urn:schemas-microsoft-com:vml" Requires="v">
                      <p:oleObj spid="_x0000_s196446" name="Equation" r:id="rId16" imgW="177800" imgH="215900" progId="Equation.3">
                        <p:embed/>
                      </p:oleObj>
                    </mc:Choice>
                    <mc:Fallback>
                      <p:oleObj name="Equation" r:id="rId16" imgW="177800" imgH="215900" progId="Equation.3">
                        <p:embed/>
                        <p:pic>
                          <p:nvPicPr>
                            <p:cNvPr id="51" name="Object 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34" y="1298"/>
                              <a:ext cx="194" cy="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3" name="Object 53"/>
              <p:cNvGraphicFramePr>
                <a:graphicFrameLocks noChangeAspect="1"/>
              </p:cNvGraphicFramePr>
              <p:nvPr/>
            </p:nvGraphicFramePr>
            <p:xfrm>
              <a:off x="3771" y="3815"/>
              <a:ext cx="470" cy="235"/>
            </p:xfrm>
            <a:graphic>
              <a:graphicData uri="http://schemas.openxmlformats.org/presentationml/2006/ole">
                <mc:AlternateContent xmlns:mc="http://schemas.openxmlformats.org/markup-compatibility/2006">
                  <mc:Choice xmlns:v="urn:schemas-microsoft-com:vml" Requires="v">
                    <p:oleObj spid="_x0000_s196447" name="Equation" r:id="rId17" imgW="457200" imgH="228600" progId="Equation.3">
                      <p:embed/>
                    </p:oleObj>
                  </mc:Choice>
                  <mc:Fallback>
                    <p:oleObj name="Equation" r:id="rId17" imgW="457200" imgH="228600" progId="Equation.3">
                      <p:embed/>
                      <p:pic>
                        <p:nvPicPr>
                          <p:cNvPr id="33" name="Object 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71" y="3815"/>
                            <a:ext cx="470" cy="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 name="Oval 54"/>
              <p:cNvSpPr>
                <a:spLocks noChangeArrowheads="1"/>
              </p:cNvSpPr>
              <p:nvPr/>
            </p:nvSpPr>
            <p:spPr bwMode="auto">
              <a:xfrm flipH="1" flipV="1">
                <a:off x="6584126" y="948129"/>
                <a:ext cx="0" cy="0"/>
              </a:xfrm>
              <a:prstGeom prst="ellipse">
                <a:avLst/>
              </a:prstGeom>
              <a:solidFill>
                <a:schemeClr val="accent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35" name="Line 55"/>
              <p:cNvSpPr>
                <a:spLocks noChangeShapeType="1"/>
              </p:cNvSpPr>
              <p:nvPr/>
            </p:nvSpPr>
            <p:spPr bwMode="auto">
              <a:xfrm flipV="1">
                <a:off x="4059" y="3158"/>
                <a:ext cx="273" cy="18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36" name="Object 56"/>
              <p:cNvGraphicFramePr>
                <a:graphicFrameLocks noChangeAspect="1"/>
              </p:cNvGraphicFramePr>
              <p:nvPr/>
            </p:nvGraphicFramePr>
            <p:xfrm>
              <a:off x="4326" y="2982"/>
              <a:ext cx="483" cy="222"/>
            </p:xfrm>
            <a:graphic>
              <a:graphicData uri="http://schemas.openxmlformats.org/presentationml/2006/ole">
                <mc:AlternateContent xmlns:mc="http://schemas.openxmlformats.org/markup-compatibility/2006">
                  <mc:Choice xmlns:v="urn:schemas-microsoft-com:vml" Requires="v">
                    <p:oleObj spid="_x0000_s196448" name="Equation" r:id="rId18" imgW="469900" imgH="215900" progId="Equation.3">
                      <p:embed/>
                    </p:oleObj>
                  </mc:Choice>
                  <mc:Fallback>
                    <p:oleObj name="Equation" r:id="rId18" imgW="469900" imgH="215900" progId="Equation.3">
                      <p:embed/>
                      <p:pic>
                        <p:nvPicPr>
                          <p:cNvPr id="36" name="Object 5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26" y="2982"/>
                            <a:ext cx="483" cy="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 name="Line 57"/>
            <p:cNvSpPr>
              <a:spLocks noChangeShapeType="1"/>
            </p:cNvSpPr>
            <p:nvPr/>
          </p:nvSpPr>
          <p:spPr bwMode="auto">
            <a:xfrm flipV="1">
              <a:off x="5543624" y="2433011"/>
              <a:ext cx="2734023" cy="12335"/>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 name="Line 58"/>
            <p:cNvSpPr>
              <a:spLocks noChangeShapeType="1"/>
            </p:cNvSpPr>
            <p:nvPr/>
          </p:nvSpPr>
          <p:spPr bwMode="auto">
            <a:xfrm flipH="1" flipV="1">
              <a:off x="5543624" y="323426"/>
              <a:ext cx="0" cy="2121919"/>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 name="Arc 59"/>
            <p:cNvSpPr/>
            <p:nvPr/>
          </p:nvSpPr>
          <p:spPr bwMode="auto">
            <a:xfrm rot="10267717">
              <a:off x="6300788" y="835025"/>
              <a:ext cx="1847850" cy="1452563"/>
            </a:xfrm>
            <a:custGeom>
              <a:avLst/>
              <a:gdLst>
                <a:gd name="T0" fmla="*/ 0 w 21600"/>
                <a:gd name="T1" fmla="*/ 0 h 23799"/>
                <a:gd name="T2" fmla="*/ 0 w 21600"/>
                <a:gd name="T3" fmla="*/ 0 h 23799"/>
                <a:gd name="T4" fmla="*/ 0 w 21600"/>
                <a:gd name="T5" fmla="*/ 0 h 23799"/>
                <a:gd name="T6" fmla="*/ 0 60000 65536"/>
                <a:gd name="T7" fmla="*/ 0 60000 65536"/>
                <a:gd name="T8" fmla="*/ 0 60000 65536"/>
                <a:gd name="T9" fmla="*/ 0 w 21600"/>
                <a:gd name="T10" fmla="*/ 0 h 23799"/>
                <a:gd name="T11" fmla="*/ 21600 w 21600"/>
                <a:gd name="T12" fmla="*/ 23799 h 23799"/>
              </a:gdLst>
              <a:ahLst/>
              <a:cxnLst>
                <a:cxn ang="T6">
                  <a:pos x="T0" y="T1"/>
                </a:cxn>
                <a:cxn ang="T7">
                  <a:pos x="T2" y="T3"/>
                </a:cxn>
                <a:cxn ang="T8">
                  <a:pos x="T4" y="T5"/>
                </a:cxn>
              </a:cxnLst>
              <a:rect l="T9" t="T10" r="T11" b="T12"/>
              <a:pathLst>
                <a:path w="21600" h="23799" fill="none" extrusionOk="0">
                  <a:moveTo>
                    <a:pt x="4061" y="0"/>
                  </a:moveTo>
                  <a:cubicBezTo>
                    <a:pt x="14240" y="1949"/>
                    <a:pt x="21600" y="10851"/>
                    <a:pt x="21600" y="21215"/>
                  </a:cubicBezTo>
                  <a:cubicBezTo>
                    <a:pt x="21600" y="22078"/>
                    <a:pt x="21548" y="22941"/>
                    <a:pt x="21444" y="23798"/>
                  </a:cubicBezTo>
                </a:path>
                <a:path w="21600" h="23799" stroke="0" extrusionOk="0">
                  <a:moveTo>
                    <a:pt x="4061" y="0"/>
                  </a:moveTo>
                  <a:cubicBezTo>
                    <a:pt x="14240" y="1949"/>
                    <a:pt x="21600" y="10851"/>
                    <a:pt x="21600" y="21215"/>
                  </a:cubicBezTo>
                  <a:cubicBezTo>
                    <a:pt x="21600" y="22078"/>
                    <a:pt x="21548" y="22941"/>
                    <a:pt x="21444" y="23798"/>
                  </a:cubicBezTo>
                  <a:lnTo>
                    <a:pt x="0" y="21215"/>
                  </a:lnTo>
                  <a:lnTo>
                    <a:pt x="4061" y="0"/>
                  </a:lnTo>
                  <a:close/>
                </a:path>
              </a:pathLst>
            </a:custGeom>
            <a:noFill/>
            <a:ln w="3492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aphicFrame>
          <p:nvGraphicFramePr>
            <p:cNvPr id="14" name="Object 60"/>
            <p:cNvGraphicFramePr>
              <a:graphicFrameLocks noChangeAspect="1"/>
            </p:cNvGraphicFramePr>
            <p:nvPr/>
          </p:nvGraphicFramePr>
          <p:xfrm>
            <a:off x="5193779" y="332656"/>
            <a:ext cx="314325" cy="252413"/>
          </p:xfrm>
          <a:graphic>
            <a:graphicData uri="http://schemas.openxmlformats.org/presentationml/2006/ole">
              <mc:AlternateContent xmlns:mc="http://schemas.openxmlformats.org/markup-compatibility/2006">
                <mc:Choice xmlns:v="urn:schemas-microsoft-com:vml" Requires="v">
                  <p:oleObj spid="_x0000_s196449" name="Equation" r:id="rId19" imgW="177800" imgH="215900" progId="Equation.3">
                    <p:embed/>
                  </p:oleObj>
                </mc:Choice>
                <mc:Fallback>
                  <p:oleObj name="Equation" r:id="rId19" imgW="177800" imgH="215900" progId="Equation.3">
                    <p:embed/>
                    <p:pic>
                      <p:nvPicPr>
                        <p:cNvPr id="14" name="Object 6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193779" y="332656"/>
                          <a:ext cx="314325" cy="25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61"/>
            <p:cNvGraphicFramePr>
              <a:graphicFrameLocks noChangeAspect="1"/>
            </p:cNvGraphicFramePr>
            <p:nvPr/>
          </p:nvGraphicFramePr>
          <p:xfrm>
            <a:off x="8100392" y="2454920"/>
            <a:ext cx="292100" cy="254000"/>
          </p:xfrm>
          <a:graphic>
            <a:graphicData uri="http://schemas.openxmlformats.org/presentationml/2006/ole">
              <mc:AlternateContent xmlns:mc="http://schemas.openxmlformats.org/markup-compatibility/2006">
                <mc:Choice xmlns:v="urn:schemas-microsoft-com:vml" Requires="v">
                  <p:oleObj spid="_x0000_s196450" name="Equation" r:id="rId21" imgW="165100" imgH="215900" progId="Equation.3">
                    <p:embed/>
                  </p:oleObj>
                </mc:Choice>
                <mc:Fallback>
                  <p:oleObj name="Equation" r:id="rId21" imgW="165100" imgH="215900" progId="Equation.3">
                    <p:embed/>
                    <p:pic>
                      <p:nvPicPr>
                        <p:cNvPr id="15" name="Object 6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100392" y="2454920"/>
                          <a:ext cx="292100"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Freeform 62"/>
            <p:cNvSpPr/>
            <p:nvPr/>
          </p:nvSpPr>
          <p:spPr bwMode="auto">
            <a:xfrm>
              <a:off x="6227763" y="477838"/>
              <a:ext cx="1728788" cy="1727200"/>
            </a:xfrm>
            <a:custGeom>
              <a:avLst/>
              <a:gdLst>
                <a:gd name="T0" fmla="*/ 0 w 703"/>
                <a:gd name="T1" fmla="*/ 2147483647 h 1020"/>
                <a:gd name="T2" fmla="*/ 2147483647 w 703"/>
                <a:gd name="T3" fmla="*/ 2147483647 h 1020"/>
                <a:gd name="T4" fmla="*/ 2147483647 w 703"/>
                <a:gd name="T5" fmla="*/ 2147483647 h 1020"/>
                <a:gd name="T6" fmla="*/ 2147483647 w 703"/>
                <a:gd name="T7" fmla="*/ 2147483647 h 1020"/>
                <a:gd name="T8" fmla="*/ 0 60000 65536"/>
                <a:gd name="T9" fmla="*/ 0 60000 65536"/>
                <a:gd name="T10" fmla="*/ 0 60000 65536"/>
                <a:gd name="T11" fmla="*/ 0 60000 65536"/>
                <a:gd name="T12" fmla="*/ 0 w 703"/>
                <a:gd name="T13" fmla="*/ 0 h 1020"/>
                <a:gd name="T14" fmla="*/ 703 w 703"/>
                <a:gd name="T15" fmla="*/ 1020 h 1020"/>
              </a:gdLst>
              <a:ahLst/>
              <a:cxnLst>
                <a:cxn ang="T8">
                  <a:pos x="T0" y="T1"/>
                </a:cxn>
                <a:cxn ang="T9">
                  <a:pos x="T2" y="T3"/>
                </a:cxn>
                <a:cxn ang="T10">
                  <a:pos x="T4" y="T5"/>
                </a:cxn>
                <a:cxn ang="T11">
                  <a:pos x="T6" y="T7"/>
                </a:cxn>
              </a:cxnLst>
              <a:rect l="T12" t="T13" r="T14" b="T15"/>
              <a:pathLst>
                <a:path w="703" h="1020">
                  <a:moveTo>
                    <a:pt x="0" y="279"/>
                  </a:moveTo>
                  <a:cubicBezTo>
                    <a:pt x="238" y="139"/>
                    <a:pt x="477" y="0"/>
                    <a:pt x="590" y="98"/>
                  </a:cubicBezTo>
                  <a:cubicBezTo>
                    <a:pt x="703" y="196"/>
                    <a:pt x="665" y="718"/>
                    <a:pt x="680" y="869"/>
                  </a:cubicBezTo>
                  <a:cubicBezTo>
                    <a:pt x="695" y="1020"/>
                    <a:pt x="687" y="1012"/>
                    <a:pt x="680" y="1005"/>
                  </a:cubicBezTo>
                </a:path>
              </a:pathLst>
            </a:custGeom>
            <a:noFill/>
            <a:ln w="222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Line 63"/>
            <p:cNvSpPr>
              <a:spLocks noChangeShapeType="1"/>
            </p:cNvSpPr>
            <p:nvPr/>
          </p:nvSpPr>
          <p:spPr bwMode="auto">
            <a:xfrm>
              <a:off x="5364088" y="620688"/>
              <a:ext cx="0" cy="360363"/>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Line 64"/>
            <p:cNvSpPr>
              <a:spLocks noChangeShapeType="1"/>
            </p:cNvSpPr>
            <p:nvPr/>
          </p:nvSpPr>
          <p:spPr bwMode="auto">
            <a:xfrm flipH="1">
              <a:off x="7740352" y="2564904"/>
              <a:ext cx="358775"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9" name="Line 65"/>
            <p:cNvSpPr>
              <a:spLocks noChangeShapeType="1"/>
            </p:cNvSpPr>
            <p:nvPr/>
          </p:nvSpPr>
          <p:spPr bwMode="auto">
            <a:xfrm>
              <a:off x="6070905" y="1542794"/>
              <a:ext cx="1382408" cy="14543"/>
            </a:xfrm>
            <a:prstGeom prst="line">
              <a:avLst/>
            </a:prstGeom>
            <a:noFill/>
            <a:ln w="38100">
              <a:solidFill>
                <a:srgbClr val="0000CC"/>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66"/>
            <p:cNvSpPr>
              <a:spLocks noChangeShapeType="1"/>
            </p:cNvSpPr>
            <p:nvPr/>
          </p:nvSpPr>
          <p:spPr bwMode="auto">
            <a:xfrm flipV="1">
              <a:off x="6120456" y="981051"/>
              <a:ext cx="2628007" cy="1190256"/>
            </a:xfrm>
            <a:prstGeom prst="line">
              <a:avLst/>
            </a:prstGeom>
            <a:noFill/>
            <a:ln w="9525">
              <a:solidFill>
                <a:schemeClr val="hlink"/>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21" name="Object 67"/>
            <p:cNvGraphicFramePr>
              <a:graphicFrameLocks noChangeAspect="1"/>
            </p:cNvGraphicFramePr>
            <p:nvPr/>
          </p:nvGraphicFramePr>
          <p:xfrm>
            <a:off x="8130356" y="620688"/>
            <a:ext cx="546100" cy="431800"/>
          </p:xfrm>
          <a:graphic>
            <a:graphicData uri="http://schemas.openxmlformats.org/presentationml/2006/ole">
              <mc:AlternateContent xmlns:mc="http://schemas.openxmlformats.org/markup-compatibility/2006">
                <mc:Choice xmlns:v="urn:schemas-microsoft-com:vml" Requires="v">
                  <p:oleObj spid="_x0000_s196451" name="Equation" r:id="rId23" imgW="546100" imgH="431800" progId="Equation.3">
                    <p:embed/>
                  </p:oleObj>
                </mc:Choice>
                <mc:Fallback>
                  <p:oleObj name="Equation" r:id="rId23" imgW="546100" imgH="431800" progId="Equation.3">
                    <p:embed/>
                    <p:pic>
                      <p:nvPicPr>
                        <p:cNvPr id="21" name="Object 6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130356" y="620688"/>
                          <a:ext cx="5461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Line 68"/>
            <p:cNvSpPr>
              <a:spLocks noChangeShapeType="1"/>
            </p:cNvSpPr>
            <p:nvPr/>
          </p:nvSpPr>
          <p:spPr bwMode="auto">
            <a:xfrm>
              <a:off x="6084888" y="1835261"/>
              <a:ext cx="720725" cy="9414"/>
            </a:xfrm>
            <a:prstGeom prst="line">
              <a:avLst/>
            </a:prstGeom>
            <a:noFill/>
            <a:ln w="38100">
              <a:solidFill>
                <a:srgbClr val="0000CC"/>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23" name="Oval 69"/>
            <p:cNvSpPr>
              <a:spLocks noChangeArrowheads="1"/>
            </p:cNvSpPr>
            <p:nvPr/>
          </p:nvSpPr>
          <p:spPr bwMode="auto">
            <a:xfrm>
              <a:off x="6732588" y="1773238"/>
              <a:ext cx="144463" cy="14446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24" name="Line 70"/>
            <p:cNvSpPr>
              <a:spLocks noChangeShapeType="1"/>
            </p:cNvSpPr>
            <p:nvPr/>
          </p:nvSpPr>
          <p:spPr bwMode="auto">
            <a:xfrm flipH="1">
              <a:off x="6949133" y="1773238"/>
              <a:ext cx="1007418" cy="7101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25" name="Object 71"/>
            <p:cNvGraphicFramePr>
              <a:graphicFrameLocks noChangeAspect="1"/>
            </p:cNvGraphicFramePr>
            <p:nvPr/>
          </p:nvGraphicFramePr>
          <p:xfrm>
            <a:off x="8017010" y="1536332"/>
            <a:ext cx="1260768" cy="390590"/>
          </p:xfrm>
          <a:graphic>
            <a:graphicData uri="http://schemas.openxmlformats.org/presentationml/2006/ole">
              <mc:AlternateContent xmlns:mc="http://schemas.openxmlformats.org/markup-compatibility/2006">
                <mc:Choice xmlns:v="urn:schemas-microsoft-com:vml" Requires="v">
                  <p:oleObj spid="_x0000_s196452" name="Equation" r:id="rId25" imgW="736600" imgH="228600" progId="Equation.3">
                    <p:embed/>
                  </p:oleObj>
                </mc:Choice>
                <mc:Fallback>
                  <p:oleObj name="Equation" r:id="rId25" imgW="736600" imgH="228600" progId="Equation.3">
                    <p:embed/>
                    <p:pic>
                      <p:nvPicPr>
                        <p:cNvPr id="25" name="Object 7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017010" y="1536332"/>
                          <a:ext cx="1260768" cy="3905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Line 112"/>
            <p:cNvSpPr>
              <a:spLocks noChangeShapeType="1"/>
            </p:cNvSpPr>
            <p:nvPr/>
          </p:nvSpPr>
          <p:spPr bwMode="auto">
            <a:xfrm>
              <a:off x="6805614" y="1924063"/>
              <a:ext cx="0" cy="290893"/>
            </a:xfrm>
            <a:prstGeom prst="line">
              <a:avLst/>
            </a:prstGeom>
            <a:noFill/>
            <a:ln w="38100">
              <a:solidFill>
                <a:srgbClr val="0000CC"/>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27" name="Line 113"/>
            <p:cNvSpPr>
              <a:spLocks noChangeShapeType="1"/>
            </p:cNvSpPr>
            <p:nvPr/>
          </p:nvSpPr>
          <p:spPr bwMode="auto">
            <a:xfrm>
              <a:off x="7451725" y="1557337"/>
              <a:ext cx="1587" cy="657619"/>
            </a:xfrm>
            <a:prstGeom prst="line">
              <a:avLst/>
            </a:prstGeom>
            <a:noFill/>
            <a:ln w="38100">
              <a:solidFill>
                <a:srgbClr val="0000CC"/>
              </a:solidFill>
              <a:roun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28" name="Object 114"/>
            <p:cNvGraphicFramePr>
              <a:graphicFrameLocks noChangeAspect="1"/>
            </p:cNvGraphicFramePr>
            <p:nvPr/>
          </p:nvGraphicFramePr>
          <p:xfrm>
            <a:off x="5769977" y="2012012"/>
            <a:ext cx="260013" cy="399995"/>
          </p:xfrm>
          <a:graphic>
            <a:graphicData uri="http://schemas.openxmlformats.org/presentationml/2006/ole">
              <mc:AlternateContent xmlns:mc="http://schemas.openxmlformats.org/markup-compatibility/2006">
                <mc:Choice xmlns:v="urn:schemas-microsoft-com:vml" Requires="v">
                  <p:oleObj spid="_x0000_s196453" name="Equation" r:id="rId27" imgW="3962400" imgH="6096000" progId="Equation.3">
                    <p:embed/>
                  </p:oleObj>
                </mc:Choice>
                <mc:Fallback>
                  <p:oleObj name="Equation" r:id="rId27" imgW="3962400" imgH="6096000" progId="Equation.3">
                    <p:embed/>
                    <p:pic>
                      <p:nvPicPr>
                        <p:cNvPr id="28" name="Object 114"/>
                        <p:cNvPicPr>
                          <a:picLocks noChangeAspect="1" noChangeArrowheads="1"/>
                        </p:cNvPicPr>
                        <p:nvPr/>
                      </p:nvPicPr>
                      <p:blipFill>
                        <a:blip r:embed="rId28"/>
                        <a:srcRect/>
                        <a:stretch>
                          <a:fillRect/>
                        </a:stretch>
                      </p:blipFill>
                      <p:spPr bwMode="auto">
                        <a:xfrm>
                          <a:off x="5769977" y="2012012"/>
                          <a:ext cx="260013" cy="399995"/>
                        </a:xfrm>
                        <a:prstGeom prst="rect">
                          <a:avLst/>
                        </a:prstGeom>
                        <a:noFill/>
                        <a:ln>
                          <a:noFill/>
                        </a:ln>
                        <a:effectLst/>
                      </p:spPr>
                    </p:pic>
                  </p:oleObj>
                </mc:Fallback>
              </mc:AlternateContent>
            </a:graphicData>
          </a:graphic>
        </p:graphicFrame>
        <p:cxnSp>
          <p:nvCxnSpPr>
            <p:cNvPr id="29" name="Straight Connector 2"/>
            <p:cNvCxnSpPr>
              <a:cxnSpLocks noChangeShapeType="1"/>
            </p:cNvCxnSpPr>
            <p:nvPr/>
          </p:nvCxnSpPr>
          <p:spPr bwMode="auto">
            <a:xfrm flipV="1">
              <a:off x="6084888" y="701238"/>
              <a:ext cx="0" cy="1503801"/>
            </a:xfrm>
            <a:prstGeom prst="line">
              <a:avLst/>
            </a:prstGeom>
            <a:noFill/>
            <a:ln w="25400" algn="ctr">
              <a:solidFill>
                <a:schemeClr val="tx1"/>
              </a:solidFill>
              <a:round/>
            </a:ln>
            <a:extLst>
              <a:ext uri="{909E8E84-426E-40DD-AFC4-6F175D3DCCD1}">
                <a14:hiddenFill xmlns:a14="http://schemas.microsoft.com/office/drawing/2010/main">
                  <a:noFill/>
                </a14:hiddenFill>
              </a:ext>
            </a:extLst>
          </p:spPr>
        </p:cxnSp>
        <p:cxnSp>
          <p:nvCxnSpPr>
            <p:cNvPr id="30" name="Straight Connector 78"/>
            <p:cNvCxnSpPr>
              <a:cxnSpLocks noChangeShapeType="1"/>
            </p:cNvCxnSpPr>
            <p:nvPr/>
          </p:nvCxnSpPr>
          <p:spPr bwMode="auto">
            <a:xfrm flipV="1">
              <a:off x="6084888" y="2214956"/>
              <a:ext cx="1932122" cy="14542"/>
            </a:xfrm>
            <a:prstGeom prst="line">
              <a:avLst/>
            </a:prstGeom>
            <a:noFill/>
            <a:ln w="25400" algn="ctr">
              <a:solidFill>
                <a:schemeClr val="tx1"/>
              </a:solidFill>
              <a:round/>
            </a:ln>
            <a:extLst>
              <a:ext uri="{909E8E84-426E-40DD-AFC4-6F175D3DCCD1}">
                <a14:hiddenFill xmlns:a14="http://schemas.microsoft.com/office/drawing/2010/main">
                  <a:noFill/>
                </a14:hiddenFill>
              </a:ext>
            </a:extLst>
          </p:spPr>
        </p:cxnSp>
        <p:sp>
          <p:nvSpPr>
            <p:cNvPr id="31" name="Oval 69"/>
            <p:cNvSpPr>
              <a:spLocks noChangeArrowheads="1"/>
            </p:cNvSpPr>
            <p:nvPr/>
          </p:nvSpPr>
          <p:spPr bwMode="auto">
            <a:xfrm>
              <a:off x="6012160" y="2132409"/>
              <a:ext cx="144463" cy="144463"/>
            </a:xfrm>
            <a:prstGeom prst="ellipse">
              <a:avLst/>
            </a:pr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grpSp>
    </p:spTree>
    <p:custDataLst>
      <p:tags r:id="rId2"/>
    </p:custDataLst>
    <p:extLst>
      <p:ext uri="{BB962C8B-B14F-4D97-AF65-F5344CB8AC3E}">
        <p14:creationId xmlns:p14="http://schemas.microsoft.com/office/powerpoint/2010/main" val="296308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ext Placeholder 2"/>
          <p:cNvSpPr>
            <a:spLocks noGrp="1"/>
          </p:cNvSpPr>
          <p:nvPr>
            <p:ph type="body" sz="half" idx="1"/>
          </p:nvPr>
        </p:nvSpPr>
        <p:spPr>
          <a:xfrm>
            <a:off x="38075" y="272777"/>
            <a:ext cx="9083675" cy="4524375"/>
          </a:xfrm>
        </p:spPr>
        <p:txBody>
          <a:bodyPr/>
          <a:lstStyle/>
          <a:p>
            <a:pPr lvl="1">
              <a:defRPr/>
            </a:pPr>
            <a:endParaRPr lang="en-GB" altLang="en-US" b="1" dirty="0"/>
          </a:p>
          <a:p>
            <a:pPr>
              <a:defRPr/>
            </a:pPr>
            <a:r>
              <a:rPr lang="en-GB" altLang="en-US" sz="2000" b="1" dirty="0"/>
              <a:t>Neighbourhood</a:t>
            </a:r>
            <a:r>
              <a:rPr lang="en-GB" altLang="en-US" sz="2000" dirty="0"/>
              <a:t>: measure the relationship among subtasks</a:t>
            </a:r>
          </a:p>
          <a:p>
            <a:pPr marL="0" indent="0">
              <a:buFont typeface="Wingdings" panose="05000000000000000000" pitchFamily="2" charset="2"/>
              <a:buNone/>
              <a:defRPr/>
            </a:pPr>
            <a:endParaRPr lang="en-GB" altLang="en-US" sz="2000" dirty="0"/>
          </a:p>
          <a:p>
            <a:pPr lvl="2">
              <a:defRPr/>
            </a:pPr>
            <a:r>
              <a:rPr lang="en-GB" altLang="en-US" dirty="0"/>
              <a:t>Two subproblems are neighbours if their weight vectors are close.</a:t>
            </a:r>
          </a:p>
          <a:p>
            <a:pPr marL="914400" lvl="2" indent="0">
              <a:buFont typeface="Wingdings" panose="05000000000000000000" pitchFamily="2" charset="2"/>
              <a:buNone/>
              <a:defRPr/>
            </a:pPr>
            <a:endParaRPr lang="en-GB" altLang="en-US" dirty="0"/>
          </a:p>
          <a:p>
            <a:pPr lvl="2">
              <a:defRPr/>
            </a:pPr>
            <a:r>
              <a:rPr lang="en-GB" altLang="en-US" dirty="0"/>
              <a:t>Neighbouring subproblems should have similar objective functions and thus similar optimal solutions with high probability.          </a:t>
            </a:r>
          </a:p>
          <a:p>
            <a:pPr marL="914400" lvl="2" indent="0">
              <a:buFont typeface="Wingdings" panose="05000000000000000000" pitchFamily="2" charset="2"/>
              <a:buNone/>
              <a:defRPr/>
            </a:pPr>
            <a:endParaRPr lang="en-GB" altLang="en-US" dirty="0"/>
          </a:p>
          <a:p>
            <a:pPr marL="914400" lvl="2" indent="0">
              <a:buFont typeface="Wingdings" panose="05000000000000000000" pitchFamily="2" charset="2"/>
              <a:buNone/>
              <a:defRPr/>
            </a:pPr>
            <a:endParaRPr lang="en-GB" altLang="en-US" dirty="0"/>
          </a:p>
          <a:p>
            <a:pPr marL="914400" lvl="2" indent="0">
              <a:buFont typeface="Wingdings" panose="05000000000000000000" pitchFamily="2" charset="2"/>
              <a:buNone/>
              <a:defRPr/>
            </a:pPr>
            <a:endParaRPr lang="en-GB" altLang="en-US" dirty="0"/>
          </a:p>
          <a:p>
            <a:pPr marL="914400" lvl="2" indent="0">
              <a:buFont typeface="Wingdings" panose="05000000000000000000" pitchFamily="2" charset="2"/>
              <a:buNone/>
              <a:defRPr/>
            </a:pPr>
            <a:endParaRPr lang="en-GB" altLang="en-US" dirty="0"/>
          </a:p>
          <a:p>
            <a:pPr marL="914400" lvl="2" indent="0">
              <a:buFont typeface="Wingdings" panose="05000000000000000000" pitchFamily="2" charset="2"/>
              <a:buNone/>
              <a:defRPr/>
            </a:pPr>
            <a:endParaRPr lang="en-GB" altLang="en-US" dirty="0"/>
          </a:p>
          <a:p>
            <a:pPr marL="914400" lvl="2" indent="0">
              <a:buFont typeface="Wingdings" panose="05000000000000000000" pitchFamily="2" charset="2"/>
              <a:buNone/>
              <a:defRPr/>
            </a:pPr>
            <a:endParaRPr lang="en-GB" altLang="en-US" dirty="0"/>
          </a:p>
          <a:p>
            <a:pPr marL="914400" lvl="2" indent="0">
              <a:buFont typeface="Wingdings" panose="05000000000000000000" pitchFamily="2" charset="2"/>
              <a:buNone/>
              <a:defRPr/>
            </a:pPr>
            <a:endParaRPr lang="en-GB" altLang="en-US" dirty="0"/>
          </a:p>
          <a:p>
            <a:pPr marL="914400" lvl="2" indent="0">
              <a:buFont typeface="Wingdings" panose="05000000000000000000" pitchFamily="2" charset="2"/>
              <a:buNone/>
              <a:defRPr/>
            </a:pPr>
            <a:endParaRPr lang="en-GB" altLang="en-US" dirty="0"/>
          </a:p>
          <a:p>
            <a:pPr marL="914400" lvl="2" indent="0">
              <a:buFont typeface="Wingdings" panose="05000000000000000000" pitchFamily="2" charset="2"/>
              <a:buNone/>
              <a:defRPr/>
            </a:pPr>
            <a:endParaRPr lang="en-GB" altLang="en-US" dirty="0"/>
          </a:p>
          <a:p>
            <a:pPr lvl="2">
              <a:defRPr/>
            </a:pPr>
            <a:r>
              <a:rPr lang="en-GB" altLang="en-US" dirty="0"/>
              <a:t>Many different ways for defining neighbourhood structure. </a:t>
            </a:r>
          </a:p>
          <a:p>
            <a:pPr marL="0" indent="0">
              <a:buFont typeface="Wingdings" panose="05000000000000000000" pitchFamily="2" charset="2"/>
              <a:buNone/>
              <a:defRPr/>
            </a:pPr>
            <a:endParaRPr lang="en-GB" altLang="en-US" dirty="0"/>
          </a:p>
          <a:p>
            <a:pPr>
              <a:defRPr/>
            </a:pPr>
            <a:endParaRPr lang="en-GB" altLang="en-US" dirty="0"/>
          </a:p>
          <a:p>
            <a:pPr>
              <a:defRPr/>
            </a:pPr>
            <a:endParaRPr lang="en-GB" altLang="en-US" dirty="0"/>
          </a:p>
          <a:p>
            <a:pPr lvl="1">
              <a:defRPr/>
            </a:pPr>
            <a:endParaRPr lang="en-GB" altLang="en-US" dirty="0"/>
          </a:p>
        </p:txBody>
      </p:sp>
      <p:grpSp>
        <p:nvGrpSpPr>
          <p:cNvPr id="4" name="Group 3"/>
          <p:cNvGrpSpPr/>
          <p:nvPr/>
        </p:nvGrpSpPr>
        <p:grpSpPr>
          <a:xfrm>
            <a:off x="900113" y="3284538"/>
            <a:ext cx="8136383" cy="2543175"/>
            <a:chOff x="900113" y="3284538"/>
            <a:chExt cx="8136383" cy="2543175"/>
          </a:xfrm>
        </p:grpSpPr>
        <p:grpSp>
          <p:nvGrpSpPr>
            <p:cNvPr id="18436" name="Group 5"/>
            <p:cNvGrpSpPr/>
            <p:nvPr/>
          </p:nvGrpSpPr>
          <p:grpSpPr bwMode="auto">
            <a:xfrm>
              <a:off x="900113" y="3284538"/>
              <a:ext cx="5175855" cy="2543175"/>
              <a:chOff x="633704" y="2132855"/>
              <a:chExt cx="5809512" cy="2543205"/>
            </a:xfrm>
          </p:grpSpPr>
          <p:grpSp>
            <p:nvGrpSpPr>
              <p:cNvPr id="18437" name="Group 114"/>
              <p:cNvGrpSpPr/>
              <p:nvPr/>
            </p:nvGrpSpPr>
            <p:grpSpPr bwMode="auto">
              <a:xfrm>
                <a:off x="633704" y="2316826"/>
                <a:ext cx="4586368" cy="2359234"/>
                <a:chOff x="657990" y="4700232"/>
                <a:chExt cx="4437261" cy="2358408"/>
              </a:xfrm>
            </p:grpSpPr>
            <p:grpSp>
              <p:nvGrpSpPr>
                <p:cNvPr id="18446" name="Group 4"/>
                <p:cNvGrpSpPr/>
                <p:nvPr/>
              </p:nvGrpSpPr>
              <p:grpSpPr bwMode="auto">
                <a:xfrm>
                  <a:off x="1718078" y="5276300"/>
                  <a:ext cx="0" cy="0"/>
                  <a:chOff x="3651" y="2432"/>
                  <a:chExt cx="1950" cy="1633"/>
                </a:xfrm>
              </p:grpSpPr>
              <p:grpSp>
                <p:nvGrpSpPr>
                  <p:cNvPr id="18469" name="Group 5"/>
                  <p:cNvGrpSpPr/>
                  <p:nvPr/>
                </p:nvGrpSpPr>
                <p:grpSpPr bwMode="auto">
                  <a:xfrm>
                    <a:off x="3651" y="2432"/>
                    <a:ext cx="1950" cy="1633"/>
                    <a:chOff x="3334" y="1298"/>
                    <a:chExt cx="1950" cy="1633"/>
                  </a:xfrm>
                </p:grpSpPr>
                <p:graphicFrame>
                  <p:nvGraphicFramePr>
                    <p:cNvPr id="18474" name="Object 6"/>
                    <p:cNvGraphicFramePr>
                      <a:graphicFrameLocks noChangeAspect="1"/>
                    </p:cNvGraphicFramePr>
                    <p:nvPr/>
                  </p:nvGraphicFramePr>
                  <p:xfrm>
                    <a:off x="5110" y="2704"/>
                    <a:ext cx="174" cy="227"/>
                  </p:xfrm>
                  <a:graphic>
                    <a:graphicData uri="http://schemas.openxmlformats.org/presentationml/2006/ole">
                      <mc:AlternateContent xmlns:mc="http://schemas.openxmlformats.org/markup-compatibility/2006">
                        <mc:Choice xmlns:v="urn:schemas-microsoft-com:vml" Requires="v">
                          <p:oleObj spid="_x0000_s198316" name="Equation" r:id="rId4" imgW="165100" imgH="215900" progId="Equation.3">
                            <p:embed/>
                          </p:oleObj>
                        </mc:Choice>
                        <mc:Fallback>
                          <p:oleObj name="Equation" r:id="rId4" imgW="165100" imgH="215900" progId="Equation.3">
                            <p:embed/>
                            <p:pic>
                              <p:nvPicPr>
                                <p:cNvPr id="18474"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0" y="2704"/>
                                  <a:ext cx="174" cy="2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475" name="Group 7"/>
                    <p:cNvGrpSpPr/>
                    <p:nvPr/>
                  </p:nvGrpSpPr>
                  <p:grpSpPr bwMode="auto">
                    <a:xfrm>
                      <a:off x="3561" y="1434"/>
                      <a:ext cx="1714" cy="1270"/>
                      <a:chOff x="3902" y="1389"/>
                      <a:chExt cx="1714" cy="1270"/>
                    </a:xfrm>
                  </p:grpSpPr>
                  <p:sp>
                    <p:nvSpPr>
                      <p:cNvPr id="18489" name="Line 8"/>
                      <p:cNvSpPr>
                        <a:spLocks noChangeShapeType="1"/>
                      </p:cNvSpPr>
                      <p:nvPr/>
                    </p:nvSpPr>
                    <p:spPr bwMode="auto">
                      <a:xfrm>
                        <a:off x="3902" y="2577"/>
                        <a:ext cx="1714" cy="3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490" name="Line 9"/>
                      <p:cNvSpPr>
                        <a:spLocks noChangeShapeType="1"/>
                      </p:cNvSpPr>
                      <p:nvPr/>
                    </p:nvSpPr>
                    <p:spPr bwMode="auto">
                      <a:xfrm flipV="1">
                        <a:off x="3923" y="1389"/>
                        <a:ext cx="37" cy="1219"/>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491" name="Arc 10"/>
                      <p:cNvSpPr/>
                      <p:nvPr/>
                    </p:nvSpPr>
                    <p:spPr bwMode="auto">
                      <a:xfrm rot="10267717">
                        <a:off x="4014" y="1580"/>
                        <a:ext cx="1156" cy="1079"/>
                      </a:xfrm>
                      <a:custGeom>
                        <a:avLst/>
                        <a:gdLst>
                          <a:gd name="T0" fmla="*/ 0 w 21600"/>
                          <a:gd name="T1" fmla="*/ 0 h 25576"/>
                          <a:gd name="T2" fmla="*/ 0 w 21600"/>
                          <a:gd name="T3" fmla="*/ 0 h 25576"/>
                          <a:gd name="T4" fmla="*/ 0 w 21600"/>
                          <a:gd name="T5" fmla="*/ 0 h 25576"/>
                          <a:gd name="T6" fmla="*/ 0 60000 65536"/>
                          <a:gd name="T7" fmla="*/ 0 60000 65536"/>
                          <a:gd name="T8" fmla="*/ 0 60000 65536"/>
                          <a:gd name="T9" fmla="*/ 0 w 21600"/>
                          <a:gd name="T10" fmla="*/ 0 h 25576"/>
                          <a:gd name="T11" fmla="*/ 21600 w 21600"/>
                          <a:gd name="T12" fmla="*/ 25576 h 25576"/>
                        </a:gdLst>
                        <a:ahLst/>
                        <a:cxnLst>
                          <a:cxn ang="T6">
                            <a:pos x="T0" y="T1"/>
                          </a:cxn>
                          <a:cxn ang="T7">
                            <a:pos x="T2" y="T3"/>
                          </a:cxn>
                          <a:cxn ang="T8">
                            <a:pos x="T4" y="T5"/>
                          </a:cxn>
                        </a:cxnLst>
                        <a:rect l="T9" t="T10" r="T11" b="T12"/>
                        <a:pathLst>
                          <a:path w="21600" h="25576" fill="none" extrusionOk="0">
                            <a:moveTo>
                              <a:pt x="2366" y="-1"/>
                            </a:moveTo>
                            <a:cubicBezTo>
                              <a:pt x="13313" y="1206"/>
                              <a:pt x="21600" y="10456"/>
                              <a:pt x="21600" y="21470"/>
                            </a:cubicBezTo>
                            <a:cubicBezTo>
                              <a:pt x="21600" y="22848"/>
                              <a:pt x="21468" y="24223"/>
                              <a:pt x="21206" y="25576"/>
                            </a:cubicBezTo>
                          </a:path>
                          <a:path w="21600" h="25576" stroke="0" extrusionOk="0">
                            <a:moveTo>
                              <a:pt x="2366" y="-1"/>
                            </a:moveTo>
                            <a:cubicBezTo>
                              <a:pt x="13313" y="1206"/>
                              <a:pt x="21600" y="10456"/>
                              <a:pt x="21600" y="21470"/>
                            </a:cubicBezTo>
                            <a:cubicBezTo>
                              <a:pt x="21600" y="22848"/>
                              <a:pt x="21468" y="24223"/>
                              <a:pt x="21206" y="25576"/>
                            </a:cubicBezTo>
                            <a:lnTo>
                              <a:pt x="0" y="21470"/>
                            </a:lnTo>
                            <a:lnTo>
                              <a:pt x="2366" y="-1"/>
                            </a:lnTo>
                            <a:close/>
                          </a:path>
                        </a:pathLst>
                      </a:custGeom>
                      <a:noFill/>
                      <a:ln w="3492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18476" name="Oval 11"/>
                    <p:cNvSpPr>
                      <a:spLocks noChangeArrowheads="1"/>
                    </p:cNvSpPr>
                    <p:nvPr/>
                  </p:nvSpPr>
                  <p:spPr bwMode="auto">
                    <a:xfrm>
                      <a:off x="3606" y="1752"/>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8477" name="Oval 12"/>
                    <p:cNvSpPr>
                      <a:spLocks noChangeArrowheads="1"/>
                    </p:cNvSpPr>
                    <p:nvPr/>
                  </p:nvSpPr>
                  <p:spPr bwMode="auto">
                    <a:xfrm>
                      <a:off x="3606" y="1888"/>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8478" name="Oval 13"/>
                    <p:cNvSpPr>
                      <a:spLocks noChangeArrowheads="1"/>
                    </p:cNvSpPr>
                    <p:nvPr/>
                  </p:nvSpPr>
                  <p:spPr bwMode="auto">
                    <a:xfrm>
                      <a:off x="3651" y="2024"/>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8479" name="Oval 14"/>
                    <p:cNvSpPr>
                      <a:spLocks noChangeArrowheads="1"/>
                    </p:cNvSpPr>
                    <p:nvPr/>
                  </p:nvSpPr>
                  <p:spPr bwMode="auto">
                    <a:xfrm>
                      <a:off x="3697" y="2160"/>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8480" name="Oval 15"/>
                    <p:cNvSpPr>
                      <a:spLocks noChangeArrowheads="1"/>
                    </p:cNvSpPr>
                    <p:nvPr/>
                  </p:nvSpPr>
                  <p:spPr bwMode="auto">
                    <a:xfrm>
                      <a:off x="3788" y="2251"/>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8481" name="Oval 16"/>
                    <p:cNvSpPr>
                      <a:spLocks noChangeArrowheads="1"/>
                    </p:cNvSpPr>
                    <p:nvPr/>
                  </p:nvSpPr>
                  <p:spPr bwMode="auto">
                    <a:xfrm>
                      <a:off x="3878" y="2341"/>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8482" name="Oval 17"/>
                    <p:cNvSpPr>
                      <a:spLocks noChangeArrowheads="1"/>
                    </p:cNvSpPr>
                    <p:nvPr/>
                  </p:nvSpPr>
                  <p:spPr bwMode="auto">
                    <a:xfrm>
                      <a:off x="4014" y="2432"/>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8483" name="Oval 18"/>
                    <p:cNvSpPr>
                      <a:spLocks noChangeArrowheads="1"/>
                    </p:cNvSpPr>
                    <p:nvPr/>
                  </p:nvSpPr>
                  <p:spPr bwMode="auto">
                    <a:xfrm>
                      <a:off x="4150" y="2478"/>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8484" name="Oval 19"/>
                    <p:cNvSpPr>
                      <a:spLocks noChangeArrowheads="1"/>
                    </p:cNvSpPr>
                    <p:nvPr/>
                  </p:nvSpPr>
                  <p:spPr bwMode="auto">
                    <a:xfrm>
                      <a:off x="4286" y="2523"/>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8485" name="Oval 20"/>
                    <p:cNvSpPr>
                      <a:spLocks noChangeArrowheads="1"/>
                    </p:cNvSpPr>
                    <p:nvPr/>
                  </p:nvSpPr>
                  <p:spPr bwMode="auto">
                    <a:xfrm>
                      <a:off x="4422" y="2568"/>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8486" name="Oval 21"/>
                    <p:cNvSpPr>
                      <a:spLocks noChangeArrowheads="1"/>
                    </p:cNvSpPr>
                    <p:nvPr/>
                  </p:nvSpPr>
                  <p:spPr bwMode="auto">
                    <a:xfrm>
                      <a:off x="4558" y="2568"/>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8487" name="Oval 22"/>
                    <p:cNvSpPr>
                      <a:spLocks noChangeArrowheads="1"/>
                    </p:cNvSpPr>
                    <p:nvPr/>
                  </p:nvSpPr>
                  <p:spPr bwMode="auto">
                    <a:xfrm>
                      <a:off x="4695" y="2568"/>
                      <a:ext cx="91" cy="91"/>
                    </a:xfrm>
                    <a:prstGeom prst="ellipse">
                      <a:avLst/>
                    </a:prstGeom>
                    <a:solidFill>
                      <a:schemeClr val="tx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graphicFrame>
                  <p:nvGraphicFramePr>
                    <p:cNvPr id="18488" name="Object 23"/>
                    <p:cNvGraphicFramePr>
                      <a:graphicFrameLocks noChangeAspect="1"/>
                    </p:cNvGraphicFramePr>
                    <p:nvPr/>
                  </p:nvGraphicFramePr>
                  <p:xfrm>
                    <a:off x="3334" y="1298"/>
                    <a:ext cx="194" cy="235"/>
                  </p:xfrm>
                  <a:graphic>
                    <a:graphicData uri="http://schemas.openxmlformats.org/presentationml/2006/ole">
                      <mc:AlternateContent xmlns:mc="http://schemas.openxmlformats.org/markup-compatibility/2006">
                        <mc:Choice xmlns:v="urn:schemas-microsoft-com:vml" Requires="v">
                          <p:oleObj spid="_x0000_s198317" name="Equation" r:id="rId6" imgW="177800" imgH="215900" progId="Equation.3">
                            <p:embed/>
                          </p:oleObj>
                        </mc:Choice>
                        <mc:Fallback>
                          <p:oleObj name="Equation" r:id="rId6" imgW="177800" imgH="215900" progId="Equation.3">
                            <p:embed/>
                            <p:pic>
                              <p:nvPicPr>
                                <p:cNvPr id="18488"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4" y="1298"/>
                                  <a:ext cx="194" cy="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8470" name="Object 24"/>
                  <p:cNvGraphicFramePr>
                    <a:graphicFrameLocks noChangeAspect="1"/>
                  </p:cNvGraphicFramePr>
                  <p:nvPr/>
                </p:nvGraphicFramePr>
                <p:xfrm>
                  <a:off x="3771" y="3815"/>
                  <a:ext cx="470" cy="235"/>
                </p:xfrm>
                <a:graphic>
                  <a:graphicData uri="http://schemas.openxmlformats.org/presentationml/2006/ole">
                    <mc:AlternateContent xmlns:mc="http://schemas.openxmlformats.org/markup-compatibility/2006">
                      <mc:Choice xmlns:v="urn:schemas-microsoft-com:vml" Requires="v">
                        <p:oleObj spid="_x0000_s198318" name="Equation" r:id="rId8" imgW="457200" imgH="228600" progId="Equation.3">
                          <p:embed/>
                        </p:oleObj>
                      </mc:Choice>
                      <mc:Fallback>
                        <p:oleObj name="Equation" r:id="rId8" imgW="457200" imgH="228600" progId="Equation.3">
                          <p:embed/>
                          <p:pic>
                            <p:nvPicPr>
                              <p:cNvPr id="18470" name="Object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71" y="3815"/>
                                <a:ext cx="470" cy="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71" name="Oval 25"/>
                  <p:cNvSpPr>
                    <a:spLocks noChangeArrowheads="1"/>
                  </p:cNvSpPr>
                  <p:nvPr/>
                </p:nvSpPr>
                <p:spPr bwMode="auto">
                  <a:xfrm>
                    <a:off x="3878" y="3702"/>
                    <a:ext cx="91" cy="90"/>
                  </a:xfrm>
                  <a:prstGeom prst="ellipse">
                    <a:avLst/>
                  </a:prstGeom>
                  <a:solidFill>
                    <a:schemeClr val="accent1"/>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8472" name="Line 26"/>
                  <p:cNvSpPr>
                    <a:spLocks noChangeShapeType="1"/>
                  </p:cNvSpPr>
                  <p:nvPr/>
                </p:nvSpPr>
                <p:spPr bwMode="auto">
                  <a:xfrm flipV="1">
                    <a:off x="4059" y="3158"/>
                    <a:ext cx="273" cy="18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graphicFrame>
                <p:nvGraphicFramePr>
                  <p:cNvPr id="18473" name="Object 27"/>
                  <p:cNvGraphicFramePr>
                    <a:graphicFrameLocks noChangeAspect="1"/>
                  </p:cNvGraphicFramePr>
                  <p:nvPr/>
                </p:nvGraphicFramePr>
                <p:xfrm>
                  <a:off x="4326" y="2982"/>
                  <a:ext cx="483" cy="222"/>
                </p:xfrm>
                <a:graphic>
                  <a:graphicData uri="http://schemas.openxmlformats.org/presentationml/2006/ole">
                    <mc:AlternateContent xmlns:mc="http://schemas.openxmlformats.org/markup-compatibility/2006">
                      <mc:Choice xmlns:v="urn:schemas-microsoft-com:vml" Requires="v">
                        <p:oleObj spid="_x0000_s198319" name="Equation" r:id="rId10" imgW="469900" imgH="215900" progId="Equation.3">
                          <p:embed/>
                        </p:oleObj>
                      </mc:Choice>
                      <mc:Fallback>
                        <p:oleObj name="Equation" r:id="rId10" imgW="469900" imgH="215900" progId="Equation.3">
                          <p:embed/>
                          <p:pic>
                            <p:nvPicPr>
                              <p:cNvPr id="18473" name="Object 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26" y="2982"/>
                                <a:ext cx="483" cy="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447" name="Line 58"/>
                <p:cNvSpPr>
                  <a:spLocks noChangeShapeType="1"/>
                </p:cNvSpPr>
                <p:nvPr/>
              </p:nvSpPr>
              <p:spPr bwMode="auto">
                <a:xfrm>
                  <a:off x="802664" y="6759815"/>
                  <a:ext cx="2157305" cy="38786"/>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448" name="Line 59"/>
                <p:cNvSpPr>
                  <a:spLocks noChangeShapeType="1"/>
                </p:cNvSpPr>
                <p:nvPr/>
              </p:nvSpPr>
              <p:spPr bwMode="auto">
                <a:xfrm flipV="1">
                  <a:off x="898686" y="4702738"/>
                  <a:ext cx="46091" cy="2071994"/>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449" name="Arc 60"/>
                <p:cNvSpPr/>
                <p:nvPr/>
              </p:nvSpPr>
              <p:spPr bwMode="auto">
                <a:xfrm rot="10267717">
                  <a:off x="1285236" y="4913704"/>
                  <a:ext cx="1205426" cy="1775609"/>
                </a:xfrm>
                <a:custGeom>
                  <a:avLst/>
                  <a:gdLst>
                    <a:gd name="T0" fmla="*/ 0 w 21600"/>
                    <a:gd name="T1" fmla="*/ 0 h 25576"/>
                    <a:gd name="T2" fmla="*/ 0 w 21600"/>
                    <a:gd name="T3" fmla="*/ 0 h 25576"/>
                    <a:gd name="T4" fmla="*/ 0 w 21600"/>
                    <a:gd name="T5" fmla="*/ 0 h 25576"/>
                    <a:gd name="T6" fmla="*/ 0 60000 65536"/>
                    <a:gd name="T7" fmla="*/ 0 60000 65536"/>
                    <a:gd name="T8" fmla="*/ 0 60000 65536"/>
                    <a:gd name="T9" fmla="*/ 0 w 21600"/>
                    <a:gd name="T10" fmla="*/ 0 h 25576"/>
                    <a:gd name="T11" fmla="*/ 21600 w 21600"/>
                    <a:gd name="T12" fmla="*/ 25576 h 25576"/>
                  </a:gdLst>
                  <a:ahLst/>
                  <a:cxnLst>
                    <a:cxn ang="T6">
                      <a:pos x="T0" y="T1"/>
                    </a:cxn>
                    <a:cxn ang="T7">
                      <a:pos x="T2" y="T3"/>
                    </a:cxn>
                    <a:cxn ang="T8">
                      <a:pos x="T4" y="T5"/>
                    </a:cxn>
                  </a:cxnLst>
                  <a:rect l="T9" t="T10" r="T11" b="T12"/>
                  <a:pathLst>
                    <a:path w="21600" h="25576" fill="none" extrusionOk="0">
                      <a:moveTo>
                        <a:pt x="2366" y="-1"/>
                      </a:moveTo>
                      <a:cubicBezTo>
                        <a:pt x="13313" y="1206"/>
                        <a:pt x="21600" y="10456"/>
                        <a:pt x="21600" y="21470"/>
                      </a:cubicBezTo>
                      <a:cubicBezTo>
                        <a:pt x="21600" y="22848"/>
                        <a:pt x="21468" y="24223"/>
                        <a:pt x="21206" y="25576"/>
                      </a:cubicBezTo>
                    </a:path>
                    <a:path w="21600" h="25576" stroke="0" extrusionOk="0">
                      <a:moveTo>
                        <a:pt x="2366" y="-1"/>
                      </a:moveTo>
                      <a:cubicBezTo>
                        <a:pt x="13313" y="1206"/>
                        <a:pt x="21600" y="10456"/>
                        <a:pt x="21600" y="21470"/>
                      </a:cubicBezTo>
                      <a:cubicBezTo>
                        <a:pt x="21600" y="22848"/>
                        <a:pt x="21468" y="24223"/>
                        <a:pt x="21206" y="25576"/>
                      </a:cubicBezTo>
                      <a:lnTo>
                        <a:pt x="0" y="21470"/>
                      </a:lnTo>
                      <a:lnTo>
                        <a:pt x="2366" y="-1"/>
                      </a:lnTo>
                      <a:close/>
                    </a:path>
                  </a:pathLst>
                </a:custGeom>
                <a:noFill/>
                <a:ln w="3492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aphicFrame>
              <p:nvGraphicFramePr>
                <p:cNvPr id="18450" name="Object 61"/>
                <p:cNvGraphicFramePr>
                  <a:graphicFrameLocks noChangeAspect="1"/>
                </p:cNvGraphicFramePr>
                <p:nvPr/>
              </p:nvGraphicFramePr>
              <p:xfrm>
                <a:off x="657990" y="4807119"/>
                <a:ext cx="253499" cy="186878"/>
              </p:xfrm>
              <a:graphic>
                <a:graphicData uri="http://schemas.openxmlformats.org/presentationml/2006/ole">
                  <mc:AlternateContent xmlns:mc="http://schemas.openxmlformats.org/markup-compatibility/2006">
                    <mc:Choice xmlns:v="urn:schemas-microsoft-com:vml" Requires="v">
                      <p:oleObj spid="_x0000_s198320" name="Equation" r:id="rId12" imgW="177800" imgH="215900" progId="Equation.3">
                        <p:embed/>
                      </p:oleObj>
                    </mc:Choice>
                    <mc:Fallback>
                      <p:oleObj name="Equation" r:id="rId12" imgW="177800" imgH="215900" progId="Equation.3">
                        <p:embed/>
                        <p:pic>
                          <p:nvPicPr>
                            <p:cNvPr id="18450" name="Object 6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990" y="4807119"/>
                              <a:ext cx="253499" cy="1868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51" name="Object 62"/>
                <p:cNvGraphicFramePr>
                  <a:graphicFrameLocks noChangeAspect="1"/>
                </p:cNvGraphicFramePr>
                <p:nvPr/>
              </p:nvGraphicFramePr>
              <p:xfrm>
                <a:off x="2719090" y="6870587"/>
                <a:ext cx="235575" cy="188053"/>
              </p:xfrm>
              <a:graphic>
                <a:graphicData uri="http://schemas.openxmlformats.org/presentationml/2006/ole">
                  <mc:AlternateContent xmlns:mc="http://schemas.openxmlformats.org/markup-compatibility/2006">
                    <mc:Choice xmlns:v="urn:schemas-microsoft-com:vml" Requires="v">
                      <p:oleObj spid="_x0000_s198321" name="Equation" r:id="rId14" imgW="165100" imgH="215900" progId="Equation.3">
                        <p:embed/>
                      </p:oleObj>
                    </mc:Choice>
                    <mc:Fallback>
                      <p:oleObj name="Equation" r:id="rId14" imgW="165100" imgH="215900" progId="Equation.3">
                        <p:embed/>
                        <p:pic>
                          <p:nvPicPr>
                            <p:cNvPr id="18451" name="Object 6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19090" y="6870587"/>
                              <a:ext cx="235575" cy="1880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52" name="Line 67"/>
                <p:cNvSpPr>
                  <a:spLocks noChangeShapeType="1"/>
                </p:cNvSpPr>
                <p:nvPr/>
              </p:nvSpPr>
              <p:spPr bwMode="auto">
                <a:xfrm>
                  <a:off x="736088" y="5092147"/>
                  <a:ext cx="0" cy="26680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453" name="Line 68"/>
                <p:cNvSpPr>
                  <a:spLocks noChangeShapeType="1"/>
                </p:cNvSpPr>
                <p:nvPr/>
              </p:nvSpPr>
              <p:spPr bwMode="auto">
                <a:xfrm flipH="1">
                  <a:off x="2440423" y="6942570"/>
                  <a:ext cx="289348"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454" name="Oval 80"/>
                <p:cNvSpPr>
                  <a:spLocks noChangeArrowheads="1"/>
                </p:cNvSpPr>
                <p:nvPr/>
              </p:nvSpPr>
              <p:spPr bwMode="auto">
                <a:xfrm>
                  <a:off x="1162046" y="4978229"/>
                  <a:ext cx="116507" cy="10695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8455" name="Oval 80"/>
                <p:cNvSpPr>
                  <a:spLocks noChangeArrowheads="1"/>
                </p:cNvSpPr>
                <p:nvPr/>
              </p:nvSpPr>
              <p:spPr bwMode="auto">
                <a:xfrm>
                  <a:off x="1209244" y="5143000"/>
                  <a:ext cx="116507" cy="10695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8456" name="Oval 80"/>
                <p:cNvSpPr>
                  <a:spLocks noChangeArrowheads="1"/>
                </p:cNvSpPr>
                <p:nvPr/>
              </p:nvSpPr>
              <p:spPr bwMode="auto">
                <a:xfrm>
                  <a:off x="2161755" y="6475701"/>
                  <a:ext cx="116507" cy="10695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8457" name="Oval 80"/>
                <p:cNvSpPr>
                  <a:spLocks noChangeArrowheads="1"/>
                </p:cNvSpPr>
                <p:nvPr/>
              </p:nvSpPr>
              <p:spPr bwMode="auto">
                <a:xfrm>
                  <a:off x="2370756" y="6475701"/>
                  <a:ext cx="116507" cy="10695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8458" name="Oval 80"/>
                <p:cNvSpPr>
                  <a:spLocks noChangeArrowheads="1"/>
                </p:cNvSpPr>
                <p:nvPr/>
              </p:nvSpPr>
              <p:spPr bwMode="auto">
                <a:xfrm>
                  <a:off x="1256084" y="5447338"/>
                  <a:ext cx="116507" cy="10695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8459" name="Oval 80"/>
                <p:cNvSpPr>
                  <a:spLocks noChangeArrowheads="1"/>
                </p:cNvSpPr>
                <p:nvPr/>
              </p:nvSpPr>
              <p:spPr bwMode="auto">
                <a:xfrm>
                  <a:off x="1325751" y="5646879"/>
                  <a:ext cx="116507" cy="10695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8460" name="Oval 80"/>
                <p:cNvSpPr>
                  <a:spLocks noChangeArrowheads="1"/>
                </p:cNvSpPr>
                <p:nvPr/>
              </p:nvSpPr>
              <p:spPr bwMode="auto">
                <a:xfrm>
                  <a:off x="1465085" y="5899839"/>
                  <a:ext cx="116507" cy="10695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8461" name="Oval 80"/>
                <p:cNvSpPr>
                  <a:spLocks noChangeArrowheads="1"/>
                </p:cNvSpPr>
                <p:nvPr/>
              </p:nvSpPr>
              <p:spPr bwMode="auto">
                <a:xfrm>
                  <a:off x="1627246" y="6115787"/>
                  <a:ext cx="116507" cy="10695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8462" name="Oval 80"/>
                <p:cNvSpPr>
                  <a:spLocks noChangeArrowheads="1"/>
                </p:cNvSpPr>
                <p:nvPr/>
              </p:nvSpPr>
              <p:spPr bwMode="auto">
                <a:xfrm>
                  <a:off x="1743753" y="6259753"/>
                  <a:ext cx="116507" cy="10695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8463" name="Oval 80"/>
                <p:cNvSpPr>
                  <a:spLocks noChangeArrowheads="1"/>
                </p:cNvSpPr>
                <p:nvPr/>
              </p:nvSpPr>
              <p:spPr bwMode="auto">
                <a:xfrm>
                  <a:off x="1952754" y="6403718"/>
                  <a:ext cx="116507" cy="10695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8464" name="Oval 80"/>
                <p:cNvSpPr>
                  <a:spLocks noChangeArrowheads="1"/>
                </p:cNvSpPr>
                <p:nvPr/>
              </p:nvSpPr>
              <p:spPr bwMode="auto">
                <a:xfrm>
                  <a:off x="1234054" y="5303322"/>
                  <a:ext cx="116507" cy="10695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cxnSp>
              <p:nvCxnSpPr>
                <p:cNvPr id="18465" name="Straight Arrow Connector 101"/>
                <p:cNvCxnSpPr>
                  <a:cxnSpLocks noChangeShapeType="1"/>
                </p:cNvCxnSpPr>
                <p:nvPr/>
              </p:nvCxnSpPr>
              <p:spPr bwMode="auto">
                <a:xfrm flipH="1">
                  <a:off x="1358433" y="4700232"/>
                  <a:ext cx="3681218" cy="640162"/>
                </a:xfrm>
                <a:prstGeom prst="straightConnector1">
                  <a:avLst/>
                </a:prstGeom>
                <a:noFill/>
                <a:ln w="9525" algn="ctr">
                  <a:solidFill>
                    <a:srgbClr val="FF0000"/>
                  </a:solidFill>
                  <a:round/>
                  <a:tailEnd type="arrow" w="med" len="med"/>
                </a:ln>
                <a:extLst>
                  <a:ext uri="{909E8E84-426E-40DD-AFC4-6F175D3DCCD1}">
                    <a14:hiddenFill xmlns:a14="http://schemas.microsoft.com/office/drawing/2010/main">
                      <a:noFill/>
                    </a14:hiddenFill>
                  </a:ext>
                </a:extLst>
              </p:spPr>
            </p:cxnSp>
            <p:cxnSp>
              <p:nvCxnSpPr>
                <p:cNvPr id="18466" name="Straight Arrow Connector 103"/>
                <p:cNvCxnSpPr>
                  <a:cxnSpLocks noChangeShapeType="1"/>
                </p:cNvCxnSpPr>
                <p:nvPr/>
              </p:nvCxnSpPr>
              <p:spPr bwMode="auto">
                <a:xfrm flipH="1">
                  <a:off x="1394574" y="5092147"/>
                  <a:ext cx="3700677" cy="370021"/>
                </a:xfrm>
                <a:prstGeom prst="straightConnector1">
                  <a:avLst/>
                </a:prstGeom>
                <a:noFill/>
                <a:ln w="9525" algn="ctr">
                  <a:solidFill>
                    <a:srgbClr val="FF0000"/>
                  </a:solidFill>
                  <a:round/>
                  <a:tailEnd type="arrow" w="med" len="med"/>
                </a:ln>
                <a:extLst>
                  <a:ext uri="{909E8E84-426E-40DD-AFC4-6F175D3DCCD1}">
                    <a14:hiddenFill xmlns:a14="http://schemas.microsoft.com/office/drawing/2010/main">
                      <a:noFill/>
                    </a14:hiddenFill>
                  </a:ext>
                </a:extLst>
              </p:spPr>
            </p:cxnSp>
            <p:cxnSp>
              <p:nvCxnSpPr>
                <p:cNvPr id="18467" name="Straight Arrow Connector 105"/>
                <p:cNvCxnSpPr>
                  <a:cxnSpLocks noChangeShapeType="1"/>
                </p:cNvCxnSpPr>
                <p:nvPr/>
              </p:nvCxnSpPr>
              <p:spPr bwMode="auto">
                <a:xfrm flipH="1" flipV="1">
                  <a:off x="1718079" y="6126325"/>
                  <a:ext cx="3307504" cy="277393"/>
                </a:xfrm>
                <a:prstGeom prst="straightConnector1">
                  <a:avLst/>
                </a:prstGeom>
                <a:noFill/>
                <a:ln w="9525" algn="ctr">
                  <a:solidFill>
                    <a:srgbClr val="FF0000"/>
                  </a:solidFill>
                  <a:round/>
                  <a:tailEnd type="arrow" w="med" len="med"/>
                </a:ln>
                <a:extLst>
                  <a:ext uri="{909E8E84-426E-40DD-AFC4-6F175D3DCCD1}">
                    <a14:hiddenFill xmlns:a14="http://schemas.microsoft.com/office/drawing/2010/main">
                      <a:noFill/>
                    </a14:hiddenFill>
                  </a:ext>
                </a:extLst>
              </p:spPr>
            </p:cxnSp>
            <p:cxnSp>
              <p:nvCxnSpPr>
                <p:cNvPr id="18468" name="Straight Arrow Connector 107"/>
                <p:cNvCxnSpPr>
                  <a:cxnSpLocks noChangeShapeType="1"/>
                </p:cNvCxnSpPr>
                <p:nvPr/>
              </p:nvCxnSpPr>
              <p:spPr bwMode="auto">
                <a:xfrm flipH="1" flipV="1">
                  <a:off x="1541172" y="5936900"/>
                  <a:ext cx="3554079" cy="16416"/>
                </a:xfrm>
                <a:prstGeom prst="straightConnector1">
                  <a:avLst/>
                </a:prstGeom>
                <a:noFill/>
                <a:ln w="9525" algn="ctr">
                  <a:solidFill>
                    <a:srgbClr val="FF0000"/>
                  </a:solidFill>
                  <a:round/>
                  <a:tailEnd type="arrow" w="med" len="med"/>
                </a:ln>
                <a:extLst>
                  <a:ext uri="{909E8E84-426E-40DD-AFC4-6F175D3DCCD1}">
                    <a14:hiddenFill xmlns:a14="http://schemas.microsoft.com/office/drawing/2010/main">
                      <a:noFill/>
                    </a14:hiddenFill>
                  </a:ext>
                </a:extLst>
              </p:spPr>
            </p:cxnSp>
          </p:grpSp>
          <p:cxnSp>
            <p:nvCxnSpPr>
              <p:cNvPr id="18438" name="Straight Arrow Connector 7"/>
              <p:cNvCxnSpPr>
                <a:cxnSpLocks noChangeShapeType="1"/>
              </p:cNvCxnSpPr>
              <p:nvPr/>
            </p:nvCxnSpPr>
            <p:spPr bwMode="auto">
              <a:xfrm flipH="1">
                <a:off x="1462618" y="3182917"/>
                <a:ext cx="3757454" cy="96673"/>
              </a:xfrm>
              <a:prstGeom prst="straightConnector1">
                <a:avLst/>
              </a:prstGeom>
              <a:noFill/>
              <a:ln w="9525" algn="ctr">
                <a:solidFill>
                  <a:srgbClr val="FF0000"/>
                </a:solidFill>
                <a:round/>
                <a:tailEnd type="arrow" w="med" len="med"/>
              </a:ln>
              <a:extLst>
                <a:ext uri="{909E8E84-426E-40DD-AFC4-6F175D3DCCD1}">
                  <a14:hiddenFill xmlns:a14="http://schemas.microsoft.com/office/drawing/2010/main">
                    <a:noFill/>
                  </a14:hiddenFill>
                </a:ext>
              </a:extLst>
            </p:spPr>
          </p:cxnSp>
          <p:graphicFrame>
            <p:nvGraphicFramePr>
              <p:cNvPr id="18439" name="Object 3"/>
              <p:cNvGraphicFramePr>
                <a:graphicFrameLocks noChangeAspect="1"/>
              </p:cNvGraphicFramePr>
              <p:nvPr/>
            </p:nvGraphicFramePr>
            <p:xfrm>
              <a:off x="5300216" y="3048446"/>
              <a:ext cx="1143000" cy="236537"/>
            </p:xfrm>
            <a:graphic>
              <a:graphicData uri="http://schemas.openxmlformats.org/presentationml/2006/ole">
                <mc:AlternateContent xmlns:mc="http://schemas.openxmlformats.org/markup-compatibility/2006">
                  <mc:Choice xmlns:v="urn:schemas-microsoft-com:vml" Requires="v">
                    <p:oleObj spid="_x0000_s198322" name="Equation" r:id="rId16" imgW="901065" imgH="228600" progId="Equation.3">
                      <p:embed/>
                    </p:oleObj>
                  </mc:Choice>
                  <mc:Fallback>
                    <p:oleObj name="Equation" r:id="rId16" imgW="901065" imgH="228600" progId="Equation.3">
                      <p:embed/>
                      <p:pic>
                        <p:nvPicPr>
                          <p:cNvPr id="18439" name="Object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00216" y="3048446"/>
                            <a:ext cx="1143000"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0" name="Object 3"/>
              <p:cNvGraphicFramePr>
                <a:graphicFrameLocks noChangeAspect="1"/>
              </p:cNvGraphicFramePr>
              <p:nvPr/>
            </p:nvGraphicFramePr>
            <p:xfrm>
              <a:off x="5236865" y="2149400"/>
              <a:ext cx="1127125" cy="236538"/>
            </p:xfrm>
            <a:graphic>
              <a:graphicData uri="http://schemas.openxmlformats.org/presentationml/2006/ole">
                <mc:AlternateContent xmlns:mc="http://schemas.openxmlformats.org/markup-compatibility/2006">
                  <mc:Choice xmlns:v="urn:schemas-microsoft-com:vml" Requires="v">
                    <p:oleObj spid="_x0000_s198323" name="Equation" r:id="rId18" imgW="889000" imgH="228600" progId="Equation.3">
                      <p:embed/>
                    </p:oleObj>
                  </mc:Choice>
                  <mc:Fallback>
                    <p:oleObj name="Equation" r:id="rId18" imgW="889000" imgH="228600" progId="Equation.3">
                      <p:embed/>
                      <p:pic>
                        <p:nvPicPr>
                          <p:cNvPr id="18440" name="Object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36865" y="2149400"/>
                            <a:ext cx="112712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1" name="Object 3"/>
              <p:cNvGraphicFramePr>
                <a:graphicFrameLocks noChangeAspect="1"/>
              </p:cNvGraphicFramePr>
              <p:nvPr/>
            </p:nvGraphicFramePr>
            <p:xfrm>
              <a:off x="5228208" y="2595885"/>
              <a:ext cx="1143000" cy="236537"/>
            </p:xfrm>
            <a:graphic>
              <a:graphicData uri="http://schemas.openxmlformats.org/presentationml/2006/ole">
                <mc:AlternateContent xmlns:mc="http://schemas.openxmlformats.org/markup-compatibility/2006">
                  <mc:Choice xmlns:v="urn:schemas-microsoft-com:vml" Requires="v">
                    <p:oleObj spid="_x0000_s198324" name="Equation" r:id="rId20" imgW="901065" imgH="228600" progId="Equation.3">
                      <p:embed/>
                    </p:oleObj>
                  </mc:Choice>
                  <mc:Fallback>
                    <p:oleObj name="Equation" r:id="rId20" imgW="901065" imgH="228600" progId="Equation.3">
                      <p:embed/>
                      <p:pic>
                        <p:nvPicPr>
                          <p:cNvPr id="18441" name="Object 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228208" y="2595885"/>
                            <a:ext cx="1143000"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2" name="Object 11"/>
              <p:cNvGraphicFramePr>
                <a:graphicFrameLocks noChangeAspect="1"/>
              </p:cNvGraphicFramePr>
              <p:nvPr/>
            </p:nvGraphicFramePr>
            <p:xfrm>
              <a:off x="5291088" y="3480494"/>
              <a:ext cx="1143000" cy="236538"/>
            </p:xfrm>
            <a:graphic>
              <a:graphicData uri="http://schemas.openxmlformats.org/presentationml/2006/ole">
                <mc:AlternateContent xmlns:mc="http://schemas.openxmlformats.org/markup-compatibility/2006">
                  <mc:Choice xmlns:v="urn:schemas-microsoft-com:vml" Requires="v">
                    <p:oleObj spid="_x0000_s198325" name="Equation" r:id="rId22" imgW="901065" imgH="228600" progId="Equation.3">
                      <p:embed/>
                    </p:oleObj>
                  </mc:Choice>
                  <mc:Fallback>
                    <p:oleObj name="Equation" r:id="rId22" imgW="901065" imgH="228600" progId="Equation.3">
                      <p:embed/>
                      <p:pic>
                        <p:nvPicPr>
                          <p:cNvPr id="18442" name="Object 1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291088" y="3480494"/>
                            <a:ext cx="114300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8443" name="Object 12"/>
              <p:cNvGraphicFramePr>
                <a:graphicFrameLocks noChangeAspect="1"/>
              </p:cNvGraphicFramePr>
              <p:nvPr/>
            </p:nvGraphicFramePr>
            <p:xfrm>
              <a:off x="5228208" y="3912542"/>
              <a:ext cx="1143000" cy="236538"/>
            </p:xfrm>
            <a:graphic>
              <a:graphicData uri="http://schemas.openxmlformats.org/presentationml/2006/ole">
                <mc:AlternateContent xmlns:mc="http://schemas.openxmlformats.org/markup-compatibility/2006">
                  <mc:Choice xmlns:v="urn:schemas-microsoft-com:vml" Requires="v">
                    <p:oleObj spid="_x0000_s198326" name="Equation" r:id="rId24" imgW="901065" imgH="228600" progId="Equation.3">
                      <p:embed/>
                    </p:oleObj>
                  </mc:Choice>
                  <mc:Fallback>
                    <p:oleObj name="Equation" r:id="rId24" imgW="901065" imgH="228600" progId="Equation.3">
                      <p:embed/>
                      <p:pic>
                        <p:nvPicPr>
                          <p:cNvPr id="18443" name="Object 1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228208" y="3912542"/>
                            <a:ext cx="114300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5" name="Rounded Rectangle 14"/>
              <p:cNvSpPr>
                <a:spLocks noChangeArrowheads="1"/>
              </p:cNvSpPr>
              <p:nvPr/>
            </p:nvSpPr>
            <p:spPr bwMode="auto">
              <a:xfrm>
                <a:off x="5220072" y="2132855"/>
                <a:ext cx="1120428" cy="2067054"/>
              </a:xfrm>
              <a:prstGeom prst="roundRect">
                <a:avLst>
                  <a:gd name="adj" fmla="val 16667"/>
                </a:avLst>
              </a:prstGeom>
              <a:solidFill>
                <a:schemeClr val="accent1">
                  <a:alpha val="18823"/>
                </a:schemeClr>
              </a:solidFill>
              <a:ln w="9525" algn="ctr">
                <a:solidFill>
                  <a:schemeClr val="tx1"/>
                </a:solidFill>
                <a:round/>
              </a:ln>
            </p:spPr>
            <p:txBody>
              <a:bodyPr wrap="none"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p>
            </p:txBody>
          </p:sp>
        </p:grpSp>
        <p:sp>
          <p:nvSpPr>
            <p:cNvPr id="2" name="Rounded Rectangle 1"/>
            <p:cNvSpPr/>
            <p:nvPr/>
          </p:nvSpPr>
          <p:spPr bwMode="auto">
            <a:xfrm rot="19906198">
              <a:off x="1408360" y="3982892"/>
              <a:ext cx="581007" cy="1079415"/>
            </a:xfrm>
            <a:prstGeom prst="roundRect">
              <a:avLst/>
            </a:prstGeom>
            <a:solidFill>
              <a:schemeClr val="accent1">
                <a:alpha val="28000"/>
              </a:schemeClr>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3" name="TextBox 2"/>
            <p:cNvSpPr txBox="1"/>
            <p:nvPr/>
          </p:nvSpPr>
          <p:spPr>
            <a:xfrm>
              <a:off x="6056193" y="4139788"/>
              <a:ext cx="2980303" cy="369332"/>
            </a:xfrm>
            <a:prstGeom prst="rect">
              <a:avLst/>
            </a:prstGeom>
            <a:noFill/>
          </p:spPr>
          <p:txBody>
            <a:bodyPr wrap="none" rtlCol="0">
              <a:spAutoFit/>
            </a:bodyPr>
            <a:lstStyle/>
            <a:p>
              <a:r>
                <a:rPr lang="en-US" dirty="0"/>
                <a:t>Neighborhood of problem 5</a:t>
              </a:r>
            </a:p>
          </p:txBody>
        </p:sp>
      </p:grpSp>
    </p:spTree>
    <p:custDataLst>
      <p:tags r:id="rId2"/>
    </p:custDataLst>
    <p:extLst>
      <p:ext uri="{BB962C8B-B14F-4D97-AF65-F5344CB8AC3E}">
        <p14:creationId xmlns:p14="http://schemas.microsoft.com/office/powerpoint/2010/main" val="1651741207"/>
      </p:ext>
    </p:extLst>
  </p:cSld>
  <p:clrMapOvr>
    <a:masterClrMapping/>
  </p:clrMapOvr>
  <mc:AlternateContent xmlns:mc="http://schemas.openxmlformats.org/markup-compatibility/2006" xmlns:p14="http://schemas.microsoft.com/office/powerpoint/2010/main">
    <mc:Choice Requires="p14">
      <p:transition spd="slow" p14:dur="2000" advTm="39175"/>
    </mc:Choice>
    <mc:Fallback xmlns="">
      <p:transition spd="slow" advTm="391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48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434" name="Picture 2" descr="Kowloon tong MTR station map"/>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1803" y="1046898"/>
            <a:ext cx="6322010" cy="515883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H="1">
            <a:off x="5326603" y="2698257"/>
            <a:ext cx="2606705" cy="12351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p:cNvSpPr txBox="1"/>
          <p:nvPr/>
        </p:nvSpPr>
        <p:spPr>
          <a:xfrm>
            <a:off x="7595777" y="2352008"/>
            <a:ext cx="1467068" cy="369332"/>
          </a:xfrm>
          <a:prstGeom prst="rect">
            <a:avLst/>
          </a:prstGeom>
          <a:noFill/>
        </p:spPr>
        <p:txBody>
          <a:bodyPr wrap="none" rtlCol="0">
            <a:spAutoFit/>
          </a:bodyPr>
          <a:lstStyle/>
          <a:p>
            <a:r>
              <a:rPr lang="en-US" b="1" dirty="0">
                <a:solidFill>
                  <a:srgbClr val="FF0000"/>
                </a:solidFill>
              </a:rPr>
              <a:t>CityU of HK</a:t>
            </a:r>
          </a:p>
        </p:txBody>
      </p:sp>
    </p:spTree>
    <p:extLst>
      <p:ext uri="{BB962C8B-B14F-4D97-AF65-F5344CB8AC3E}">
        <p14:creationId xmlns:p14="http://schemas.microsoft.com/office/powerpoint/2010/main" val="1981762345"/>
      </p:ext>
    </p:extLst>
  </p:cSld>
  <p:clrMapOvr>
    <a:masterClrMapping/>
  </p:clrMapOvr>
  <mc:AlternateContent xmlns:mc="http://schemas.openxmlformats.org/markup-compatibility/2006">
    <mc:Choice xmlns:p14="http://schemas.microsoft.com/office/powerpoint/2010/main" Requires="p14">
      <p:transition spd="slow" p14:dur="2000" advTm="14832"/>
    </mc:Choice>
    <mc:Fallback>
      <p:transition spd="slow" advTm="1483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ChangeArrowheads="1"/>
          </p:cNvSpPr>
          <p:nvPr>
            <p:ph idx="1"/>
          </p:nvPr>
        </p:nvSpPr>
        <p:spPr>
          <a:xfrm>
            <a:off x="457200" y="1927374"/>
            <a:ext cx="8229600" cy="4525962"/>
          </a:xfrm>
        </p:spPr>
        <p:txBody>
          <a:bodyPr/>
          <a:lstStyle/>
          <a:p>
            <a:pPr marL="381000" indent="-381000" eaLnBrk="1" hangingPunct="1"/>
            <a:endParaRPr lang="en-GB" altLang="en-US" dirty="0"/>
          </a:p>
          <a:p>
            <a:pPr marL="381000" indent="-381000" eaLnBrk="1" hangingPunct="1">
              <a:buFont typeface="Wingdings" pitchFamily="2" charset="2"/>
              <a:buNone/>
            </a:pPr>
            <a:endParaRPr lang="en-GB" altLang="en-US" sz="2000" dirty="0"/>
          </a:p>
          <a:p>
            <a:pPr marL="381000" indent="-381000" eaLnBrk="1" hangingPunct="1"/>
            <a:r>
              <a:rPr lang="en-GB" altLang="en-US" sz="2000" dirty="0"/>
              <a:t>At each generation, each agent does the following:</a:t>
            </a:r>
          </a:p>
          <a:p>
            <a:pPr marL="381000" indent="-381000" eaLnBrk="1" hangingPunct="1"/>
            <a:endParaRPr lang="en-GB" altLang="en-US" sz="2000" dirty="0"/>
          </a:p>
          <a:p>
            <a:pPr marL="781050" lvl="1" indent="-381000" eaLnBrk="1" hangingPunct="1">
              <a:buFontTx/>
              <a:buAutoNum type="arabicPeriod"/>
            </a:pPr>
            <a:r>
              <a:rPr lang="en-GB" altLang="en-US" sz="1600" b="1" dirty="0">
                <a:solidFill>
                  <a:srgbClr val="FF0000"/>
                </a:solidFill>
              </a:rPr>
              <a:t>Mating selection</a:t>
            </a:r>
            <a:r>
              <a:rPr lang="en-GB" altLang="en-US" sz="1600" b="1" dirty="0"/>
              <a:t>: </a:t>
            </a:r>
            <a:r>
              <a:rPr lang="en-GB" altLang="en-US" sz="1600" dirty="0"/>
              <a:t>obtain the current solutions of some neighbours (</a:t>
            </a:r>
            <a:r>
              <a:rPr lang="en-GB" altLang="en-US" sz="1600" dirty="0">
                <a:solidFill>
                  <a:srgbClr val="FF0000"/>
                </a:solidFill>
              </a:rPr>
              <a:t>collaboration</a:t>
            </a:r>
            <a:r>
              <a:rPr lang="en-GB" altLang="en-US" sz="1600" dirty="0"/>
              <a:t>). </a:t>
            </a:r>
          </a:p>
          <a:p>
            <a:pPr marL="781050" lvl="1" indent="-381000" eaLnBrk="1" hangingPunct="1">
              <a:buFontTx/>
              <a:buNone/>
            </a:pPr>
            <a:endParaRPr lang="en-GB" altLang="en-US" sz="1600" dirty="0"/>
          </a:p>
          <a:p>
            <a:pPr marL="781050" lvl="1" indent="-381000" eaLnBrk="1" hangingPunct="1">
              <a:buFontTx/>
              <a:buNone/>
            </a:pPr>
            <a:r>
              <a:rPr lang="en-GB" altLang="en-US" sz="1600" b="1" dirty="0">
                <a:solidFill>
                  <a:srgbClr val="FF0000"/>
                </a:solidFill>
              </a:rPr>
              <a:t>2.</a:t>
            </a:r>
            <a:r>
              <a:rPr lang="en-GB" altLang="en-US" sz="1600" b="1" dirty="0"/>
              <a:t>    </a:t>
            </a:r>
            <a:r>
              <a:rPr lang="en-GB" altLang="en-US" sz="1600" b="1" dirty="0">
                <a:solidFill>
                  <a:srgbClr val="FF0000"/>
                </a:solidFill>
              </a:rPr>
              <a:t>Reproduction: </a:t>
            </a:r>
            <a:r>
              <a:rPr lang="en-GB" altLang="en-US" sz="1600" b="1" dirty="0"/>
              <a:t>generate </a:t>
            </a:r>
            <a:r>
              <a:rPr lang="en-GB" altLang="en-US" sz="1600" dirty="0"/>
              <a:t>a new solution by applying </a:t>
            </a:r>
            <a:r>
              <a:rPr lang="en-GB" altLang="en-US" sz="1600" i="1" dirty="0">
                <a:solidFill>
                  <a:srgbClr val="FF0000"/>
                </a:solidFill>
              </a:rPr>
              <a:t>reproduction operators</a:t>
            </a:r>
            <a:r>
              <a:rPr lang="en-GB" altLang="en-US" sz="1600" dirty="0"/>
              <a:t> on its own solution and borrowed solutions. </a:t>
            </a:r>
          </a:p>
          <a:p>
            <a:pPr marL="781050" lvl="1" indent="-381000" eaLnBrk="1" hangingPunct="1">
              <a:buFontTx/>
              <a:buNone/>
            </a:pPr>
            <a:endParaRPr lang="en-GB" altLang="en-US" sz="1600" dirty="0"/>
          </a:p>
          <a:p>
            <a:pPr marL="781050" lvl="1" indent="-381000" eaLnBrk="1" hangingPunct="1">
              <a:buFontTx/>
              <a:buAutoNum type="arabicPeriod" startAt="3"/>
            </a:pPr>
            <a:r>
              <a:rPr lang="en-GB" altLang="en-US" sz="1600" b="1" dirty="0">
                <a:solidFill>
                  <a:srgbClr val="FF0000"/>
                </a:solidFill>
              </a:rPr>
              <a:t>Replacement:</a:t>
            </a:r>
            <a:r>
              <a:rPr lang="en-GB" altLang="en-US" sz="1600" b="1" dirty="0"/>
              <a:t> </a:t>
            </a:r>
          </a:p>
          <a:p>
            <a:pPr lvl="2" indent="-342900" eaLnBrk="1" hangingPunct="1">
              <a:buFont typeface="+mj-lt"/>
              <a:buAutoNum type="arabicPeriod"/>
            </a:pPr>
            <a:r>
              <a:rPr lang="en-GB" altLang="en-US" sz="1600" b="1" dirty="0"/>
              <a:t> </a:t>
            </a:r>
            <a:r>
              <a:rPr lang="en-GB" altLang="en-US" sz="1600" dirty="0"/>
              <a:t>replace its old solution by the new one if the new one is better than old one for its objective. </a:t>
            </a:r>
          </a:p>
          <a:p>
            <a:pPr lvl="2" indent="-342900" eaLnBrk="1" hangingPunct="1">
              <a:buFont typeface="+mj-lt"/>
              <a:buAutoNum type="arabicPeriod"/>
            </a:pPr>
            <a:r>
              <a:rPr lang="en-GB" altLang="en-US" sz="1600" dirty="0"/>
              <a:t>pass the new solution on to some of its neighbours, each of them replaces its old solution by this new one if it is better for its objective. (</a:t>
            </a:r>
            <a:r>
              <a:rPr lang="en-GB" altLang="en-US" sz="1600" i="1" dirty="0">
                <a:solidFill>
                  <a:srgbClr val="FF0000"/>
                </a:solidFill>
              </a:rPr>
              <a:t>collaboration, neighbourhood</a:t>
            </a:r>
            <a:r>
              <a:rPr lang="en-GB" altLang="en-US" sz="1600" dirty="0"/>
              <a:t>)  </a:t>
            </a:r>
          </a:p>
          <a:p>
            <a:pPr marL="400050" lvl="1" indent="0" eaLnBrk="1" hangingPunct="1">
              <a:buNone/>
            </a:pPr>
            <a:r>
              <a:rPr lang="en-GB" altLang="en-US" sz="1600" dirty="0"/>
              <a:t> </a:t>
            </a:r>
            <a:r>
              <a:rPr lang="en-GB" altLang="en-US" dirty="0"/>
              <a:t> </a:t>
            </a:r>
          </a:p>
        </p:txBody>
      </p:sp>
      <p:sp>
        <p:nvSpPr>
          <p:cNvPr id="20483" name="Slide Number Placeholder 6"/>
          <p:cNvSpPr>
            <a:spLocks noGrp="1"/>
          </p:cNvSpPr>
          <p:nvPr>
            <p:ph type="sldNum" sz="quarter" idx="12"/>
          </p:nvPr>
        </p:nvSpPr>
        <p:spPr>
          <a:xfrm>
            <a:off x="7308304" y="6508017"/>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FF0000"/>
              </a:buClr>
              <a:buFont typeface="Wingdings" pitchFamily="2" charset="2"/>
              <a:buChar char="q"/>
              <a:defRPr sz="2400">
                <a:solidFill>
                  <a:srgbClr val="0000CC"/>
                </a:solidFill>
                <a:latin typeface="Arial" charset="0"/>
                <a:cs typeface="Arial" charset="0"/>
              </a:defRPr>
            </a:lvl1pPr>
            <a:lvl2pPr marL="742950" indent="-285750" eaLnBrk="0" hangingPunct="0">
              <a:spcBef>
                <a:spcPct val="20000"/>
              </a:spcBef>
              <a:buChar char="o"/>
              <a:defRPr sz="2000">
                <a:solidFill>
                  <a:srgbClr val="0000CC"/>
                </a:solidFill>
                <a:latin typeface="Arial" charset="0"/>
                <a:cs typeface="Arial" charset="0"/>
              </a:defRPr>
            </a:lvl2pPr>
            <a:lvl3pPr marL="1143000" indent="-228600" eaLnBrk="0" hangingPunct="0">
              <a:spcBef>
                <a:spcPct val="20000"/>
              </a:spcBef>
              <a:buFont typeface="Wingdings" pitchFamily="2" charset="2"/>
              <a:buChar char="ü"/>
              <a:defRPr sz="2000">
                <a:solidFill>
                  <a:srgbClr val="0000CC"/>
                </a:solidFill>
                <a:latin typeface="Arial" charset="0"/>
                <a:cs typeface="Arial" charset="0"/>
              </a:defRPr>
            </a:lvl3pPr>
            <a:lvl4pPr marL="1600200" indent="-228600" eaLnBrk="0" hangingPunct="0">
              <a:spcBef>
                <a:spcPct val="20000"/>
              </a:spcBef>
              <a:buFont typeface="Wingdings" pitchFamily="2" charset="2"/>
              <a:buChar char="§"/>
              <a:defRPr sz="2000">
                <a:solidFill>
                  <a:srgbClr val="0000CC"/>
                </a:solidFill>
                <a:latin typeface="Arial" charset="0"/>
                <a:cs typeface="Arial" charset="0"/>
              </a:defRPr>
            </a:lvl4pPr>
            <a:lvl5pPr marL="2057400" indent="-228600" eaLnBrk="0" hangingPunct="0">
              <a:spcBef>
                <a:spcPct val="20000"/>
              </a:spcBef>
              <a:buFont typeface="Wingdings" pitchFamily="2" charset="2"/>
              <a:buChar char="Ø"/>
              <a:defRPr sz="2000">
                <a:solidFill>
                  <a:srgbClr val="0000CC"/>
                </a:solidFill>
                <a:latin typeface="Courier New" pitchFamily="49" charset="0"/>
                <a:cs typeface="Arial" charset="0"/>
              </a:defRPr>
            </a:lvl5pPr>
            <a:lvl6pPr marL="25146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6pPr>
            <a:lvl7pPr marL="29718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7pPr>
            <a:lvl8pPr marL="34290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8pPr>
            <a:lvl9pPr marL="38862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9pPr>
          </a:lstStyle>
          <a:p>
            <a:pPr eaLnBrk="1" hangingPunct="1">
              <a:spcBef>
                <a:spcPct val="0"/>
              </a:spcBef>
              <a:buClrTx/>
              <a:buFontTx/>
              <a:buNone/>
            </a:pPr>
            <a:fld id="{64697D6D-DCE8-4459-BF4B-408191B4DF3D}" type="slidenum">
              <a:rPr lang="en-GB" altLang="en-US" sz="1400" smtClean="0">
                <a:solidFill>
                  <a:schemeClr val="tx1"/>
                </a:solidFill>
              </a:rPr>
              <a:pPr eaLnBrk="1" hangingPunct="1">
                <a:spcBef>
                  <a:spcPct val="0"/>
                </a:spcBef>
                <a:buClrTx/>
                <a:buFontTx/>
                <a:buNone/>
              </a:pPr>
              <a:t>20</a:t>
            </a:fld>
            <a:r>
              <a:rPr lang="en-GB" altLang="en-US" sz="1400" dirty="0">
                <a:solidFill>
                  <a:schemeClr val="tx1"/>
                </a:solidFill>
              </a:rPr>
              <a:t>	</a:t>
            </a:r>
          </a:p>
        </p:txBody>
      </p:sp>
      <p:sp>
        <p:nvSpPr>
          <p:cNvPr id="2" name="TextBox 1"/>
          <p:cNvSpPr txBox="1"/>
          <p:nvPr/>
        </p:nvSpPr>
        <p:spPr>
          <a:xfrm>
            <a:off x="3328826" y="1331835"/>
            <a:ext cx="1596912" cy="830997"/>
          </a:xfrm>
          <a:prstGeom prst="rect">
            <a:avLst/>
          </a:prstGeom>
          <a:noFill/>
        </p:spPr>
        <p:txBody>
          <a:bodyPr wrap="none" rtlCol="0">
            <a:spAutoFit/>
          </a:bodyPr>
          <a:lstStyle/>
          <a:p>
            <a:r>
              <a:rPr lang="en-US" sz="1600" i="1" dirty="0">
                <a:solidFill>
                  <a:srgbClr val="FF0000"/>
                </a:solidFill>
              </a:rPr>
              <a:t>Decomposition,</a:t>
            </a:r>
          </a:p>
          <a:p>
            <a:r>
              <a:rPr lang="en-US" sz="1600" i="1" dirty="0">
                <a:solidFill>
                  <a:srgbClr val="FF0000"/>
                </a:solidFill>
              </a:rPr>
              <a:t>Neighborhood, </a:t>
            </a:r>
          </a:p>
          <a:p>
            <a:r>
              <a:rPr lang="en-US" sz="1600" i="1" dirty="0">
                <a:solidFill>
                  <a:srgbClr val="FF0000"/>
                </a:solidFill>
              </a:rPr>
              <a:t>Memory</a:t>
            </a:r>
          </a:p>
        </p:txBody>
      </p:sp>
      <p:sp>
        <p:nvSpPr>
          <p:cNvPr id="3" name="Rectangle 2"/>
          <p:cNvSpPr/>
          <p:nvPr/>
        </p:nvSpPr>
        <p:spPr>
          <a:xfrm>
            <a:off x="710797" y="690882"/>
            <a:ext cx="2140112" cy="584775"/>
          </a:xfrm>
          <a:prstGeom prst="rect">
            <a:avLst/>
          </a:prstGeom>
        </p:spPr>
        <p:txBody>
          <a:bodyPr wrap="square">
            <a:spAutoFit/>
          </a:bodyPr>
          <a:lstStyle/>
          <a:p>
            <a:r>
              <a:rPr lang="en-GB" altLang="en-US" sz="3200" b="1" dirty="0">
                <a:solidFill>
                  <a:srgbClr val="0000CC"/>
                </a:solidFill>
              </a:rPr>
              <a:t>Algorithm</a:t>
            </a:r>
            <a:endParaRPr lang="en-US" sz="3200" b="1" dirty="0">
              <a:solidFill>
                <a:srgbClr val="0000CC"/>
              </a:solidFill>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04048" y="404664"/>
            <a:ext cx="3310339" cy="2218175"/>
          </a:xfrm>
          <a:prstGeom prst="rect">
            <a:avLst/>
          </a:prstGeom>
        </p:spPr>
      </p:pic>
    </p:spTree>
    <p:custDataLst>
      <p:tags r:id="rId1"/>
    </p:custDataLst>
    <p:extLst>
      <p:ext uri="{BB962C8B-B14F-4D97-AF65-F5344CB8AC3E}">
        <p14:creationId xmlns:p14="http://schemas.microsoft.com/office/powerpoint/2010/main" val="4023913104"/>
      </p:ext>
    </p:extLst>
  </p:cSld>
  <p:clrMapOvr>
    <a:masterClrMapping/>
  </p:clrMapOvr>
  <mc:AlternateContent xmlns:mc="http://schemas.openxmlformats.org/markup-compatibility/2006" xmlns:p14="http://schemas.microsoft.com/office/powerpoint/2010/main">
    <mc:Choice Requires="p14">
      <p:transition spd="slow" p14:dur="2000" advTm="44575"/>
    </mc:Choice>
    <mc:Fallback xmlns="">
      <p:transition spd="slow" advTm="445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573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573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573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85730">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5730">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85730">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573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71736"/>
            <a:ext cx="8291264" cy="4741440"/>
          </a:xfrm>
        </p:spPr>
        <p:txBody>
          <a:bodyPr/>
          <a:lstStyle/>
          <a:p>
            <a:r>
              <a:rPr lang="en-US" sz="2000" dirty="0"/>
              <a:t>Simulation Results:</a:t>
            </a:r>
          </a:p>
          <a:p>
            <a:pPr lvl="1"/>
            <a:r>
              <a:rPr lang="en-US" sz="1800" dirty="0"/>
              <a:t>No of subproblems: 595,  Reproduction operators:  </a:t>
            </a:r>
            <a:r>
              <a:rPr lang="en-US" sz="1800" dirty="0" err="1"/>
              <a:t>DE+Mutation</a:t>
            </a:r>
            <a:r>
              <a:rPr lang="en-US" sz="1800" dirty="0"/>
              <a:t> </a:t>
            </a:r>
          </a:p>
          <a:p>
            <a:pPr lvl="1"/>
            <a:r>
              <a:rPr lang="en-US" sz="1800" dirty="0"/>
              <a:t>No of generation: 500</a:t>
            </a:r>
          </a:p>
          <a:p>
            <a:pPr lvl="1"/>
            <a:r>
              <a:rPr lang="en-US" sz="1800" dirty="0"/>
              <a:t>Test instance:   </a:t>
            </a:r>
          </a:p>
          <a:p>
            <a:pPr lvl="1"/>
            <a:endParaRPr lang="en-US" sz="1800" dirty="0"/>
          </a:p>
          <a:p>
            <a:pPr lvl="1"/>
            <a:endParaRPr lang="en-US" sz="1800" dirty="0"/>
          </a:p>
          <a:p>
            <a:pPr lvl="1"/>
            <a:endParaRPr lang="en-US" sz="1800" dirty="0"/>
          </a:p>
          <a:p>
            <a:pPr marL="457200" lvl="1" indent="0">
              <a:buNone/>
            </a:pPr>
            <a:r>
              <a:rPr lang="en-US" sz="1800" dirty="0"/>
              <a:t>Very hard and the optimal solution set is very complicated.</a:t>
            </a:r>
          </a:p>
          <a:p>
            <a:pPr lvl="1"/>
            <a:endParaRPr lang="en-US" sz="1800" dirty="0"/>
          </a:p>
          <a:p>
            <a:pPr marL="457200" lvl="1" indent="0">
              <a:buNone/>
            </a:pPr>
            <a:endParaRPr lang="en-US" sz="1800" dirty="0"/>
          </a:p>
          <a:p>
            <a:pPr marL="457200" lvl="1" indent="0">
              <a:buNone/>
            </a:pPr>
            <a:endParaRPr lang="en-US" sz="1800" dirty="0"/>
          </a:p>
          <a:p>
            <a:pPr marL="457200" lvl="1" indent="0">
              <a:buNone/>
            </a:pPr>
            <a:r>
              <a:rPr lang="en-US" sz="1800" dirty="0"/>
              <a:t>     </a:t>
            </a:r>
            <a:endParaRPr lang="en-US" sz="1800" dirty="0">
              <a:solidFill>
                <a:schemeClr val="tx1"/>
              </a:solidFill>
            </a:endParaRPr>
          </a:p>
        </p:txBody>
      </p:sp>
      <p:sp>
        <p:nvSpPr>
          <p:cNvPr id="20483"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FF0000"/>
              </a:buClr>
              <a:buFont typeface="Wingdings" pitchFamily="2" charset="2"/>
              <a:buChar char="q"/>
              <a:defRPr sz="2400">
                <a:solidFill>
                  <a:srgbClr val="0000CC"/>
                </a:solidFill>
                <a:latin typeface="Arial" charset="0"/>
                <a:cs typeface="Arial" charset="0"/>
              </a:defRPr>
            </a:lvl1pPr>
            <a:lvl2pPr marL="742950" indent="-285750" eaLnBrk="0" hangingPunct="0">
              <a:spcBef>
                <a:spcPct val="20000"/>
              </a:spcBef>
              <a:buChar char="o"/>
              <a:defRPr sz="2000">
                <a:solidFill>
                  <a:srgbClr val="0000CC"/>
                </a:solidFill>
                <a:latin typeface="Arial" charset="0"/>
                <a:cs typeface="Arial" charset="0"/>
              </a:defRPr>
            </a:lvl2pPr>
            <a:lvl3pPr marL="1143000" indent="-228600" eaLnBrk="0" hangingPunct="0">
              <a:spcBef>
                <a:spcPct val="20000"/>
              </a:spcBef>
              <a:buFont typeface="Wingdings" pitchFamily="2" charset="2"/>
              <a:buChar char="ü"/>
              <a:defRPr sz="2000">
                <a:solidFill>
                  <a:srgbClr val="0000CC"/>
                </a:solidFill>
                <a:latin typeface="Arial" charset="0"/>
                <a:cs typeface="Arial" charset="0"/>
              </a:defRPr>
            </a:lvl3pPr>
            <a:lvl4pPr marL="1600200" indent="-228600" eaLnBrk="0" hangingPunct="0">
              <a:spcBef>
                <a:spcPct val="20000"/>
              </a:spcBef>
              <a:buFont typeface="Wingdings" pitchFamily="2" charset="2"/>
              <a:buChar char="§"/>
              <a:defRPr sz="2000">
                <a:solidFill>
                  <a:srgbClr val="0000CC"/>
                </a:solidFill>
                <a:latin typeface="Arial" charset="0"/>
                <a:cs typeface="Arial" charset="0"/>
              </a:defRPr>
            </a:lvl4pPr>
            <a:lvl5pPr marL="2057400" indent="-228600" eaLnBrk="0" hangingPunct="0">
              <a:spcBef>
                <a:spcPct val="20000"/>
              </a:spcBef>
              <a:buFont typeface="Wingdings" pitchFamily="2" charset="2"/>
              <a:buChar char="Ø"/>
              <a:defRPr sz="2000">
                <a:solidFill>
                  <a:srgbClr val="0000CC"/>
                </a:solidFill>
                <a:latin typeface="Courier New" pitchFamily="49" charset="0"/>
                <a:cs typeface="Arial" charset="0"/>
              </a:defRPr>
            </a:lvl5pPr>
            <a:lvl6pPr marL="25146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6pPr>
            <a:lvl7pPr marL="29718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7pPr>
            <a:lvl8pPr marL="34290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8pPr>
            <a:lvl9pPr marL="38862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9pPr>
          </a:lstStyle>
          <a:p>
            <a:pPr eaLnBrk="1" hangingPunct="1">
              <a:spcBef>
                <a:spcPct val="0"/>
              </a:spcBef>
              <a:buClrTx/>
              <a:buFontTx/>
              <a:buNone/>
            </a:pPr>
            <a:fld id="{64697D6D-DCE8-4459-BF4B-408191B4DF3D}" type="slidenum">
              <a:rPr lang="en-GB" altLang="en-US" sz="1400" smtClean="0">
                <a:solidFill>
                  <a:schemeClr val="tx1"/>
                </a:solidFill>
              </a:rPr>
              <a:pPr eaLnBrk="1" hangingPunct="1">
                <a:spcBef>
                  <a:spcPct val="0"/>
                </a:spcBef>
                <a:buClrTx/>
                <a:buFontTx/>
                <a:buNone/>
              </a:pPr>
              <a:t>21</a:t>
            </a:fld>
            <a:r>
              <a:rPr lang="en-GB" altLang="en-US" sz="1400" dirty="0">
                <a:solidFill>
                  <a:schemeClr val="tx1"/>
                </a:solidFill>
              </a:rPr>
              <a:t>	</a:t>
            </a:r>
          </a:p>
        </p:txBody>
      </p:sp>
      <p:sp>
        <p:nvSpPr>
          <p:cNvPr id="9" name="TextBox 5">
            <a:extLst>
              <a:ext uri="{FF2B5EF4-FFF2-40B4-BE49-F238E27FC236}">
                <a16:creationId xmlns:a16="http://schemas.microsoft.com/office/drawing/2014/main" id="{C1ED3C9E-0169-9DE4-6852-322C8AA04059}"/>
              </a:ext>
            </a:extLst>
          </p:cNvPr>
          <p:cNvSpPr txBox="1"/>
          <p:nvPr/>
        </p:nvSpPr>
        <p:spPr>
          <a:xfrm>
            <a:off x="203046" y="5762067"/>
            <a:ext cx="7250959" cy="1339341"/>
          </a:xfrm>
          <a:prstGeom prst="rect">
            <a:avLst/>
          </a:prstGeom>
          <a:noFill/>
        </p:spPr>
        <p:txBody>
          <a:bodyPr wrap="none" rtlCol="0">
            <a:spAutoFit/>
          </a:bodyPr>
          <a:lstStyle/>
          <a:p>
            <a:pPr>
              <a:lnSpc>
                <a:spcPct val="130000"/>
              </a:lnSpc>
            </a:pPr>
            <a:r>
              <a:rPr lang="en-HK" altLang="zh-CN" sz="1600" dirty="0">
                <a:latin typeface="Times New Roman" panose="02020603050405020304" pitchFamily="18" charset="0"/>
                <a:cs typeface="Times New Roman" panose="02020603050405020304" pitchFamily="18" charset="0"/>
              </a:rPr>
              <a:t>H. Li and Q. Zhang, MOPs with complicated PS, IEEE Trans on </a:t>
            </a:r>
            <a:r>
              <a:rPr lang="en-HK" altLang="zh-CN" sz="1600" dirty="0" err="1">
                <a:latin typeface="Times New Roman" panose="02020603050405020304" pitchFamily="18" charset="0"/>
                <a:cs typeface="Times New Roman" panose="02020603050405020304" pitchFamily="18" charset="0"/>
              </a:rPr>
              <a:t>Evol</a:t>
            </a:r>
            <a:r>
              <a:rPr lang="en-HK" altLang="zh-CN" sz="1600" dirty="0">
                <a:latin typeface="Times New Roman" panose="02020603050405020304" pitchFamily="18" charset="0"/>
                <a:cs typeface="Times New Roman" panose="02020603050405020304" pitchFamily="18" charset="0"/>
              </a:rPr>
              <a:t>. </a:t>
            </a:r>
            <a:r>
              <a:rPr lang="en-HK" altLang="zh-CN" sz="1600" dirty="0" err="1">
                <a:latin typeface="Times New Roman" panose="02020603050405020304" pitchFamily="18" charset="0"/>
                <a:cs typeface="Times New Roman" panose="02020603050405020304" pitchFamily="18" charset="0"/>
              </a:rPr>
              <a:t>Comput</a:t>
            </a:r>
            <a:r>
              <a:rPr lang="en-HK" altLang="zh-CN" sz="1600" dirty="0">
                <a:latin typeface="Times New Roman" panose="02020603050405020304" pitchFamily="18" charset="0"/>
                <a:cs typeface="Times New Roman" panose="02020603050405020304" pitchFamily="18" charset="0"/>
              </a:rPr>
              <a:t>., 2008</a:t>
            </a:r>
          </a:p>
          <a:p>
            <a:pPr>
              <a:lnSpc>
                <a:spcPct val="130000"/>
              </a:lnSpc>
            </a:pPr>
            <a:r>
              <a:rPr lang="en-HK" altLang="zh-CN" sz="1600" dirty="0">
                <a:latin typeface="Times New Roman" panose="02020603050405020304" pitchFamily="18" charset="0"/>
                <a:cs typeface="Times New Roman" panose="02020603050405020304" pitchFamily="18" charset="0"/>
              </a:rPr>
              <a:t>Code: </a:t>
            </a:r>
            <a:r>
              <a:rPr lang="en-US" sz="1600" dirty="0">
                <a:solidFill>
                  <a:schemeClr val="tx1"/>
                </a:solidFill>
                <a:hlinkClick r:id="rId4"/>
              </a:rPr>
              <a:t>https://sites.google.com/view/moead/resources</a:t>
            </a:r>
            <a:endParaRPr lang="en-US" sz="1600" dirty="0">
              <a:solidFill>
                <a:schemeClr val="tx1"/>
              </a:solidFill>
              <a:latin typeface="Times New Roman" panose="02020603050405020304" pitchFamily="18" charset="0"/>
              <a:cs typeface="Times New Roman" panose="02020603050405020304" pitchFamily="18" charset="0"/>
            </a:endParaRPr>
          </a:p>
          <a:p>
            <a:pPr>
              <a:lnSpc>
                <a:spcPct val="130000"/>
              </a:lnSpc>
            </a:pPr>
            <a:endParaRPr lang="en-US" sz="1600" dirty="0">
              <a:solidFill>
                <a:schemeClr val="tx1"/>
              </a:solidFill>
            </a:endParaRPr>
          </a:p>
          <a:p>
            <a:pPr>
              <a:lnSpc>
                <a:spcPct val="130000"/>
              </a:lnSpc>
            </a:pPr>
            <a:endParaRPr lang="en-HK" altLang="zh-CN" sz="1600" dirty="0"/>
          </a:p>
        </p:txBody>
      </p:sp>
      <p:sp>
        <p:nvSpPr>
          <p:cNvPr id="11" name="文本框 10">
            <a:extLst>
              <a:ext uri="{FF2B5EF4-FFF2-40B4-BE49-F238E27FC236}">
                <a16:creationId xmlns:a16="http://schemas.microsoft.com/office/drawing/2014/main" id="{FFED2D99-C460-42A5-DEDA-051685AFEC6C}"/>
              </a:ext>
            </a:extLst>
          </p:cNvPr>
          <p:cNvSpPr txBox="1"/>
          <p:nvPr/>
        </p:nvSpPr>
        <p:spPr>
          <a:xfrm>
            <a:off x="3239293" y="5301208"/>
            <a:ext cx="3247529"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MOEA/D </a:t>
            </a:r>
          </a:p>
        </p:txBody>
      </p:sp>
      <p:pic>
        <p:nvPicPr>
          <p:cNvPr id="2" name="图片 1" descr="图表, 散点图&#10;&#10;描述已自动生成">
            <a:extLst>
              <a:ext uri="{FF2B5EF4-FFF2-40B4-BE49-F238E27FC236}">
                <a16:creationId xmlns:a16="http://schemas.microsoft.com/office/drawing/2014/main" id="{4D0D3AA7-F3DB-FDF7-0EC5-6AD72C3F04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7824" y="3162082"/>
            <a:ext cx="3750469" cy="2499166"/>
          </a:xfrm>
          <a:prstGeom prst="rect">
            <a:avLst/>
          </a:prstGeom>
        </p:spPr>
      </p:pic>
      <p:grpSp>
        <p:nvGrpSpPr>
          <p:cNvPr id="8" name="Group 7"/>
          <p:cNvGrpSpPr/>
          <p:nvPr/>
        </p:nvGrpSpPr>
        <p:grpSpPr>
          <a:xfrm>
            <a:off x="2411760" y="1364326"/>
            <a:ext cx="5657723" cy="1314598"/>
            <a:chOff x="2411760" y="1364326"/>
            <a:chExt cx="5657723" cy="1314598"/>
          </a:xfrm>
        </p:grpSpPr>
        <p:pic>
          <p:nvPicPr>
            <p:cNvPr id="6" name="Picture 2">
              <a:extLst>
                <a:ext uri="{FF2B5EF4-FFF2-40B4-BE49-F238E27FC236}">
                  <a16:creationId xmlns:a16="http://schemas.microsoft.com/office/drawing/2014/main" id="{5F6A5716-5014-AB6B-A7BA-2779ECBE38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760" y="1364326"/>
              <a:ext cx="5657723" cy="1314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a:extLst>
                <a:ext uri="{FF2B5EF4-FFF2-40B4-BE49-F238E27FC236}">
                  <a16:creationId xmlns:a16="http://schemas.microsoft.com/office/drawing/2014/main" id="{26EF7669-5D35-2CB4-CA62-10A10A6C80F7}"/>
                </a:ext>
              </a:extLst>
            </p:cNvPr>
            <p:cNvSpPr txBox="1"/>
            <p:nvPr/>
          </p:nvSpPr>
          <p:spPr>
            <a:xfrm>
              <a:off x="7038869" y="1542408"/>
              <a:ext cx="989515"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n =10</a:t>
              </a:r>
            </a:p>
          </p:txBody>
        </p:sp>
      </p:grpSp>
    </p:spTree>
    <p:custDataLst>
      <p:tags r:id="rId1"/>
    </p:custDataLst>
    <p:extLst>
      <p:ext uri="{BB962C8B-B14F-4D97-AF65-F5344CB8AC3E}">
        <p14:creationId xmlns:p14="http://schemas.microsoft.com/office/powerpoint/2010/main" val="529862924"/>
      </p:ext>
    </p:extLst>
  </p:cSld>
  <p:clrMapOvr>
    <a:masterClrMapping/>
  </p:clrMapOvr>
  <mc:AlternateContent xmlns:mc="http://schemas.openxmlformats.org/markup-compatibility/2006" xmlns:p14="http://schemas.microsoft.com/office/powerpoint/2010/main">
    <mc:Choice Requires="p14">
      <p:transition spd="slow" p14:dur="2000" advTm="26685"/>
    </mc:Choice>
    <mc:Fallback xmlns="">
      <p:transition spd="slow" advTm="266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500"/>
                                        <p:tgtEl>
                                          <p:spTgt spid="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fade">
                                      <p:cBhvr>
                                        <p:cTn id="41" dur="500"/>
                                        <p:tgtEl>
                                          <p:spTgt spid="9">
                                            <p:txEl>
                                              <p:pRg st="0" end="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9">
                                            <p:txEl>
                                              <p:pRg st="1" end="1"/>
                                            </p:txEl>
                                          </p:spTgt>
                                        </p:tgtEl>
                                        <p:attrNameLst>
                                          <p:attrName>style.visibility</p:attrName>
                                        </p:attrNameLst>
                                      </p:cBhvr>
                                      <p:to>
                                        <p:strVal val="visible"/>
                                      </p:to>
                                    </p:set>
                                    <p:animEffect transition="in" filter="fade">
                                      <p:cBhvr>
                                        <p:cTn id="44"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404664"/>
            <a:ext cx="8229600" cy="863600"/>
          </a:xfrm>
        </p:spPr>
        <p:txBody>
          <a:bodyPr/>
          <a:lstStyle/>
          <a:p>
            <a:r>
              <a:rPr lang="en-GB" sz="2400" dirty="0"/>
              <a:t>Dynamical resource allocation</a:t>
            </a:r>
            <a:endParaRPr lang="en-US" sz="2400" dirty="0"/>
          </a:p>
        </p:txBody>
      </p:sp>
      <p:sp>
        <p:nvSpPr>
          <p:cNvPr id="4813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FF0000"/>
              </a:buClr>
              <a:buFont typeface="Wingdings" pitchFamily="2" charset="2"/>
              <a:buChar char="q"/>
              <a:defRPr sz="2400">
                <a:solidFill>
                  <a:srgbClr val="0000CC"/>
                </a:solidFill>
                <a:latin typeface="Arial" charset="0"/>
                <a:cs typeface="Arial" charset="0"/>
              </a:defRPr>
            </a:lvl1pPr>
            <a:lvl2pPr marL="742950" indent="-285750" eaLnBrk="0" hangingPunct="0">
              <a:spcBef>
                <a:spcPct val="20000"/>
              </a:spcBef>
              <a:buChar char="o"/>
              <a:defRPr sz="2000">
                <a:solidFill>
                  <a:srgbClr val="0000CC"/>
                </a:solidFill>
                <a:latin typeface="Arial" charset="0"/>
                <a:cs typeface="Arial" charset="0"/>
              </a:defRPr>
            </a:lvl2pPr>
            <a:lvl3pPr marL="1143000" indent="-228600" eaLnBrk="0" hangingPunct="0">
              <a:spcBef>
                <a:spcPct val="20000"/>
              </a:spcBef>
              <a:buFont typeface="Wingdings" pitchFamily="2" charset="2"/>
              <a:buChar char="ü"/>
              <a:defRPr sz="2000">
                <a:solidFill>
                  <a:srgbClr val="0000CC"/>
                </a:solidFill>
                <a:latin typeface="Arial" charset="0"/>
                <a:cs typeface="Arial" charset="0"/>
              </a:defRPr>
            </a:lvl3pPr>
            <a:lvl4pPr marL="1600200" indent="-228600" eaLnBrk="0" hangingPunct="0">
              <a:spcBef>
                <a:spcPct val="20000"/>
              </a:spcBef>
              <a:buFont typeface="Wingdings" pitchFamily="2" charset="2"/>
              <a:buChar char="§"/>
              <a:defRPr sz="2000">
                <a:solidFill>
                  <a:srgbClr val="0000CC"/>
                </a:solidFill>
                <a:latin typeface="Arial" charset="0"/>
                <a:cs typeface="Arial" charset="0"/>
              </a:defRPr>
            </a:lvl4pPr>
            <a:lvl5pPr marL="2057400" indent="-228600" eaLnBrk="0" hangingPunct="0">
              <a:spcBef>
                <a:spcPct val="20000"/>
              </a:spcBef>
              <a:buFont typeface="Wingdings" pitchFamily="2" charset="2"/>
              <a:buChar char="Ø"/>
              <a:defRPr sz="2000">
                <a:solidFill>
                  <a:srgbClr val="0000CC"/>
                </a:solidFill>
                <a:latin typeface="Courier New" pitchFamily="49" charset="0"/>
                <a:cs typeface="Arial" charset="0"/>
              </a:defRPr>
            </a:lvl5pPr>
            <a:lvl6pPr marL="25146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6pPr>
            <a:lvl7pPr marL="29718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7pPr>
            <a:lvl8pPr marL="34290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8pPr>
            <a:lvl9pPr marL="38862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9pPr>
          </a:lstStyle>
          <a:p>
            <a:pPr eaLnBrk="1" hangingPunct="1">
              <a:spcBef>
                <a:spcPct val="0"/>
              </a:spcBef>
              <a:buClrTx/>
              <a:buFontTx/>
              <a:buNone/>
            </a:pPr>
            <a:fld id="{342EC91D-E7A6-442E-A983-56F0F2815B73}" type="slidenum">
              <a:rPr lang="en-GB" altLang="en-US" sz="1400" smtClean="0">
                <a:solidFill>
                  <a:schemeClr val="tx1"/>
                </a:solidFill>
              </a:rPr>
              <a:pPr eaLnBrk="1" hangingPunct="1">
                <a:spcBef>
                  <a:spcPct val="0"/>
                </a:spcBef>
                <a:buClrTx/>
                <a:buFontTx/>
                <a:buNone/>
              </a:pPr>
              <a:t>22</a:t>
            </a:fld>
            <a:r>
              <a:rPr lang="en-GB" altLang="en-US" sz="1400" dirty="0">
                <a:solidFill>
                  <a:schemeClr val="tx1"/>
                </a:solidFill>
              </a:rPr>
              <a:t>	</a:t>
            </a:r>
          </a:p>
        </p:txBody>
      </p:sp>
      <p:sp>
        <p:nvSpPr>
          <p:cNvPr id="45059" name="Rectangle 2"/>
          <p:cNvSpPr>
            <a:spLocks noGrp="1" noChangeArrowheads="1"/>
          </p:cNvSpPr>
          <p:nvPr>
            <p:ph type="body" idx="4294967295"/>
          </p:nvPr>
        </p:nvSpPr>
        <p:spPr>
          <a:xfrm>
            <a:off x="611560" y="1628800"/>
            <a:ext cx="8435975" cy="4525962"/>
          </a:xfrm>
        </p:spPr>
        <p:txBody>
          <a:bodyPr/>
          <a:lstStyle/>
          <a:p>
            <a:pPr eaLnBrk="1" hangingPunct="1">
              <a:defRPr/>
            </a:pPr>
            <a:r>
              <a:rPr lang="en-GB" sz="2000" dirty="0"/>
              <a:t>Different subproblems (agents) require different amounts of computational resources.</a:t>
            </a:r>
          </a:p>
          <a:p>
            <a:pPr marL="0" indent="0" eaLnBrk="1" hangingPunct="1">
              <a:buNone/>
              <a:defRPr/>
            </a:pPr>
            <a:endParaRPr lang="en-GB" sz="2000" dirty="0"/>
          </a:p>
          <a:p>
            <a:pPr eaLnBrk="1" hangingPunct="1">
              <a:defRPr/>
            </a:pPr>
            <a:r>
              <a:rPr lang="en-GB" sz="2000" dirty="0"/>
              <a:t> Each subproblem (agent) has a utility value, which measures the likelihood of further improvement:</a:t>
            </a:r>
          </a:p>
          <a:p>
            <a:pPr marL="0" indent="0" eaLnBrk="1" hangingPunct="1">
              <a:buNone/>
              <a:defRPr/>
            </a:pPr>
            <a:endParaRPr lang="en-GB" sz="2000" dirty="0"/>
          </a:p>
          <a:p>
            <a:pPr lvl="1" eaLnBrk="1" hangingPunct="1">
              <a:defRPr/>
            </a:pPr>
            <a:endParaRPr lang="en-GB" sz="1800" dirty="0"/>
          </a:p>
          <a:p>
            <a:pPr marL="457200" lvl="1" indent="0" eaLnBrk="1" hangingPunct="1">
              <a:buNone/>
              <a:defRPr/>
            </a:pPr>
            <a:endParaRPr lang="en-GB" sz="1800" dirty="0"/>
          </a:p>
          <a:p>
            <a:pPr lvl="1" eaLnBrk="1" hangingPunct="1">
              <a:buFontTx/>
              <a:buNone/>
              <a:defRPr/>
            </a:pPr>
            <a:endParaRPr lang="en-GB" sz="1800" dirty="0"/>
          </a:p>
          <a:p>
            <a:pPr eaLnBrk="1" hangingPunct="1">
              <a:defRPr/>
            </a:pPr>
            <a:r>
              <a:rPr lang="en-GB" sz="2000" dirty="0"/>
              <a:t>At each generation,  a small number of agents are selected based on utility values and receive computational resources.</a:t>
            </a:r>
          </a:p>
          <a:p>
            <a:pPr marL="457200" lvl="1" indent="0" eaLnBrk="1" hangingPunct="1">
              <a:buNone/>
              <a:defRPr/>
            </a:pPr>
            <a:endParaRPr lang="en-GB" sz="1800" dirty="0"/>
          </a:p>
        </p:txBody>
      </p:sp>
      <p:graphicFrame>
        <p:nvGraphicFramePr>
          <p:cNvPr id="45060" name="Object 3"/>
          <p:cNvGraphicFramePr>
            <a:graphicFrameLocks noGrp="1" noChangeAspect="1"/>
          </p:cNvGraphicFramePr>
          <p:nvPr>
            <p:ph idx="1"/>
            <p:extLst/>
          </p:nvPr>
        </p:nvGraphicFramePr>
        <p:xfrm>
          <a:off x="2123728" y="3717032"/>
          <a:ext cx="4608512" cy="576064"/>
        </p:xfrm>
        <a:graphic>
          <a:graphicData uri="http://schemas.openxmlformats.org/presentationml/2006/ole">
            <mc:AlternateContent xmlns:mc="http://schemas.openxmlformats.org/markup-compatibility/2006">
              <mc:Choice xmlns:v="urn:schemas-microsoft-com:vml" Requires="v">
                <p:oleObj spid="_x0000_s198720" name="Equation" r:id="rId5" imgW="3302000" imgH="419100" progId="Equation.3">
                  <p:embed/>
                </p:oleObj>
              </mc:Choice>
              <mc:Fallback>
                <p:oleObj name="Equation" r:id="rId5" imgW="3302000" imgH="419100" progId="Equation.3">
                  <p:embed/>
                  <p:pic>
                    <p:nvPicPr>
                      <p:cNvPr id="45060" name="Object 3"/>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3728" y="3717032"/>
                        <a:ext cx="4608512" cy="576064"/>
                      </a:xfrm>
                      <a:prstGeom prst="rect">
                        <a:avLst/>
                      </a:prstGeom>
                      <a:noFill/>
                      <a:ln>
                        <a:noFill/>
                      </a:ln>
                    </p:spPr>
                  </p:pic>
                </p:oleObj>
              </mc:Fallback>
            </mc:AlternateContent>
          </a:graphicData>
        </a:graphic>
      </p:graphicFrame>
    </p:spTree>
    <p:custDataLst>
      <p:tags r:id="rId2"/>
    </p:custDataLst>
    <p:extLst>
      <p:ext uri="{BB962C8B-B14F-4D97-AF65-F5344CB8AC3E}">
        <p14:creationId xmlns:p14="http://schemas.microsoft.com/office/powerpoint/2010/main" val="3350676156"/>
      </p:ext>
    </p:extLst>
  </p:cSld>
  <p:clrMapOvr>
    <a:masterClrMapping/>
  </p:clrMapOvr>
  <mc:AlternateContent xmlns:mc="http://schemas.openxmlformats.org/markup-compatibility/2006" xmlns:p14="http://schemas.microsoft.com/office/powerpoint/2010/main">
    <mc:Choice Requires="p14">
      <p:transition spd="slow" p14:dur="2000" advTm="29049"/>
    </mc:Choice>
    <mc:Fallback xmlns="">
      <p:transition spd="slow" advTm="29049"/>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505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506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50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71736"/>
            <a:ext cx="8291264" cy="4741440"/>
          </a:xfrm>
        </p:spPr>
        <p:txBody>
          <a:bodyPr/>
          <a:lstStyle/>
          <a:p>
            <a:r>
              <a:rPr lang="en-US" sz="2000" dirty="0"/>
              <a:t>Simulation Results:</a:t>
            </a:r>
          </a:p>
          <a:p>
            <a:pPr lvl="1"/>
            <a:r>
              <a:rPr lang="en-US" sz="1800" dirty="0"/>
              <a:t>No of subproblems: 300,  Reproduction operators:  </a:t>
            </a:r>
            <a:r>
              <a:rPr lang="en-US" sz="1800" dirty="0" err="1"/>
              <a:t>DE+Mutation</a:t>
            </a:r>
            <a:r>
              <a:rPr lang="en-US" sz="1800" dirty="0"/>
              <a:t> </a:t>
            </a:r>
          </a:p>
          <a:p>
            <a:pPr lvl="1"/>
            <a:r>
              <a:rPr lang="en-US" sz="1800" dirty="0"/>
              <a:t>No of generation: 100</a:t>
            </a:r>
          </a:p>
          <a:p>
            <a:pPr lvl="1"/>
            <a:r>
              <a:rPr lang="en-US" sz="1800" dirty="0"/>
              <a:t>Test instance:   </a:t>
            </a:r>
          </a:p>
          <a:p>
            <a:pPr lvl="1"/>
            <a:endParaRPr lang="en-US" sz="1800" dirty="0"/>
          </a:p>
          <a:p>
            <a:pPr lvl="1"/>
            <a:endParaRPr lang="en-US" sz="1800" dirty="0"/>
          </a:p>
          <a:p>
            <a:pPr lvl="1"/>
            <a:endParaRPr lang="en-US" sz="1800" dirty="0"/>
          </a:p>
          <a:p>
            <a:pPr marL="457200" lvl="1" indent="0">
              <a:buNone/>
            </a:pPr>
            <a:endParaRPr lang="en-US" sz="1800" dirty="0"/>
          </a:p>
          <a:p>
            <a:pPr lvl="1"/>
            <a:endParaRPr lang="en-US" sz="1800" dirty="0"/>
          </a:p>
          <a:p>
            <a:pPr lvl="1"/>
            <a:endParaRPr lang="en-US" sz="1800" dirty="0"/>
          </a:p>
          <a:p>
            <a:pPr marL="457200" lvl="1" indent="0">
              <a:buNone/>
            </a:pPr>
            <a:endParaRPr lang="en-US" sz="1800" dirty="0"/>
          </a:p>
          <a:p>
            <a:pPr marL="457200" lvl="1" indent="0">
              <a:buNone/>
            </a:pPr>
            <a:endParaRPr lang="en-US" sz="1800" dirty="0"/>
          </a:p>
          <a:p>
            <a:pPr marL="457200" lvl="1" indent="0">
              <a:buNone/>
            </a:pPr>
            <a:r>
              <a:rPr lang="en-US" sz="1800" dirty="0"/>
              <a:t>     </a:t>
            </a:r>
            <a:endParaRPr lang="en-US" sz="1800" dirty="0">
              <a:solidFill>
                <a:schemeClr val="tx1"/>
              </a:solidFill>
            </a:endParaRPr>
          </a:p>
        </p:txBody>
      </p:sp>
      <p:sp>
        <p:nvSpPr>
          <p:cNvPr id="20483"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FF0000"/>
              </a:buClr>
              <a:buFont typeface="Wingdings" pitchFamily="2" charset="2"/>
              <a:buChar char="q"/>
              <a:defRPr sz="2400">
                <a:solidFill>
                  <a:srgbClr val="0000CC"/>
                </a:solidFill>
                <a:latin typeface="Arial" charset="0"/>
                <a:cs typeface="Arial" charset="0"/>
              </a:defRPr>
            </a:lvl1pPr>
            <a:lvl2pPr marL="742950" indent="-285750" eaLnBrk="0" hangingPunct="0">
              <a:spcBef>
                <a:spcPct val="20000"/>
              </a:spcBef>
              <a:buChar char="o"/>
              <a:defRPr sz="2000">
                <a:solidFill>
                  <a:srgbClr val="0000CC"/>
                </a:solidFill>
                <a:latin typeface="Arial" charset="0"/>
                <a:cs typeface="Arial" charset="0"/>
              </a:defRPr>
            </a:lvl2pPr>
            <a:lvl3pPr marL="1143000" indent="-228600" eaLnBrk="0" hangingPunct="0">
              <a:spcBef>
                <a:spcPct val="20000"/>
              </a:spcBef>
              <a:buFont typeface="Wingdings" pitchFamily="2" charset="2"/>
              <a:buChar char="ü"/>
              <a:defRPr sz="2000">
                <a:solidFill>
                  <a:srgbClr val="0000CC"/>
                </a:solidFill>
                <a:latin typeface="Arial" charset="0"/>
                <a:cs typeface="Arial" charset="0"/>
              </a:defRPr>
            </a:lvl3pPr>
            <a:lvl4pPr marL="1600200" indent="-228600" eaLnBrk="0" hangingPunct="0">
              <a:spcBef>
                <a:spcPct val="20000"/>
              </a:spcBef>
              <a:buFont typeface="Wingdings" pitchFamily="2" charset="2"/>
              <a:buChar char="§"/>
              <a:defRPr sz="2000">
                <a:solidFill>
                  <a:srgbClr val="0000CC"/>
                </a:solidFill>
                <a:latin typeface="Arial" charset="0"/>
                <a:cs typeface="Arial" charset="0"/>
              </a:defRPr>
            </a:lvl4pPr>
            <a:lvl5pPr marL="2057400" indent="-228600" eaLnBrk="0" hangingPunct="0">
              <a:spcBef>
                <a:spcPct val="20000"/>
              </a:spcBef>
              <a:buFont typeface="Wingdings" pitchFamily="2" charset="2"/>
              <a:buChar char="Ø"/>
              <a:defRPr sz="2000">
                <a:solidFill>
                  <a:srgbClr val="0000CC"/>
                </a:solidFill>
                <a:latin typeface="Courier New" pitchFamily="49" charset="0"/>
                <a:cs typeface="Arial" charset="0"/>
              </a:defRPr>
            </a:lvl5pPr>
            <a:lvl6pPr marL="25146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6pPr>
            <a:lvl7pPr marL="29718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7pPr>
            <a:lvl8pPr marL="34290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8pPr>
            <a:lvl9pPr marL="38862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9pPr>
          </a:lstStyle>
          <a:p>
            <a:pPr eaLnBrk="1" hangingPunct="1">
              <a:spcBef>
                <a:spcPct val="0"/>
              </a:spcBef>
              <a:buClrTx/>
              <a:buFontTx/>
              <a:buNone/>
            </a:pPr>
            <a:fld id="{64697D6D-DCE8-4459-BF4B-408191B4DF3D}" type="slidenum">
              <a:rPr lang="en-GB" altLang="en-US" sz="1400" smtClean="0">
                <a:solidFill>
                  <a:schemeClr val="tx1"/>
                </a:solidFill>
              </a:rPr>
              <a:pPr eaLnBrk="1" hangingPunct="1">
                <a:spcBef>
                  <a:spcPct val="0"/>
                </a:spcBef>
                <a:buClrTx/>
                <a:buFontTx/>
                <a:buNone/>
              </a:pPr>
              <a:t>23</a:t>
            </a:fld>
            <a:r>
              <a:rPr lang="en-GB" altLang="en-US" sz="1400" dirty="0">
                <a:solidFill>
                  <a:schemeClr val="tx1"/>
                </a:solidFill>
              </a:rPr>
              <a:t>	</a:t>
            </a:r>
          </a:p>
        </p:txBody>
      </p:sp>
      <p:sp>
        <p:nvSpPr>
          <p:cNvPr id="9" name="TextBox 5">
            <a:extLst>
              <a:ext uri="{FF2B5EF4-FFF2-40B4-BE49-F238E27FC236}">
                <a16:creationId xmlns:a16="http://schemas.microsoft.com/office/drawing/2014/main" id="{C1ED3C9E-0169-9DE4-6852-322C8AA04059}"/>
              </a:ext>
            </a:extLst>
          </p:cNvPr>
          <p:cNvSpPr txBox="1"/>
          <p:nvPr/>
        </p:nvSpPr>
        <p:spPr>
          <a:xfrm>
            <a:off x="203046" y="5564614"/>
            <a:ext cx="7738272" cy="1372683"/>
          </a:xfrm>
          <a:prstGeom prst="rect">
            <a:avLst/>
          </a:prstGeom>
          <a:noFill/>
        </p:spPr>
        <p:txBody>
          <a:bodyPr wrap="none" rtlCol="0">
            <a:spAutoFit/>
          </a:bodyPr>
          <a:lstStyle/>
          <a:p>
            <a:pPr>
              <a:lnSpc>
                <a:spcPct val="130000"/>
              </a:lnSpc>
            </a:pPr>
            <a:endParaRPr lang="en-US" altLang="zh-CN" sz="1600" dirty="0">
              <a:latin typeface="Times New Roman" panose="02020603050405020304" pitchFamily="18" charset="0"/>
              <a:cs typeface="Times New Roman" panose="02020603050405020304" pitchFamily="18" charset="0"/>
            </a:endParaRPr>
          </a:p>
          <a:p>
            <a:pPr>
              <a:lnSpc>
                <a:spcPct val="130000"/>
              </a:lnSpc>
            </a:pPr>
            <a:r>
              <a:rPr lang="en-US" altLang="zh-CN" sz="1600" dirty="0">
                <a:latin typeface="Times New Roman" panose="02020603050405020304" pitchFamily="18" charset="0"/>
                <a:cs typeface="Times New Roman" panose="02020603050405020304" pitchFamily="18" charset="0"/>
              </a:rPr>
              <a:t>A. </a:t>
            </a:r>
            <a:r>
              <a:rPr lang="en-HK" altLang="zh-CN" sz="1600" dirty="0">
                <a:latin typeface="Times New Roman" panose="02020603050405020304" pitchFamily="18" charset="0"/>
                <a:cs typeface="Times New Roman" panose="02020603050405020304" pitchFamily="18" charset="0"/>
              </a:rPr>
              <a:t>Zhou and Q. Zhang, Dynamical resource allocation, IEEE Trans on </a:t>
            </a:r>
            <a:r>
              <a:rPr lang="en-HK" altLang="zh-CN" sz="1600" dirty="0" err="1">
                <a:latin typeface="Times New Roman" panose="02020603050405020304" pitchFamily="18" charset="0"/>
                <a:cs typeface="Times New Roman" panose="02020603050405020304" pitchFamily="18" charset="0"/>
              </a:rPr>
              <a:t>Evol</a:t>
            </a:r>
            <a:r>
              <a:rPr lang="en-HK" altLang="zh-CN" sz="1600" dirty="0">
                <a:latin typeface="Times New Roman" panose="02020603050405020304" pitchFamily="18" charset="0"/>
                <a:cs typeface="Times New Roman" panose="02020603050405020304" pitchFamily="18" charset="0"/>
              </a:rPr>
              <a:t>. </a:t>
            </a:r>
            <a:r>
              <a:rPr lang="en-HK" altLang="zh-CN" sz="1600" dirty="0" err="1">
                <a:latin typeface="Times New Roman" panose="02020603050405020304" pitchFamily="18" charset="0"/>
                <a:cs typeface="Times New Roman" panose="02020603050405020304" pitchFamily="18" charset="0"/>
              </a:rPr>
              <a:t>Comput</a:t>
            </a:r>
            <a:r>
              <a:rPr lang="en-HK" altLang="zh-CN" sz="1600" dirty="0">
                <a:latin typeface="Times New Roman" panose="02020603050405020304" pitchFamily="18" charset="0"/>
                <a:cs typeface="Times New Roman" panose="02020603050405020304" pitchFamily="18" charset="0"/>
              </a:rPr>
              <a:t>., 2016</a:t>
            </a:r>
          </a:p>
          <a:p>
            <a:pPr>
              <a:lnSpc>
                <a:spcPct val="130000"/>
              </a:lnSpc>
            </a:pPr>
            <a:r>
              <a:rPr lang="en-HK" altLang="zh-CN" sz="1600" dirty="0">
                <a:latin typeface="Times New Roman" panose="02020603050405020304" pitchFamily="18" charset="0"/>
                <a:cs typeface="Times New Roman" panose="02020603050405020304" pitchFamily="18" charset="0"/>
              </a:rPr>
              <a:t>Code: </a:t>
            </a:r>
            <a:r>
              <a:rPr lang="en-US" sz="1600" dirty="0">
                <a:solidFill>
                  <a:schemeClr val="tx1"/>
                </a:solidFill>
                <a:hlinkClick r:id="rId4"/>
              </a:rPr>
              <a:t>https://sites.google.com/view/moead/resources</a:t>
            </a:r>
            <a:endParaRPr lang="en-US" sz="1600" dirty="0">
              <a:solidFill>
                <a:schemeClr val="tx1"/>
              </a:solidFill>
            </a:endParaRPr>
          </a:p>
          <a:p>
            <a:pPr>
              <a:lnSpc>
                <a:spcPct val="130000"/>
              </a:lnSpc>
            </a:pPr>
            <a:endParaRPr lang="en-HK" altLang="zh-CN" sz="1600" dirty="0"/>
          </a:p>
        </p:txBody>
      </p:sp>
      <p:sp>
        <p:nvSpPr>
          <p:cNvPr id="5" name="文本框 4">
            <a:extLst>
              <a:ext uri="{FF2B5EF4-FFF2-40B4-BE49-F238E27FC236}">
                <a16:creationId xmlns:a16="http://schemas.microsoft.com/office/drawing/2014/main" id="{99E713B1-27EB-BC77-619C-674177EB0C9E}"/>
              </a:ext>
            </a:extLst>
          </p:cNvPr>
          <p:cNvSpPr txBox="1"/>
          <p:nvPr/>
        </p:nvSpPr>
        <p:spPr>
          <a:xfrm>
            <a:off x="4932040" y="5157192"/>
            <a:ext cx="3698655" cy="646331"/>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MOEA/D with dynamic resource allocation </a:t>
            </a:r>
          </a:p>
        </p:txBody>
      </p:sp>
      <p:sp>
        <p:nvSpPr>
          <p:cNvPr id="11" name="文本框 10">
            <a:extLst>
              <a:ext uri="{FF2B5EF4-FFF2-40B4-BE49-F238E27FC236}">
                <a16:creationId xmlns:a16="http://schemas.microsoft.com/office/drawing/2014/main" id="{FFED2D99-C460-42A5-DEDA-051685AFEC6C}"/>
              </a:ext>
            </a:extLst>
          </p:cNvPr>
          <p:cNvSpPr txBox="1"/>
          <p:nvPr/>
        </p:nvSpPr>
        <p:spPr>
          <a:xfrm>
            <a:off x="892423" y="5192896"/>
            <a:ext cx="3247529"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 MOEA/D</a:t>
            </a:r>
          </a:p>
        </p:txBody>
      </p:sp>
      <p:pic>
        <p:nvPicPr>
          <p:cNvPr id="6" name="图片 5">
            <a:extLst>
              <a:ext uri="{FF2B5EF4-FFF2-40B4-BE49-F238E27FC236}">
                <a16:creationId xmlns:a16="http://schemas.microsoft.com/office/drawing/2014/main" id="{6D078E45-CA72-7196-0F83-A1088E4B33BC}"/>
              </a:ext>
            </a:extLst>
          </p:cNvPr>
          <p:cNvPicPr>
            <a:picLocks noChangeAspect="1"/>
          </p:cNvPicPr>
          <p:nvPr/>
        </p:nvPicPr>
        <p:blipFill rotWithShape="1">
          <a:blip r:embed="rId5"/>
          <a:srcRect r="3058"/>
          <a:stretch/>
        </p:blipFill>
        <p:spPr>
          <a:xfrm>
            <a:off x="2267745" y="1274069"/>
            <a:ext cx="6264695" cy="1091250"/>
          </a:xfrm>
          <a:prstGeom prst="rect">
            <a:avLst/>
          </a:prstGeom>
        </p:spPr>
      </p:pic>
      <p:sp>
        <p:nvSpPr>
          <p:cNvPr id="7" name="文本框 6">
            <a:extLst>
              <a:ext uri="{FF2B5EF4-FFF2-40B4-BE49-F238E27FC236}">
                <a16:creationId xmlns:a16="http://schemas.microsoft.com/office/drawing/2014/main" id="{7E9B1EC9-E638-236F-B976-139E8262A2FD}"/>
              </a:ext>
            </a:extLst>
          </p:cNvPr>
          <p:cNvSpPr txBox="1"/>
          <p:nvPr/>
        </p:nvSpPr>
        <p:spPr>
          <a:xfrm>
            <a:off x="7812360" y="1434262"/>
            <a:ext cx="989515" cy="33855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rPr>
              <a:t>n =10</a:t>
            </a:r>
          </a:p>
        </p:txBody>
      </p:sp>
      <p:pic>
        <p:nvPicPr>
          <p:cNvPr id="2" name="图片 1" descr="图表, 散点图&#10;&#10;描述已自动生成">
            <a:extLst>
              <a:ext uri="{FF2B5EF4-FFF2-40B4-BE49-F238E27FC236}">
                <a16:creationId xmlns:a16="http://schemas.microsoft.com/office/drawing/2014/main" id="{DF3D9A84-F499-7AA1-F58D-8A82C43400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3519" y="2348663"/>
            <a:ext cx="3750469" cy="2811780"/>
          </a:xfrm>
          <a:prstGeom prst="rect">
            <a:avLst/>
          </a:prstGeom>
        </p:spPr>
      </p:pic>
      <p:pic>
        <p:nvPicPr>
          <p:cNvPr id="4" name="图片 3" descr="图表, 散点图&#10;&#10;描述已自动生成">
            <a:extLst>
              <a:ext uri="{FF2B5EF4-FFF2-40B4-BE49-F238E27FC236}">
                <a16:creationId xmlns:a16="http://schemas.microsoft.com/office/drawing/2014/main" id="{AC6122D1-FB79-DE27-8E32-2E951A6BC85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50309" y="2343026"/>
            <a:ext cx="3750469" cy="2811780"/>
          </a:xfrm>
          <a:prstGeom prst="rect">
            <a:avLst/>
          </a:prstGeom>
        </p:spPr>
      </p:pic>
    </p:spTree>
    <p:custDataLst>
      <p:tags r:id="rId1"/>
    </p:custDataLst>
    <p:extLst>
      <p:ext uri="{BB962C8B-B14F-4D97-AF65-F5344CB8AC3E}">
        <p14:creationId xmlns:p14="http://schemas.microsoft.com/office/powerpoint/2010/main" val="532913556"/>
      </p:ext>
    </p:extLst>
  </p:cSld>
  <p:clrMapOvr>
    <a:masterClrMapping/>
  </p:clrMapOvr>
  <mc:AlternateContent xmlns:mc="http://schemas.openxmlformats.org/markup-compatibility/2006" xmlns:p14="http://schemas.microsoft.com/office/powerpoint/2010/main">
    <mc:Choice Requires="p14">
      <p:transition spd="slow" p14:dur="2000" advTm="17219"/>
    </mc:Choice>
    <mc:Fallback xmlns="">
      <p:transition spd="slow" advTm="172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12" end="12"/>
                                            </p:txEl>
                                          </p:spTgt>
                                        </p:tgtEl>
                                        <p:attrNameLst>
                                          <p:attrName>style.visibility</p:attrName>
                                        </p:attrNameLst>
                                      </p:cBhvr>
                                      <p:to>
                                        <p:strVal val="visible"/>
                                      </p:to>
                                    </p:set>
                                    <p:animEffect transition="in" filter="fade">
                                      <p:cBhvr>
                                        <p:cTn id="19" dur="500"/>
                                        <p:tgtEl>
                                          <p:spTgt spid="3">
                                            <p:txEl>
                                              <p:pRg st="12" end="1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10"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
                                            <p:txEl>
                                              <p:pRg st="1" end="1"/>
                                            </p:txEl>
                                          </p:spTgt>
                                        </p:tgtEl>
                                        <p:attrNameLst>
                                          <p:attrName>style.visibility</p:attrName>
                                        </p:attrNameLst>
                                      </p:cBhvr>
                                      <p:to>
                                        <p:strVal val="visible"/>
                                      </p:to>
                                    </p:set>
                                    <p:animEffect transition="in" filter="fade">
                                      <p:cBhvr>
                                        <p:cTn id="44" dur="500"/>
                                        <p:tgtEl>
                                          <p:spTgt spid="9">
                                            <p:txEl>
                                              <p:pRg st="1" end="1"/>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9">
                                            <p:txEl>
                                              <p:pRg st="2" end="2"/>
                                            </p:txEl>
                                          </p:spTgt>
                                        </p:tgtEl>
                                        <p:attrNameLst>
                                          <p:attrName>style.visibility</p:attrName>
                                        </p:attrNameLst>
                                      </p:cBhvr>
                                      <p:to>
                                        <p:strVal val="visible"/>
                                      </p:to>
                                    </p:set>
                                    <p:animEffect transition="in" filter="fade">
                                      <p:cBhvr>
                                        <p:cTn id="47"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1"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MOEA/D for Expensive </a:t>
            </a:r>
            <a:r>
              <a:rPr lang="en-US" sz="2400" dirty="0" err="1"/>
              <a:t>Multiobjetive</a:t>
            </a:r>
            <a:r>
              <a:rPr lang="en-US" sz="2400" dirty="0"/>
              <a:t> Opt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39888"/>
                <a:ext cx="8229600" cy="4669432"/>
              </a:xfrm>
            </p:spPr>
            <p:txBody>
              <a:bodyPr/>
              <a:lstStyle/>
              <a:p>
                <a:r>
                  <a:rPr lang="en-US" sz="1800" dirty="0"/>
                  <a:t>Expensive opt: function evaluation= expensive computer/physical experiments.</a:t>
                </a:r>
              </a:p>
              <a:p>
                <a:endParaRPr lang="en-US" sz="1800" dirty="0"/>
              </a:p>
              <a:p>
                <a:r>
                  <a:rPr lang="en-US" sz="1800" dirty="0"/>
                  <a:t>The computational budget could be very limited, say, 200 function evaluations. </a:t>
                </a:r>
              </a:p>
              <a:p>
                <a:endParaRPr lang="en-US" sz="1800" dirty="0"/>
              </a:p>
              <a:p>
                <a:r>
                  <a:rPr lang="en-US" sz="1800" dirty="0"/>
                  <a:t>Efficient Global Optimization (Bayesian Optimization) for single expensive optimization problem does the following iteration: </a:t>
                </a:r>
              </a:p>
              <a:p>
                <a:pPr lvl="1"/>
                <a:r>
                  <a:rPr lang="en-US" sz="1600" dirty="0"/>
                  <a:t>Using the evaluated solutions, build a probabilistic model </a:t>
                </a:r>
                <a14:m>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𝑓</m:t>
                        </m:r>
                      </m:e>
                      <m:e>
                        <m:r>
                          <a:rPr lang="en-US" sz="1600" b="0" i="1" smtClean="0">
                            <a:latin typeface="Cambria Math" panose="02040503050406030204" pitchFamily="18" charset="0"/>
                          </a:rPr>
                          <m:t>𝑥</m:t>
                        </m:r>
                      </m:e>
                    </m:d>
                    <m:r>
                      <a:rPr lang="en-US" sz="1600" b="0" i="1" smtClean="0">
                        <a:latin typeface="Cambria Math" panose="02040503050406030204" pitchFamily="18" charset="0"/>
                      </a:rPr>
                      <m:t> </m:t>
                    </m:r>
                  </m:oMath>
                </a14:m>
                <a:r>
                  <a:rPr lang="en-US" sz="1600" dirty="0"/>
                  <a:t>for objective </a:t>
                </a:r>
                <a14:m>
                  <m:oMath xmlns:m="http://schemas.openxmlformats.org/officeDocument/2006/math">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m:t>
                    </m:r>
                  </m:oMath>
                </a14:m>
                <a:endParaRPr lang="en-US" sz="1600" b="0" dirty="0"/>
              </a:p>
              <a:p>
                <a:pPr marL="457200" lvl="1" indent="0">
                  <a:buNone/>
                </a:pPr>
                <a:endParaRPr lang="en-US" sz="1600" b="0" dirty="0"/>
              </a:p>
              <a:p>
                <a:pPr lvl="1"/>
                <a:r>
                  <a:rPr lang="en-US" sz="1600" b="0" dirty="0"/>
                  <a:t>Use </a:t>
                </a:r>
                <a14:m>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𝑓</m:t>
                        </m:r>
                      </m:e>
                      <m:e>
                        <m:r>
                          <a:rPr lang="en-US" sz="1600" b="0" i="1" smtClean="0">
                            <a:latin typeface="Cambria Math" panose="02040503050406030204" pitchFamily="18" charset="0"/>
                          </a:rPr>
                          <m:t>𝑥</m:t>
                        </m:r>
                      </m:e>
                    </m:d>
                    <m:r>
                      <a:rPr lang="en-US" sz="1600" b="0" i="1" smtClean="0">
                        <a:latin typeface="Cambria Math" panose="02040503050406030204" pitchFamily="18" charset="0"/>
                      </a:rPr>
                      <m:t> </m:t>
                    </m:r>
                  </m:oMath>
                </a14:m>
                <a:r>
                  <a:rPr lang="en-US" sz="1600" b="0" dirty="0"/>
                  <a:t>to define acquisition function </a:t>
                </a:r>
                <a14:m>
                  <m:oMath xmlns:m="http://schemas.openxmlformats.org/officeDocument/2006/math">
                    <m:r>
                      <a:rPr lang="en-US" sz="1600" b="0" i="1" smtClean="0">
                        <a:latin typeface="Cambria Math" panose="02040503050406030204" pitchFamily="18" charset="0"/>
                      </a:rPr>
                      <m:t>𝜙</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r>
                      <a:rPr lang="en-US" sz="1600" b="0" i="1" smtClean="0">
                        <a:latin typeface="Cambria Math" panose="02040503050406030204" pitchFamily="18" charset="0"/>
                      </a:rPr>
                      <m:t> </m:t>
                    </m:r>
                  </m:oMath>
                </a14:m>
                <a:r>
                  <a:rPr lang="en-US" sz="1600" b="0" dirty="0"/>
                  <a:t> (which measures the merits of figure of evaluation of objective </a:t>
                </a:r>
                <a14:m>
                  <m:oMath xmlns:m="http://schemas.openxmlformats.org/officeDocument/2006/math">
                    <m:r>
                      <a:rPr lang="en-US" sz="1600" b="0" i="1" smtClean="0">
                        <a:latin typeface="Cambria Math" panose="02040503050406030204" pitchFamily="18" charset="0"/>
                      </a:rPr>
                      <m:t>𝑓</m:t>
                    </m:r>
                    <m:r>
                      <a:rPr lang="en-US" sz="1600" b="0" i="1" smtClean="0">
                        <a:latin typeface="Cambria Math" panose="02040503050406030204" pitchFamily="18" charset="0"/>
                      </a:rPr>
                      <m:t> </m:t>
                    </m:r>
                  </m:oMath>
                </a14:m>
                <a:r>
                  <a:rPr lang="en-US" sz="1600" b="0" dirty="0"/>
                  <a:t>at </a:t>
                </a:r>
                <a14:m>
                  <m:oMath xmlns:m="http://schemas.openxmlformats.org/officeDocument/2006/math">
                    <m:r>
                      <a:rPr lang="en-US" sz="1600" b="0" i="1" smtClean="0">
                        <a:latin typeface="Cambria Math" panose="02040503050406030204" pitchFamily="18" charset="0"/>
                      </a:rPr>
                      <m:t>𝑥</m:t>
                    </m:r>
                    <m:r>
                      <a:rPr lang="en-US" sz="1600" b="0" i="1" smtClean="0">
                        <a:latin typeface="Cambria Math" panose="02040503050406030204" pitchFamily="18" charset="0"/>
                      </a:rPr>
                      <m:t>)</m:t>
                    </m:r>
                  </m:oMath>
                </a14:m>
                <a:endParaRPr lang="en-US" sz="1600" b="0" dirty="0"/>
              </a:p>
              <a:p>
                <a:pPr lvl="1"/>
                <a:endParaRPr lang="en-US" sz="1600" dirty="0"/>
              </a:p>
              <a:p>
                <a:pPr lvl="1"/>
                <a:r>
                  <a:rPr lang="en-US" sz="1600" dirty="0"/>
                  <a:t>Maximize </a:t>
                </a:r>
                <a14:m>
                  <m:oMath xmlns:m="http://schemas.openxmlformats.org/officeDocument/2006/math">
                    <m:r>
                      <a:rPr lang="en-US" sz="1600" i="1">
                        <a:latin typeface="Cambria Math" panose="02040503050406030204" pitchFamily="18" charset="0"/>
                      </a:rPr>
                      <m:t>𝜙</m:t>
                    </m:r>
                    <m:d>
                      <m:dPr>
                        <m:ctrlPr>
                          <a:rPr lang="en-US" sz="1600" i="1">
                            <a:latin typeface="Cambria Math" panose="02040503050406030204" pitchFamily="18" charset="0"/>
                          </a:rPr>
                        </m:ctrlPr>
                      </m:dPr>
                      <m:e>
                        <m:r>
                          <a:rPr lang="en-US" sz="1600" i="1">
                            <a:latin typeface="Cambria Math" panose="02040503050406030204" pitchFamily="18" charset="0"/>
                          </a:rPr>
                          <m:t>𝑥</m:t>
                        </m:r>
                      </m:e>
                    </m:d>
                  </m:oMath>
                </a14:m>
                <a:r>
                  <a:rPr lang="en-US" sz="1600" dirty="0"/>
                  <a:t> to obtain </a:t>
                </a:r>
                <a14:m>
                  <m:oMath xmlns:m="http://schemas.openxmlformats.org/officeDocument/2006/math">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𝑥</m:t>
                        </m:r>
                      </m:e>
                    </m:acc>
                    <m:r>
                      <a:rPr lang="en-US" sz="1600" b="0" i="0" smtClean="0">
                        <a:latin typeface="Cambria Math" panose="02040503050406030204" pitchFamily="18" charset="0"/>
                      </a:rPr>
                      <m:t>, </m:t>
                    </m:r>
                  </m:oMath>
                </a14:m>
                <a:r>
                  <a:rPr lang="en-US" sz="1600" dirty="0"/>
                  <a:t> evaluate it.  </a:t>
                </a:r>
              </a:p>
              <a:p>
                <a:pPr marL="0" indent="0">
                  <a:buNone/>
                </a:pPr>
                <a:r>
                  <a:rPr lang="en-US" sz="2000" dirty="0"/>
                  <a:t> </a:t>
                </a:r>
              </a:p>
              <a:p>
                <a:pPr marL="0" indent="0">
                  <a:buNone/>
                </a:pPr>
                <a:r>
                  <a:rPr lang="en-US" sz="2000" dirty="0"/>
                  <a:t>     </a:t>
                </a:r>
              </a:p>
              <a:p>
                <a:pPr marL="0" indent="0">
                  <a:buNone/>
                </a:pPr>
                <a:r>
                  <a:rPr lang="en-US" sz="2000" dirty="0"/>
                  <a:t>    </a:t>
                </a:r>
                <a:endParaRPr lang="en-US" sz="1600" dirty="0"/>
              </a:p>
              <a:p>
                <a:pPr marL="0" indent="0">
                  <a:buNone/>
                </a:pPr>
                <a:endParaRPr lang="en-US" sz="2000" dirty="0"/>
              </a:p>
              <a:p>
                <a:endParaRPr lang="en-US" sz="2000" dirty="0"/>
              </a:p>
              <a:p>
                <a:endParaRPr lang="en-US" sz="2000" dirty="0"/>
              </a:p>
              <a:p>
                <a:pPr marL="0" indent="0">
                  <a:buNone/>
                </a:pPr>
                <a:endParaRPr lang="en-US" sz="2000" dirty="0"/>
              </a:p>
              <a:p>
                <a:pPr marL="0" indent="0">
                  <a:buNone/>
                </a:pPr>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39888"/>
                <a:ext cx="8229600" cy="4669432"/>
              </a:xfrm>
              <a:blipFill>
                <a:blip r:embed="rId2"/>
                <a:stretch>
                  <a:fillRect l="-444" t="-65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9FEEDDC7-1821-409A-B657-D68E1847FA43}" type="slidenum">
              <a:rPr lang="en-GB" smtClean="0"/>
              <a:t>24</a:t>
            </a:fld>
            <a:r>
              <a:rPr lang="en-GB"/>
              <a:t>	</a:t>
            </a:r>
          </a:p>
        </p:txBody>
      </p:sp>
    </p:spTree>
    <p:extLst>
      <p:ext uri="{BB962C8B-B14F-4D97-AF65-F5344CB8AC3E}">
        <p14:creationId xmlns:p14="http://schemas.microsoft.com/office/powerpoint/2010/main" val="349870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1503" y="3078498"/>
                <a:ext cx="8229600" cy="4525962"/>
              </a:xfrm>
            </p:spPr>
            <p:txBody>
              <a:bodyPr/>
              <a:lstStyle/>
              <a:p>
                <a:r>
                  <a:rPr lang="en-US" sz="2000" dirty="0"/>
                  <a:t>MOEA/D+EGO </a:t>
                </a:r>
              </a:p>
              <a:p>
                <a:pPr lvl="1"/>
                <a:r>
                  <a:rPr lang="en-US" sz="1600" dirty="0"/>
                  <a:t> Use the evaluated solutions to </a:t>
                </a:r>
                <a:r>
                  <a:rPr lang="en-US" sz="1800" dirty="0"/>
                  <a:t>build  </a:t>
                </a:r>
                <a14:m>
                  <m:oMath xmlns:m="http://schemas.openxmlformats.org/officeDocument/2006/math">
                    <m:r>
                      <a:rPr lang="en-US" sz="1800" b="0" i="1" smtClean="0">
                        <a:latin typeface="Cambria Math" panose="02040503050406030204" pitchFamily="18" charset="0"/>
                      </a:rPr>
                      <m:t>𝑃</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e>
                    </m:d>
                  </m:oMath>
                </a14:m>
                <a:r>
                  <a:rPr lang="en-US" sz="1800" dirty="0"/>
                  <a:t> and </a:t>
                </a:r>
                <a14:m>
                  <m:oMath xmlns:m="http://schemas.openxmlformats.org/officeDocument/2006/math">
                    <m:r>
                      <a:rPr lang="en-US" sz="1800" b="0" i="1" smtClean="0">
                        <a:latin typeface="Cambria Math" panose="02040503050406030204" pitchFamily="18" charset="0"/>
                      </a:rPr>
                      <m:t>𝑃</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2</m:t>
                            </m:r>
                          </m:sub>
                        </m:sSub>
                      </m:e>
                      <m:e>
                        <m:r>
                          <a:rPr lang="en-US" sz="1800" b="0" i="1" smtClean="0">
                            <a:latin typeface="Cambria Math" panose="02040503050406030204" pitchFamily="18" charset="0"/>
                          </a:rPr>
                          <m:t>𝑥</m:t>
                        </m:r>
                      </m:e>
                    </m:d>
                    <m:r>
                      <a:rPr lang="en-US" sz="1800" b="0" i="1" smtClean="0">
                        <a:latin typeface="Cambria Math" panose="02040503050406030204" pitchFamily="18" charset="0"/>
                      </a:rPr>
                      <m:t>.</m:t>
                    </m:r>
                  </m:oMath>
                </a14:m>
                <a:r>
                  <a:rPr lang="en-US" sz="1800" dirty="0"/>
                  <a:t> </a:t>
                </a:r>
              </a:p>
              <a:p>
                <a:pPr marL="457200" lvl="1" indent="0">
                  <a:buNone/>
                </a:pPr>
                <a:endParaRPr lang="en-US" sz="1800" dirty="0"/>
              </a:p>
              <a:p>
                <a:pPr lvl="1"/>
                <a:r>
                  <a:rPr lang="en-US" sz="1600" dirty="0"/>
                  <a:t>Use </a:t>
                </a:r>
                <a14:m>
                  <m:oMath xmlns:m="http://schemas.openxmlformats.org/officeDocument/2006/math">
                    <m:r>
                      <a:rPr lang="en-US" sz="1600" i="1">
                        <a:latin typeface="Cambria Math" panose="02040503050406030204" pitchFamily="18" charset="0"/>
                      </a:rPr>
                      <m:t>𝑃</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1</m:t>
                            </m:r>
                          </m:sub>
                        </m:sSub>
                        <m:r>
                          <a:rPr lang="en-US" sz="1600" i="1">
                            <a:latin typeface="Cambria Math" panose="02040503050406030204" pitchFamily="18" charset="0"/>
                          </a:rPr>
                          <m:t>|</m:t>
                        </m:r>
                        <m:r>
                          <a:rPr lang="en-US" sz="1600" i="1">
                            <a:latin typeface="Cambria Math" panose="02040503050406030204" pitchFamily="18" charset="0"/>
                          </a:rPr>
                          <m:t>𝑥</m:t>
                        </m:r>
                      </m:e>
                    </m:d>
                  </m:oMath>
                </a14:m>
                <a:r>
                  <a:rPr lang="en-US" sz="1600" dirty="0"/>
                  <a:t> and </a:t>
                </a:r>
                <a14:m>
                  <m:oMath xmlns:m="http://schemas.openxmlformats.org/officeDocument/2006/math">
                    <m:r>
                      <a:rPr lang="en-US" sz="1600" i="1">
                        <a:latin typeface="Cambria Math" panose="02040503050406030204" pitchFamily="18" charset="0"/>
                      </a:rPr>
                      <m:t>𝑃</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2</m:t>
                            </m:r>
                          </m:sub>
                        </m:sSub>
                      </m:e>
                      <m:e>
                        <m:r>
                          <a:rPr lang="en-US" sz="1600" i="1">
                            <a:latin typeface="Cambria Math" panose="02040503050406030204" pitchFamily="18" charset="0"/>
                          </a:rPr>
                          <m:t>𝑥</m:t>
                        </m:r>
                      </m:e>
                    </m:d>
                  </m:oMath>
                </a14:m>
                <a:r>
                  <a:rPr lang="en-US" sz="1600" dirty="0"/>
                  <a:t> to construct prob. model </a:t>
                </a:r>
                <a14:m>
                  <m:oMath xmlns:m="http://schemas.openxmlformats.org/officeDocument/2006/math">
                    <m:r>
                      <a:rPr lang="en-US" sz="1600" b="0" i="1" smtClean="0">
                        <a:latin typeface="Cambria Math" panose="02040503050406030204" pitchFamily="18" charset="0"/>
                      </a:rPr>
                      <m:t>𝑃</m:t>
                    </m:r>
                    <m:d>
                      <m:dPr>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𝑔</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𝑥</m:t>
                    </m:r>
                    <m:r>
                      <a:rPr lang="en-US" sz="1600" b="0" i="1" smtClean="0">
                        <a:latin typeface="Cambria Math" panose="02040503050406030204" pitchFamily="18" charset="0"/>
                      </a:rPr>
                      <m:t>)  </m:t>
                    </m:r>
                  </m:oMath>
                </a14:m>
                <a:r>
                  <a:rPr lang="en-US" sz="1600" dirty="0"/>
                  <a:t>for each </a:t>
                </a:r>
                <a14:m>
                  <m:oMath xmlns:m="http://schemas.openxmlformats.org/officeDocument/2006/math">
                    <m:r>
                      <a:rPr lang="en-US" sz="1600" b="0" i="1" smtClean="0">
                        <a:latin typeface="Cambria Math" panose="02040503050406030204" pitchFamily="18" charset="0"/>
                      </a:rPr>
                      <m:t>𝑔</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𝜆</m:t>
                            </m:r>
                          </m:e>
                          <m:sub>
                            <m:r>
                              <a:rPr lang="en-US" sz="1600" b="0" i="1" smtClean="0">
                                <a:latin typeface="Cambria Math" panose="02040503050406030204" pitchFamily="18" charset="0"/>
                              </a:rPr>
                              <m:t>𝑖</m:t>
                            </m:r>
                          </m:sub>
                        </m:sSub>
                      </m:e>
                    </m:d>
                    <m:r>
                      <a:rPr lang="en-US" sz="1600" b="0" i="1" smtClean="0">
                        <a:latin typeface="Cambria Math" panose="02040503050406030204" pitchFamily="18" charset="0"/>
                      </a:rPr>
                      <m:t>.</m:t>
                    </m:r>
                  </m:oMath>
                </a14:m>
                <a:r>
                  <a:rPr lang="en-US" sz="1800" dirty="0"/>
                  <a:t> </a:t>
                </a:r>
              </a:p>
              <a:p>
                <a:pPr marL="457200" lvl="1" indent="0">
                  <a:buNone/>
                </a:pPr>
                <a:endParaRPr lang="en-US" sz="1800" dirty="0"/>
              </a:p>
              <a:p>
                <a:pPr lvl="1"/>
                <a:r>
                  <a:rPr lang="en-US" sz="1600" dirty="0"/>
                  <a:t>Use </a:t>
                </a:r>
                <a14:m>
                  <m:oMath xmlns:m="http://schemas.openxmlformats.org/officeDocument/2006/math">
                    <m:r>
                      <a:rPr lang="en-US" sz="1600" i="1">
                        <a:latin typeface="Cambria Math" panose="02040503050406030204" pitchFamily="18" charset="0"/>
                      </a:rPr>
                      <m:t>𝑃</m:t>
                    </m:r>
                    <m:d>
                      <m:dPr>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𝑔</m:t>
                            </m:r>
                          </m:e>
                          <m:sub>
                            <m:r>
                              <a:rPr lang="en-US" sz="1600" i="1">
                                <a:latin typeface="Cambria Math" panose="02040503050406030204" pitchFamily="18" charset="0"/>
                              </a:rPr>
                              <m:t>𝑖</m:t>
                            </m:r>
                          </m:sub>
                        </m:sSub>
                      </m:e>
                    </m:d>
                    <m:r>
                      <a:rPr lang="en-US" sz="1600" i="1">
                        <a:latin typeface="Cambria Math" panose="02040503050406030204" pitchFamily="18" charset="0"/>
                      </a:rPr>
                      <m:t>𝑥</m:t>
                    </m:r>
                    <m:r>
                      <a:rPr lang="en-US" sz="1600" i="1">
                        <a:latin typeface="Cambria Math" panose="02040503050406030204" pitchFamily="18" charset="0"/>
                      </a:rPr>
                      <m:t>)</m:t>
                    </m:r>
                  </m:oMath>
                </a14:m>
                <a:r>
                  <a:rPr lang="en-US" sz="1600" b="0" dirty="0"/>
                  <a:t> to construct </a:t>
                </a:r>
                <a:r>
                  <a:rPr lang="en-US" sz="1600" dirty="0"/>
                  <a:t>acquisition function </a:t>
                </a:r>
                <a14:m>
                  <m:oMath xmlns:m="http://schemas.openxmlformats.org/officeDocument/2006/math">
                    <m:sSub>
                      <m:sSubPr>
                        <m:ctrlPr>
                          <a:rPr lang="en-US" sz="1600" b="0" i="1" smtClean="0">
                            <a:latin typeface="Cambria Math" panose="02040503050406030204" pitchFamily="18" charset="0"/>
                          </a:rPr>
                        </m:ctrlPr>
                      </m:sSubPr>
                      <m:e>
                        <m:r>
                          <a:rPr lang="en-US" sz="1600" i="1">
                            <a:latin typeface="Cambria Math" panose="02040503050406030204" pitchFamily="18" charset="0"/>
                          </a:rPr>
                          <m:t>𝜙</m:t>
                        </m:r>
                      </m:e>
                      <m:sub>
                        <m:r>
                          <a:rPr lang="en-US" sz="1600" b="0" i="1" smtClean="0">
                            <a:latin typeface="Cambria Math" panose="02040503050406030204" pitchFamily="18" charset="0"/>
                          </a:rPr>
                          <m:t>𝑖</m:t>
                        </m:r>
                      </m:sub>
                    </m:sSub>
                    <m:d>
                      <m:dPr>
                        <m:ctrlPr>
                          <a:rPr lang="en-US" sz="1600" i="1">
                            <a:latin typeface="Cambria Math" panose="02040503050406030204" pitchFamily="18" charset="0"/>
                          </a:rPr>
                        </m:ctrlPr>
                      </m:dPr>
                      <m:e>
                        <m:r>
                          <a:rPr lang="en-US" sz="1600" b="0" i="1" smtClean="0">
                            <a:latin typeface="Cambria Math" panose="02040503050406030204" pitchFamily="18" charset="0"/>
                          </a:rPr>
                          <m:t> </m:t>
                        </m:r>
                        <m:r>
                          <a:rPr lang="en-US" sz="1600" i="1">
                            <a:latin typeface="Cambria Math" panose="02040503050406030204" pitchFamily="18" charset="0"/>
                          </a:rPr>
                          <m:t>𝑥</m:t>
                        </m:r>
                      </m:e>
                    </m:d>
                  </m:oMath>
                </a14:m>
                <a:r>
                  <a:rPr lang="en-US" sz="1600" b="0" dirty="0"/>
                  <a:t> for each </a:t>
                </a:r>
                <a14:m>
                  <m:oMath xmlns:m="http://schemas.openxmlformats.org/officeDocument/2006/math">
                    <m:r>
                      <a:rPr lang="en-US" sz="1600" i="1">
                        <a:latin typeface="Cambria Math" panose="02040503050406030204" pitchFamily="18" charset="0"/>
                      </a:rPr>
                      <m:t>𝑔</m:t>
                    </m:r>
                    <m:d>
                      <m:dPr>
                        <m:ctrlPr>
                          <a:rPr lang="en-US" sz="1600" i="1">
                            <a:latin typeface="Cambria Math" panose="02040503050406030204" pitchFamily="18" charset="0"/>
                          </a:rPr>
                        </m:ctrlPr>
                      </m:dPr>
                      <m:e>
                        <m:r>
                          <a:rPr lang="en-US" sz="1600" i="1">
                            <a:latin typeface="Cambria Math" panose="02040503050406030204" pitchFamily="18" charset="0"/>
                          </a:rPr>
                          <m:t>𝑥</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𝜆</m:t>
                            </m:r>
                          </m:e>
                          <m:sub>
                            <m:r>
                              <a:rPr lang="en-US" sz="1600" i="1">
                                <a:latin typeface="Cambria Math" panose="02040503050406030204" pitchFamily="18" charset="0"/>
                              </a:rPr>
                              <m:t>𝑖</m:t>
                            </m:r>
                          </m:sub>
                        </m:sSub>
                      </m:e>
                    </m:d>
                  </m:oMath>
                </a14:m>
                <a:r>
                  <a:rPr lang="en-US" sz="1600" b="0" dirty="0"/>
                  <a:t>.</a:t>
                </a:r>
              </a:p>
              <a:p>
                <a:pPr marL="457200" lvl="1" indent="0">
                  <a:buNone/>
                </a:pPr>
                <a:endParaRPr lang="en-US" sz="1600" b="0" dirty="0"/>
              </a:p>
              <a:p>
                <a:pPr lvl="1"/>
                <a:r>
                  <a:rPr lang="en-US" sz="1600" dirty="0"/>
                  <a:t>Use MOEA/D to optimize all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𝜙</m:t>
                        </m:r>
                      </m:e>
                      <m:sub>
                        <m:r>
                          <a:rPr lang="en-US" sz="1600" b="0" i="1" smtClean="0">
                            <a:latin typeface="Cambria Math" panose="02040503050406030204" pitchFamily="18" charset="0"/>
                          </a:rPr>
                          <m:t>𝑖</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oMath>
                </a14:m>
                <a:r>
                  <a:rPr lang="en-US" sz="1600" b="0" dirty="0"/>
                  <a:t> to obtain a few candidate solutions and then evaluate them.  </a:t>
                </a:r>
              </a:p>
              <a:p>
                <a:pPr marL="457200" lvl="1" indent="0">
                  <a:buNone/>
                </a:pPr>
                <a:endParaRPr lang="en-US" sz="1600" b="0" dirty="0"/>
              </a:p>
              <a:p>
                <a:pPr marL="457200" lvl="1" indent="0">
                  <a:buNone/>
                </a:pPr>
                <a:endParaRPr lang="en-US" sz="1600" b="0" dirty="0"/>
              </a:p>
              <a:p>
                <a:pPr marL="457200" lvl="1" indent="0">
                  <a:buNone/>
                </a:pPr>
                <a:endParaRPr lang="en-US" sz="1600" b="0" dirty="0"/>
              </a:p>
              <a:p>
                <a:pPr marL="457200" lvl="1" indent="0">
                  <a:buNone/>
                </a:pPr>
                <a:r>
                  <a:rPr lang="en-US" sz="16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1503" y="3078498"/>
                <a:ext cx="8229600" cy="4525962"/>
              </a:xfrm>
              <a:blipFill>
                <a:blip r:embed="rId2"/>
                <a:stretch>
                  <a:fillRect l="-667" t="-53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9FEEDDC7-1821-409A-B657-D68E1847FA43}" type="slidenum">
              <a:rPr lang="en-GB" smtClean="0"/>
              <a:t>25</a:t>
            </a:fld>
            <a:r>
              <a:rPr lang="en-GB"/>
              <a:t>	</a:t>
            </a:r>
          </a:p>
        </p:txBody>
      </p:sp>
      <p:grpSp>
        <p:nvGrpSpPr>
          <p:cNvPr id="35" name="Group 34"/>
          <p:cNvGrpSpPr/>
          <p:nvPr/>
        </p:nvGrpSpPr>
        <p:grpSpPr>
          <a:xfrm>
            <a:off x="3491880" y="44624"/>
            <a:ext cx="2520280" cy="2808312"/>
            <a:chOff x="5263314" y="-315416"/>
            <a:chExt cx="3197118" cy="2808312"/>
          </a:xfrm>
        </p:grpSpPr>
        <p:sp>
          <p:nvSpPr>
            <p:cNvPr id="14" name="Arc 13"/>
            <p:cNvSpPr/>
            <p:nvPr/>
          </p:nvSpPr>
          <p:spPr bwMode="auto">
            <a:xfrm flipH="1" flipV="1">
              <a:off x="5801193" y="-315416"/>
              <a:ext cx="2592288" cy="2429333"/>
            </a:xfrm>
            <a:prstGeom prst="arc">
              <a:avLst/>
            </a:prstGeom>
            <a:noFill/>
            <a:ln w="31750" cap="flat" cmpd="sng" algn="ctr">
              <a:solidFill>
                <a:srgbClr val="FF0000">
                  <a:alpha val="56000"/>
                </a:srgbClr>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cxnSp>
          <p:nvCxnSpPr>
            <p:cNvPr id="6" name="Straight Arrow Connector 5"/>
            <p:cNvCxnSpPr/>
            <p:nvPr/>
          </p:nvCxnSpPr>
          <p:spPr bwMode="auto">
            <a:xfrm flipV="1">
              <a:off x="5582641" y="271681"/>
              <a:ext cx="0" cy="1944216"/>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9" name="Straight Arrow Connector 8"/>
            <p:cNvCxnSpPr/>
            <p:nvPr/>
          </p:nvCxnSpPr>
          <p:spPr bwMode="auto">
            <a:xfrm>
              <a:off x="5508104" y="2193882"/>
              <a:ext cx="2592288" cy="0"/>
            </a:xfrm>
            <a:prstGeom prst="straightConnector1">
              <a:avLst/>
            </a:prstGeom>
            <a:solidFill>
              <a:schemeClr val="accent1"/>
            </a:solidFill>
            <a:ln w="9525" cap="flat" cmpd="sng" algn="ctr">
              <a:solidFill>
                <a:schemeClr val="tx1"/>
              </a:solidFill>
              <a:prstDash val="solid"/>
              <a:round/>
              <a:headEnd type="none" w="med" len="med"/>
              <a:tailEnd type="triangle"/>
            </a:ln>
          </p:spPr>
        </p:cxnSp>
        <mc:AlternateContent xmlns:mc="http://schemas.openxmlformats.org/markup-compatibility/2006" xmlns:a14="http://schemas.microsoft.com/office/drawing/2010/main">
          <mc:Choice Requires="a14">
            <p:sp>
              <p:nvSpPr>
                <p:cNvPr id="12" name="TextBox 11"/>
                <p:cNvSpPr txBox="1"/>
                <p:nvPr/>
              </p:nvSpPr>
              <p:spPr>
                <a:xfrm flipH="1">
                  <a:off x="7783594" y="2215897"/>
                  <a:ext cx="24731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a:off x="7783594" y="2215897"/>
                  <a:ext cx="247319" cy="276999"/>
                </a:xfrm>
                <a:prstGeom prst="rect">
                  <a:avLst/>
                </a:prstGeom>
                <a:blipFill>
                  <a:blip r:embed="rId3"/>
                  <a:stretch>
                    <a:fillRect l="-56250" t="-2222" r="-21875" b="-3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flipH="1">
                  <a:off x="5263314" y="271681"/>
                  <a:ext cx="247319"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flipH="1">
                  <a:off x="5263314" y="271681"/>
                  <a:ext cx="247319" cy="276999"/>
                </a:xfrm>
                <a:prstGeom prst="rect">
                  <a:avLst/>
                </a:prstGeom>
                <a:blipFill>
                  <a:blip r:embed="rId4"/>
                  <a:stretch>
                    <a:fillRect l="-56250" t="-2222" r="-25000" b="-37778"/>
                  </a:stretch>
                </a:blipFill>
              </p:spPr>
              <p:txBody>
                <a:bodyPr/>
                <a:lstStyle/>
                <a:p>
                  <a:r>
                    <a:rPr lang="en-US">
                      <a:noFill/>
                    </a:rPr>
                    <a:t> </a:t>
                  </a:r>
                </a:p>
              </p:txBody>
            </p:sp>
          </mc:Fallback>
        </mc:AlternateContent>
        <p:cxnSp>
          <p:nvCxnSpPr>
            <p:cNvPr id="16" name="Straight Arrow Connector 15"/>
            <p:cNvCxnSpPr/>
            <p:nvPr/>
          </p:nvCxnSpPr>
          <p:spPr bwMode="auto">
            <a:xfrm flipH="1">
              <a:off x="5806905" y="374757"/>
              <a:ext cx="1003055" cy="576064"/>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7" name="Straight Arrow Connector 16"/>
            <p:cNvCxnSpPr/>
            <p:nvPr/>
          </p:nvCxnSpPr>
          <p:spPr bwMode="auto">
            <a:xfrm flipH="1">
              <a:off x="5883970" y="590781"/>
              <a:ext cx="1003055" cy="576064"/>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8" name="Straight Arrow Connector 17"/>
            <p:cNvCxnSpPr/>
            <p:nvPr/>
          </p:nvCxnSpPr>
          <p:spPr bwMode="auto">
            <a:xfrm flipH="1">
              <a:off x="6593281" y="1340768"/>
              <a:ext cx="1003055" cy="576064"/>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9" name="Straight Arrow Connector 18"/>
            <p:cNvCxnSpPr/>
            <p:nvPr/>
          </p:nvCxnSpPr>
          <p:spPr bwMode="auto">
            <a:xfrm flipH="1">
              <a:off x="6881313" y="1484784"/>
              <a:ext cx="1003055" cy="576064"/>
            </a:xfrm>
            <a:prstGeom prst="straightConnector1">
              <a:avLst/>
            </a:prstGeom>
            <a:solidFill>
              <a:schemeClr val="accent1"/>
            </a:solidFill>
            <a:ln w="9525" cap="flat" cmpd="sng" algn="ctr">
              <a:solidFill>
                <a:schemeClr val="tx1"/>
              </a:solidFill>
              <a:prstDash val="solid"/>
              <a:round/>
              <a:headEnd type="none" w="med" len="med"/>
              <a:tailEnd type="triangle"/>
            </a:ln>
          </p:spPr>
        </p:cxnSp>
        <mc:AlternateContent xmlns:mc="http://schemas.openxmlformats.org/markup-compatibility/2006" xmlns:a14="http://schemas.microsoft.com/office/drawing/2010/main">
          <mc:Choice Requires="a14">
            <p:sp>
              <p:nvSpPr>
                <p:cNvPr id="22" name="TextBox 21"/>
                <p:cNvSpPr txBox="1"/>
                <p:nvPr/>
              </p:nvSpPr>
              <p:spPr>
                <a:xfrm>
                  <a:off x="6563072" y="116632"/>
                  <a:ext cx="52920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𝑔</m:t>
                        </m:r>
                        <m:r>
                          <a:rPr lang="en-US" sz="1400" b="0" i="1" smtClean="0">
                            <a:latin typeface="Cambria Math" panose="02040503050406030204" pitchFamily="18" charset="0"/>
                          </a:rPr>
                          <m:t>(</m:t>
                        </m:r>
                        <m:r>
                          <a:rPr lang="en-US" sz="1400" b="0" i="1" smtClean="0">
                            <a:latin typeface="Cambria Math" panose="02040503050406030204" pitchFamily="18" charset="0"/>
                          </a:rPr>
                          <m:t>𝑥</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𝜆</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oMath>
                    </m:oMathPara>
                  </a14:m>
                  <a:endParaRPr lang="en-US"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6563072" y="116632"/>
                  <a:ext cx="529208" cy="215444"/>
                </a:xfrm>
                <a:prstGeom prst="rect">
                  <a:avLst/>
                </a:prstGeom>
                <a:blipFill>
                  <a:blip r:embed="rId5"/>
                  <a:stretch>
                    <a:fillRect l="-16176" r="-63235"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897960" y="476672"/>
                  <a:ext cx="52920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𝑔</m:t>
                        </m:r>
                        <m:r>
                          <a:rPr lang="en-US" sz="1400" b="0" i="1" smtClean="0">
                            <a:latin typeface="Cambria Math" panose="02040503050406030204" pitchFamily="18" charset="0"/>
                          </a:rPr>
                          <m:t>(</m:t>
                        </m:r>
                        <m:r>
                          <a:rPr lang="en-US" sz="1400" b="0" i="1" smtClean="0">
                            <a:latin typeface="Cambria Math" panose="02040503050406030204" pitchFamily="18" charset="0"/>
                          </a:rPr>
                          <m:t>𝑥</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𝜆</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oMath>
                    </m:oMathPara>
                  </a14:m>
                  <a:endParaRPr lang="en-US" sz="1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6897960" y="476672"/>
                  <a:ext cx="529208" cy="215444"/>
                </a:xfrm>
                <a:prstGeom prst="rect">
                  <a:avLst/>
                </a:prstGeom>
                <a:blipFill>
                  <a:blip r:embed="rId6"/>
                  <a:stretch>
                    <a:fillRect l="-14493" r="-6231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931224" y="1341348"/>
                  <a:ext cx="52920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𝑔</m:t>
                        </m:r>
                        <m:r>
                          <a:rPr lang="en-US" sz="1400" b="0" i="1" smtClean="0">
                            <a:latin typeface="Cambria Math" panose="02040503050406030204" pitchFamily="18" charset="0"/>
                          </a:rPr>
                          <m:t>(</m:t>
                        </m:r>
                        <m:r>
                          <a:rPr lang="en-US" sz="1400" b="0" i="1" smtClean="0">
                            <a:latin typeface="Cambria Math" panose="02040503050406030204" pitchFamily="18" charset="0"/>
                          </a:rPr>
                          <m:t>𝑥</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𝜆</m:t>
                            </m:r>
                          </m:e>
                          <m:sub>
                            <m:r>
                              <a:rPr lang="en-US" sz="1400" b="0" i="1" smtClean="0">
                                <a:latin typeface="Cambria Math" panose="02040503050406030204" pitchFamily="18" charset="0"/>
                              </a:rPr>
                              <m:t>𝑁</m:t>
                            </m:r>
                          </m:sub>
                        </m:sSub>
                        <m:r>
                          <a:rPr lang="en-US" sz="1400" b="0" i="1" smtClean="0">
                            <a:latin typeface="Cambria Math" panose="02040503050406030204" pitchFamily="18" charset="0"/>
                          </a:rPr>
                          <m:t>)</m:t>
                        </m:r>
                      </m:oMath>
                    </m:oMathPara>
                  </a14:m>
                  <a:endParaRPr lang="en-US"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7931224" y="1341348"/>
                  <a:ext cx="529208" cy="215444"/>
                </a:xfrm>
                <a:prstGeom prst="rect">
                  <a:avLst/>
                </a:prstGeom>
                <a:blipFill>
                  <a:blip r:embed="rId7"/>
                  <a:stretch>
                    <a:fillRect l="-16176" r="-70588" b="-37143"/>
                  </a:stretch>
                </a:blipFill>
              </p:spPr>
              <p:txBody>
                <a:bodyPr/>
                <a:lstStyle/>
                <a:p>
                  <a:r>
                    <a:rPr lang="en-US">
                      <a:noFill/>
                    </a:rPr>
                    <a:t> </a:t>
                  </a:r>
                </a:p>
              </p:txBody>
            </p:sp>
          </mc:Fallback>
        </mc:AlternateContent>
        <p:sp>
          <p:nvSpPr>
            <p:cNvPr id="26" name="Oval 25"/>
            <p:cNvSpPr/>
            <p:nvPr/>
          </p:nvSpPr>
          <p:spPr bwMode="auto">
            <a:xfrm>
              <a:off x="5770984" y="1124433"/>
              <a:ext cx="72008" cy="72319"/>
            </a:xfrm>
            <a:prstGeom prst="ellipse">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7" name="Oval 26"/>
            <p:cNvSpPr/>
            <p:nvPr/>
          </p:nvSpPr>
          <p:spPr bwMode="auto">
            <a:xfrm>
              <a:off x="6516216" y="1916832"/>
              <a:ext cx="72008" cy="72319"/>
            </a:xfrm>
            <a:prstGeom prst="ellipse">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8" name="Oval 27"/>
            <p:cNvSpPr/>
            <p:nvPr/>
          </p:nvSpPr>
          <p:spPr bwMode="auto">
            <a:xfrm>
              <a:off x="6804248" y="2060537"/>
              <a:ext cx="72008" cy="72319"/>
            </a:xfrm>
            <a:prstGeom prst="ellipse">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9" name="Oval 28"/>
            <p:cNvSpPr/>
            <p:nvPr/>
          </p:nvSpPr>
          <p:spPr bwMode="auto">
            <a:xfrm>
              <a:off x="6516216" y="1268760"/>
              <a:ext cx="72008" cy="72008"/>
            </a:xfrm>
            <a:prstGeom prst="ellipse">
              <a:avLst/>
            </a:prstGeom>
            <a:solidFill>
              <a:schemeClr val="tx1"/>
            </a:solidFill>
            <a:ln w="9525" cap="flat" cmpd="sng" algn="ctr">
              <a:solidFill>
                <a:schemeClr val="tx1"/>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30" name="Oval 29"/>
            <p:cNvSpPr/>
            <p:nvPr/>
          </p:nvSpPr>
          <p:spPr bwMode="auto">
            <a:xfrm>
              <a:off x="5724128" y="908409"/>
              <a:ext cx="72008" cy="72319"/>
            </a:xfrm>
            <a:prstGeom prst="ellipse">
              <a:avLst/>
            </a:prstGeom>
            <a:solidFill>
              <a:schemeClr val="accent1"/>
            </a:solidFill>
            <a:ln w="9525" cap="flat" cmpd="sng" algn="ctr">
              <a:solidFill>
                <a:schemeClr val="tx1"/>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32" name="Oval 31"/>
            <p:cNvSpPr/>
            <p:nvPr/>
          </p:nvSpPr>
          <p:spPr bwMode="auto">
            <a:xfrm>
              <a:off x="6300192" y="980728"/>
              <a:ext cx="72008" cy="72008"/>
            </a:xfrm>
            <a:prstGeom prst="ellipse">
              <a:avLst/>
            </a:prstGeom>
            <a:solidFill>
              <a:schemeClr val="tx1"/>
            </a:solidFill>
            <a:ln w="9525" cap="flat" cmpd="sng" algn="ctr">
              <a:solidFill>
                <a:schemeClr val="tx1"/>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33" name="Oval 32"/>
            <p:cNvSpPr/>
            <p:nvPr/>
          </p:nvSpPr>
          <p:spPr bwMode="auto">
            <a:xfrm>
              <a:off x="6732240" y="1484784"/>
              <a:ext cx="72008" cy="72008"/>
            </a:xfrm>
            <a:prstGeom prst="ellipse">
              <a:avLst/>
            </a:prstGeom>
            <a:solidFill>
              <a:schemeClr val="tx1"/>
            </a:solidFill>
            <a:ln w="9525" cap="flat" cmpd="sng" algn="ctr">
              <a:solidFill>
                <a:schemeClr val="tx1"/>
              </a:solidFill>
              <a:prstDash val="solid"/>
              <a:round/>
              <a:headEnd type="none" w="med" len="med"/>
              <a:tailEnd type="none" w="med" len="med"/>
            </a:ln>
          </p:spPr>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7661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92E760D-589B-4692-3C45-A35ECB480126}"/>
              </a:ext>
            </a:extLst>
          </p:cNvPr>
          <p:cNvPicPr>
            <a:picLocks noChangeAspect="1"/>
          </p:cNvPicPr>
          <p:nvPr/>
        </p:nvPicPr>
        <p:blipFill>
          <a:blip r:embed="rId3"/>
          <a:stretch>
            <a:fillRect/>
          </a:stretch>
        </p:blipFill>
        <p:spPr>
          <a:xfrm>
            <a:off x="2317667" y="917834"/>
            <a:ext cx="5782725" cy="1422838"/>
          </a:xfrm>
          <a:prstGeom prst="rect">
            <a:avLst/>
          </a:prstGeom>
        </p:spPr>
      </p:pic>
      <p:sp>
        <p:nvSpPr>
          <p:cNvPr id="3" name="Content Placeholder 2"/>
          <p:cNvSpPr>
            <a:spLocks noGrp="1"/>
          </p:cNvSpPr>
          <p:nvPr>
            <p:ph idx="1"/>
          </p:nvPr>
        </p:nvSpPr>
        <p:spPr>
          <a:xfrm>
            <a:off x="323528" y="271736"/>
            <a:ext cx="8291264" cy="1357064"/>
          </a:xfrm>
        </p:spPr>
        <p:txBody>
          <a:bodyPr/>
          <a:lstStyle/>
          <a:p>
            <a:r>
              <a:rPr lang="en-US" sz="2000" dirty="0"/>
              <a:t>Simulation Results:</a:t>
            </a:r>
          </a:p>
          <a:p>
            <a:pPr lvl="1"/>
            <a:r>
              <a:rPr lang="en-US" sz="1800" dirty="0"/>
              <a:t>Computational budget: 150 function evaluations</a:t>
            </a:r>
          </a:p>
          <a:p>
            <a:pPr lvl="1"/>
            <a:r>
              <a:rPr lang="en-US" sz="1800" dirty="0"/>
              <a:t>Batch size: 5</a:t>
            </a:r>
          </a:p>
          <a:p>
            <a:pPr lvl="1"/>
            <a:r>
              <a:rPr lang="en-US" sz="1800" dirty="0"/>
              <a:t>Test instance</a:t>
            </a:r>
            <a:r>
              <a:rPr lang="zh-CN" altLang="en-US" sz="1800" dirty="0"/>
              <a:t>：</a:t>
            </a:r>
            <a:endParaRPr lang="en-US" sz="1800" dirty="0"/>
          </a:p>
          <a:p>
            <a:pPr marL="457200" lvl="1" indent="0">
              <a:buNone/>
            </a:pPr>
            <a:r>
              <a:rPr lang="en-US" sz="1800" dirty="0"/>
              <a:t>    </a:t>
            </a:r>
            <a:endParaRPr lang="en-US" sz="1800" dirty="0">
              <a:solidFill>
                <a:schemeClr val="tx1"/>
              </a:solidFill>
            </a:endParaRPr>
          </a:p>
        </p:txBody>
      </p:sp>
      <p:sp>
        <p:nvSpPr>
          <p:cNvPr id="20483"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FF0000"/>
              </a:buClr>
              <a:buFont typeface="Wingdings" pitchFamily="2" charset="2"/>
              <a:buChar char="q"/>
              <a:defRPr sz="2400">
                <a:solidFill>
                  <a:srgbClr val="0000CC"/>
                </a:solidFill>
                <a:latin typeface="Arial" charset="0"/>
                <a:cs typeface="Arial" charset="0"/>
              </a:defRPr>
            </a:lvl1pPr>
            <a:lvl2pPr marL="742950" indent="-285750" eaLnBrk="0" hangingPunct="0">
              <a:spcBef>
                <a:spcPct val="20000"/>
              </a:spcBef>
              <a:buChar char="o"/>
              <a:defRPr sz="2000">
                <a:solidFill>
                  <a:srgbClr val="0000CC"/>
                </a:solidFill>
                <a:latin typeface="Arial" charset="0"/>
                <a:cs typeface="Arial" charset="0"/>
              </a:defRPr>
            </a:lvl2pPr>
            <a:lvl3pPr marL="1143000" indent="-228600" eaLnBrk="0" hangingPunct="0">
              <a:spcBef>
                <a:spcPct val="20000"/>
              </a:spcBef>
              <a:buFont typeface="Wingdings" pitchFamily="2" charset="2"/>
              <a:buChar char="ü"/>
              <a:defRPr sz="2000">
                <a:solidFill>
                  <a:srgbClr val="0000CC"/>
                </a:solidFill>
                <a:latin typeface="Arial" charset="0"/>
                <a:cs typeface="Arial" charset="0"/>
              </a:defRPr>
            </a:lvl3pPr>
            <a:lvl4pPr marL="1600200" indent="-228600" eaLnBrk="0" hangingPunct="0">
              <a:spcBef>
                <a:spcPct val="20000"/>
              </a:spcBef>
              <a:buFont typeface="Wingdings" pitchFamily="2" charset="2"/>
              <a:buChar char="§"/>
              <a:defRPr sz="2000">
                <a:solidFill>
                  <a:srgbClr val="0000CC"/>
                </a:solidFill>
                <a:latin typeface="Arial" charset="0"/>
                <a:cs typeface="Arial" charset="0"/>
              </a:defRPr>
            </a:lvl4pPr>
            <a:lvl5pPr marL="2057400" indent="-228600" eaLnBrk="0" hangingPunct="0">
              <a:spcBef>
                <a:spcPct val="20000"/>
              </a:spcBef>
              <a:buFont typeface="Wingdings" pitchFamily="2" charset="2"/>
              <a:buChar char="Ø"/>
              <a:defRPr sz="2000">
                <a:solidFill>
                  <a:srgbClr val="0000CC"/>
                </a:solidFill>
                <a:latin typeface="Courier New" pitchFamily="49" charset="0"/>
                <a:cs typeface="Arial" charset="0"/>
              </a:defRPr>
            </a:lvl5pPr>
            <a:lvl6pPr marL="25146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6pPr>
            <a:lvl7pPr marL="29718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7pPr>
            <a:lvl8pPr marL="34290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8pPr>
            <a:lvl9pPr marL="38862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9pPr>
          </a:lstStyle>
          <a:p>
            <a:pPr eaLnBrk="1" hangingPunct="1">
              <a:spcBef>
                <a:spcPct val="0"/>
              </a:spcBef>
              <a:buClrTx/>
              <a:buFontTx/>
              <a:buNone/>
            </a:pPr>
            <a:fld id="{64697D6D-DCE8-4459-BF4B-408191B4DF3D}" type="slidenum">
              <a:rPr lang="en-GB" altLang="en-US" sz="1400" smtClean="0">
                <a:solidFill>
                  <a:schemeClr val="tx1"/>
                </a:solidFill>
              </a:rPr>
              <a:pPr eaLnBrk="1" hangingPunct="1">
                <a:spcBef>
                  <a:spcPct val="0"/>
                </a:spcBef>
                <a:buClrTx/>
                <a:buFontTx/>
                <a:buNone/>
              </a:pPr>
              <a:t>26</a:t>
            </a:fld>
            <a:r>
              <a:rPr lang="en-GB" altLang="en-US" sz="1400" dirty="0">
                <a:solidFill>
                  <a:schemeClr val="tx1"/>
                </a:solidFill>
              </a:rPr>
              <a:t>	</a:t>
            </a:r>
          </a:p>
        </p:txBody>
      </p:sp>
      <p:sp>
        <p:nvSpPr>
          <p:cNvPr id="9" name="TextBox 5">
            <a:extLst>
              <a:ext uri="{FF2B5EF4-FFF2-40B4-BE49-F238E27FC236}">
                <a16:creationId xmlns:a16="http://schemas.microsoft.com/office/drawing/2014/main" id="{C1ED3C9E-0169-9DE4-6852-322C8AA04059}"/>
              </a:ext>
            </a:extLst>
          </p:cNvPr>
          <p:cNvSpPr txBox="1"/>
          <p:nvPr/>
        </p:nvSpPr>
        <p:spPr>
          <a:xfrm>
            <a:off x="179512" y="5778023"/>
            <a:ext cx="7278018" cy="1572738"/>
          </a:xfrm>
          <a:prstGeom prst="rect">
            <a:avLst/>
          </a:prstGeom>
          <a:noFill/>
        </p:spPr>
        <p:txBody>
          <a:bodyPr wrap="none" rtlCol="0">
            <a:spAutoFit/>
          </a:bodyPr>
          <a:lstStyle/>
          <a:p>
            <a:pPr>
              <a:lnSpc>
                <a:spcPct val="130000"/>
              </a:lnSpc>
            </a:pPr>
            <a:r>
              <a:rPr lang="en-US" altLang="zh-CN" sz="1400" dirty="0">
                <a:latin typeface="Times New Roman" panose="02020603050405020304" pitchFamily="18" charset="0"/>
                <a:cs typeface="Times New Roman" panose="02020603050405020304" pitchFamily="18" charset="0"/>
              </a:rPr>
              <a:t>Q. Zhang et al., MOEA/D-EGO, IEEE Trans on </a:t>
            </a:r>
            <a:r>
              <a:rPr lang="en-US" altLang="zh-CN" sz="1400" dirty="0" err="1">
                <a:latin typeface="Times New Roman" panose="02020603050405020304" pitchFamily="18" charset="0"/>
                <a:cs typeface="Times New Roman" panose="02020603050405020304" pitchFamily="18" charset="0"/>
              </a:rPr>
              <a:t>Evol</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Comput</a:t>
            </a:r>
            <a:r>
              <a:rPr lang="en-US" altLang="zh-CN" sz="1400" dirty="0">
                <a:latin typeface="Times New Roman" panose="02020603050405020304" pitchFamily="18" charset="0"/>
                <a:cs typeface="Times New Roman" panose="02020603050405020304" pitchFamily="18" charset="0"/>
              </a:rPr>
              <a:t>., 2009</a:t>
            </a:r>
            <a:endParaRPr lang="en-HK" altLang="zh-CN" sz="1400" dirty="0">
              <a:latin typeface="Times New Roman" panose="02020603050405020304" pitchFamily="18" charset="0"/>
              <a:cs typeface="Times New Roman" panose="02020603050405020304" pitchFamily="18" charset="0"/>
            </a:endParaRPr>
          </a:p>
          <a:p>
            <a:pPr>
              <a:lnSpc>
                <a:spcPct val="130000"/>
              </a:lnSpc>
            </a:pPr>
            <a:r>
              <a:rPr lang="en-HK" altLang="zh-CN" sz="1400" dirty="0">
                <a:latin typeface="Times New Roman" panose="02020603050405020304" pitchFamily="18" charset="0"/>
                <a:cs typeface="Times New Roman" panose="02020603050405020304" pitchFamily="18" charset="0"/>
              </a:rPr>
              <a:t>L. Zhao and Q. Zhang, Hypervolume-Guided Decomposition, IEEE Trans on </a:t>
            </a:r>
            <a:r>
              <a:rPr lang="en-HK" altLang="zh-CN" sz="1400" dirty="0" err="1">
                <a:latin typeface="Times New Roman" panose="02020603050405020304" pitchFamily="18" charset="0"/>
                <a:cs typeface="Times New Roman" panose="02020603050405020304" pitchFamily="18" charset="0"/>
              </a:rPr>
              <a:t>Evol</a:t>
            </a:r>
            <a:r>
              <a:rPr lang="en-HK" altLang="zh-CN" sz="1400" dirty="0">
                <a:latin typeface="Times New Roman" panose="02020603050405020304" pitchFamily="18" charset="0"/>
                <a:cs typeface="Times New Roman" panose="02020603050405020304" pitchFamily="18" charset="0"/>
              </a:rPr>
              <a:t>. </a:t>
            </a:r>
            <a:r>
              <a:rPr lang="en-HK" altLang="zh-CN" sz="1400" dirty="0" err="1">
                <a:latin typeface="Times New Roman" panose="02020603050405020304" pitchFamily="18" charset="0"/>
                <a:cs typeface="Times New Roman" panose="02020603050405020304" pitchFamily="18" charset="0"/>
              </a:rPr>
              <a:t>Comput</a:t>
            </a:r>
            <a:r>
              <a:rPr lang="en-HK" altLang="zh-CN" sz="1400" dirty="0">
                <a:latin typeface="Times New Roman" panose="02020603050405020304" pitchFamily="18" charset="0"/>
                <a:cs typeface="Times New Roman" panose="02020603050405020304" pitchFamily="18" charset="0"/>
              </a:rPr>
              <a:t>., 2023</a:t>
            </a:r>
          </a:p>
          <a:p>
            <a:pPr>
              <a:lnSpc>
                <a:spcPct val="130000"/>
              </a:lnSpc>
            </a:pPr>
            <a:r>
              <a:rPr lang="en-HK" altLang="zh-CN" sz="1400" dirty="0">
                <a:latin typeface="Times New Roman" panose="02020603050405020304" pitchFamily="18" charset="0"/>
                <a:cs typeface="Times New Roman" panose="02020603050405020304" pitchFamily="18" charset="0"/>
              </a:rPr>
              <a:t>Code: </a:t>
            </a:r>
            <a:r>
              <a:rPr lang="en-US" sz="1400" dirty="0">
                <a:solidFill>
                  <a:schemeClr val="tx1"/>
                </a:solidFill>
                <a:latin typeface="Times New Roman" panose="02020603050405020304" pitchFamily="18" charset="0"/>
                <a:cs typeface="Times New Roman" panose="02020603050405020304" pitchFamily="18" charset="0"/>
                <a:hlinkClick r:id="rId4"/>
              </a:rPr>
              <a:t>https://github.com/mobo-d</a:t>
            </a:r>
            <a:endParaRPr lang="en-US" sz="1400" dirty="0">
              <a:solidFill>
                <a:schemeClr val="tx1"/>
              </a:solidFill>
              <a:latin typeface="Times New Roman" panose="02020603050405020304" pitchFamily="18" charset="0"/>
              <a:cs typeface="Times New Roman" panose="02020603050405020304" pitchFamily="18" charset="0"/>
            </a:endParaRPr>
          </a:p>
          <a:p>
            <a:pPr>
              <a:lnSpc>
                <a:spcPct val="130000"/>
              </a:lnSpc>
            </a:pPr>
            <a:endParaRPr lang="en-US" sz="1600" dirty="0">
              <a:solidFill>
                <a:schemeClr val="tx1"/>
              </a:solidFill>
            </a:endParaRPr>
          </a:p>
          <a:p>
            <a:pPr>
              <a:lnSpc>
                <a:spcPct val="130000"/>
              </a:lnSpc>
            </a:pPr>
            <a:endParaRPr lang="en-HK" altLang="zh-CN" sz="1600" dirty="0"/>
          </a:p>
        </p:txBody>
      </p:sp>
      <p:sp>
        <p:nvSpPr>
          <p:cNvPr id="5" name="文本框 4">
            <a:extLst>
              <a:ext uri="{FF2B5EF4-FFF2-40B4-BE49-F238E27FC236}">
                <a16:creationId xmlns:a16="http://schemas.microsoft.com/office/drawing/2014/main" id="{99E713B1-27EB-BC77-619C-674177EB0C9E}"/>
              </a:ext>
            </a:extLst>
          </p:cNvPr>
          <p:cNvSpPr txBox="1"/>
          <p:nvPr/>
        </p:nvSpPr>
        <p:spPr>
          <a:xfrm>
            <a:off x="4932040" y="4990246"/>
            <a:ext cx="3247529" cy="923330"/>
          </a:xfrm>
          <a:prstGeom prst="rect">
            <a:avLst/>
          </a:prstGeom>
          <a:noFill/>
        </p:spPr>
        <p:txBody>
          <a:bodyPr wrap="square" rtlCol="0">
            <a:spAutoFit/>
          </a:bodyPr>
          <a:lstStyle/>
          <a:p>
            <a:pPr algn="ctr"/>
            <a:r>
              <a:rPr lang="en-US" altLang="zh-CN" dirty="0" err="1">
                <a:latin typeface="Times New Roman" panose="02020603050405020304" pitchFamily="18" charset="0"/>
                <a:cs typeface="Times New Roman" panose="02020603050405020304" pitchFamily="18" charset="0"/>
              </a:rPr>
              <a:t>DirHV</a:t>
            </a:r>
            <a:r>
              <a:rPr lang="en-US" altLang="zh-CN" dirty="0">
                <a:latin typeface="Times New Roman" panose="02020603050405020304" pitchFamily="18" charset="0"/>
                <a:cs typeface="Times New Roman" panose="02020603050405020304" pitchFamily="18" charset="0"/>
              </a:rPr>
              <a:t>-EGO</a:t>
            </a:r>
          </a:p>
          <a:p>
            <a:pPr algn="ctr"/>
            <a:r>
              <a:rPr lang="en-US" altLang="zh-CN" sz="1800" dirty="0"/>
              <a:t>(Zhao and Zhang, 2023)</a:t>
            </a:r>
            <a:endParaRPr lang="zh-CN" altLang="en-US" sz="1800" dirty="0"/>
          </a:p>
          <a:p>
            <a:endParaRPr lang="en-HK" dirty="0">
              <a:latin typeface="Times New Roman" panose="02020603050405020304" pitchFamily="18" charset="0"/>
              <a:cs typeface="Times New Roman" panose="02020603050405020304" pitchFamily="18" charset="0"/>
            </a:endParaRPr>
          </a:p>
        </p:txBody>
      </p:sp>
      <p:pic>
        <p:nvPicPr>
          <p:cNvPr id="6" name="图片 5" descr="图表, 散点图&#10;&#10;描述已自动生成">
            <a:extLst>
              <a:ext uri="{FF2B5EF4-FFF2-40B4-BE49-F238E27FC236}">
                <a16:creationId xmlns:a16="http://schemas.microsoft.com/office/drawing/2014/main" id="{77CD8F08-3B02-AF90-EC79-D14B7165CA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786" y="2288212"/>
            <a:ext cx="3750469" cy="2811780"/>
          </a:xfrm>
          <a:prstGeom prst="rect">
            <a:avLst/>
          </a:prstGeom>
        </p:spPr>
      </p:pic>
      <p:sp>
        <p:nvSpPr>
          <p:cNvPr id="11" name="文本框 10">
            <a:extLst>
              <a:ext uri="{FF2B5EF4-FFF2-40B4-BE49-F238E27FC236}">
                <a16:creationId xmlns:a16="http://schemas.microsoft.com/office/drawing/2014/main" id="{FFED2D99-C460-42A5-DEDA-051685AFEC6C}"/>
              </a:ext>
            </a:extLst>
          </p:cNvPr>
          <p:cNvSpPr txBox="1"/>
          <p:nvPr/>
        </p:nvSpPr>
        <p:spPr>
          <a:xfrm>
            <a:off x="892423" y="5025950"/>
            <a:ext cx="3247529" cy="923330"/>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MOEA/D-EGO </a:t>
            </a:r>
          </a:p>
          <a:p>
            <a:pPr algn="ctr"/>
            <a:r>
              <a:rPr lang="en-US" altLang="zh-CN" sz="1800" dirty="0"/>
              <a:t>(Zhang et al., 2009)</a:t>
            </a:r>
          </a:p>
          <a:p>
            <a:endParaRPr lang="en-HK" dirty="0">
              <a:latin typeface="Times New Roman" panose="02020603050405020304" pitchFamily="18" charset="0"/>
              <a:cs typeface="Times New Roman" panose="02020603050405020304" pitchFamily="18" charset="0"/>
            </a:endParaRPr>
          </a:p>
        </p:txBody>
      </p:sp>
      <p:pic>
        <p:nvPicPr>
          <p:cNvPr id="13" name="图片 12" descr="图表, 散点图&#10;&#10;描述已自动生成">
            <a:extLst>
              <a:ext uri="{FF2B5EF4-FFF2-40B4-BE49-F238E27FC236}">
                <a16:creationId xmlns:a16="http://schemas.microsoft.com/office/drawing/2014/main" id="{C4C6AEC6-E45D-C554-125B-7F259405B5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1553" y="2250474"/>
            <a:ext cx="3750469" cy="2811780"/>
          </a:xfrm>
          <a:prstGeom prst="rect">
            <a:avLst/>
          </a:prstGeom>
        </p:spPr>
      </p:pic>
    </p:spTree>
    <p:extLst>
      <p:ext uri="{BB962C8B-B14F-4D97-AF65-F5344CB8AC3E}">
        <p14:creationId xmlns:p14="http://schemas.microsoft.com/office/powerpoint/2010/main" val="74973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xEl>
                                              <p:pRg st="0" end="0"/>
                                            </p:txEl>
                                          </p:spTgt>
                                        </p:tgtEl>
                                        <p:attrNameLst>
                                          <p:attrName>style.visibility</p:attrName>
                                        </p:attrNameLst>
                                      </p:cBhvr>
                                      <p:to>
                                        <p:strVal val="visible"/>
                                      </p:to>
                                    </p:set>
                                    <p:animEffect transition="in" filter="fade">
                                      <p:cBhvr>
                                        <p:cTn id="36" dur="500"/>
                                        <p:tgtEl>
                                          <p:spTgt spid="9">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animEffect transition="in" filter="fade">
                                      <p:cBhvr>
                                        <p:cTn id="39" dur="500"/>
                                        <p:tgtEl>
                                          <p:spTgt spid="9">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9">
                                            <p:txEl>
                                              <p:pRg st="2" end="2"/>
                                            </p:txEl>
                                          </p:spTgt>
                                        </p:tgtEl>
                                        <p:attrNameLst>
                                          <p:attrName>style.visibility</p:attrName>
                                        </p:attrNameLst>
                                      </p:cBhvr>
                                      <p:to>
                                        <p:strVal val="visible"/>
                                      </p:to>
                                    </p:set>
                                    <p:animEffect transition="in" filter="fade">
                                      <p:cBhvr>
                                        <p:cTn id="4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6"/>
          <p:cNvSpPr>
            <a:spLocks noGrp="1" noChangeArrowheads="1"/>
          </p:cNvSpPr>
          <p:nvPr>
            <p:ph type="title"/>
          </p:nvPr>
        </p:nvSpPr>
        <p:spPr>
          <a:xfrm>
            <a:off x="-324544" y="300038"/>
            <a:ext cx="9505056" cy="1143000"/>
          </a:xfrm>
        </p:spPr>
        <p:txBody>
          <a:bodyPr/>
          <a:lstStyle/>
          <a:p>
            <a:pPr eaLnBrk="1" hangingPunct="1"/>
            <a:r>
              <a:rPr lang="en-US" altLang="zh-CN" sz="2800" dirty="0">
                <a:ea typeface="宋体" panose="02010600030101010101" pitchFamily="2" charset="-122"/>
              </a:rPr>
              <a:t>PPLS/D</a:t>
            </a:r>
            <a:r>
              <a:rPr lang="en-US" altLang="zh-CN" dirty="0">
                <a:ea typeface="宋体" panose="02010600030101010101" pitchFamily="2" charset="-122"/>
              </a:rPr>
              <a:t> </a:t>
            </a:r>
            <a:r>
              <a:rPr lang="en-US" altLang="zh-CN" sz="2800" dirty="0">
                <a:ea typeface="宋体" panose="02010600030101010101" pitchFamily="2" charset="-122"/>
              </a:rPr>
              <a:t>for Discrete Optimization</a:t>
            </a:r>
            <a:endParaRPr lang="zh-CN" altLang="en-US" sz="2800" dirty="0">
              <a:ea typeface="宋体" panose="02010600030101010101" pitchFamily="2" charset="-122"/>
            </a:endParaRPr>
          </a:p>
        </p:txBody>
      </p:sp>
      <p:sp>
        <p:nvSpPr>
          <p:cNvPr id="2" name="Text Placeholder 1"/>
          <p:cNvSpPr>
            <a:spLocks noGrp="1"/>
          </p:cNvSpPr>
          <p:nvPr>
            <p:ph type="body" sz="half" idx="1"/>
          </p:nvPr>
        </p:nvSpPr>
        <p:spPr>
          <a:xfrm>
            <a:off x="395536" y="2017713"/>
            <a:ext cx="4900810" cy="4114800"/>
          </a:xfrm>
        </p:spPr>
        <p:txBody>
          <a:bodyPr/>
          <a:lstStyle/>
          <a:p>
            <a:pPr eaLnBrk="1" hangingPunct="1">
              <a:defRPr/>
            </a:pPr>
            <a:r>
              <a:rPr lang="en-US" altLang="zh-CN" sz="2000" dirty="0">
                <a:solidFill>
                  <a:srgbClr val="0000CC"/>
                </a:solidFill>
              </a:rPr>
              <a:t>Decompose the objective space into a number of sub-regions. </a:t>
            </a:r>
          </a:p>
          <a:p>
            <a:pPr marL="0" indent="0" eaLnBrk="1" hangingPunct="1">
              <a:buNone/>
              <a:defRPr/>
            </a:pPr>
            <a:endParaRPr lang="en-US" altLang="zh-CN" sz="2000" dirty="0">
              <a:solidFill>
                <a:srgbClr val="0000CC"/>
              </a:solidFill>
            </a:endParaRPr>
          </a:p>
          <a:p>
            <a:pPr eaLnBrk="1" hangingPunct="1">
              <a:defRPr/>
            </a:pPr>
            <a:r>
              <a:rPr lang="en-US" altLang="zh-CN" sz="2000" dirty="0"/>
              <a:t>Each </a:t>
            </a:r>
            <a:r>
              <a:rPr lang="en-US" altLang="zh-CN" sz="2000" dirty="0" err="1"/>
              <a:t>subregion</a:t>
            </a:r>
            <a:r>
              <a:rPr lang="en-US" altLang="zh-CN" sz="2000" dirty="0"/>
              <a:t> </a:t>
            </a:r>
            <a:r>
              <a:rPr lang="en-US" altLang="zh-CN" sz="2000" dirty="0" err="1"/>
              <a:t>i</a:t>
            </a:r>
            <a:r>
              <a:rPr lang="en-US" altLang="zh-CN" sz="2000" dirty="0"/>
              <a:t> is associated with an aggregated </a:t>
            </a:r>
            <a:r>
              <a:rPr lang="en-US" altLang="zh-CN" sz="2000" dirty="0" err="1"/>
              <a:t>obj</a:t>
            </a:r>
            <a:r>
              <a:rPr lang="en-US" altLang="zh-CN" sz="2000" dirty="0"/>
              <a:t> function: </a:t>
            </a:r>
          </a:p>
          <a:p>
            <a:pPr marL="0" lvl="1" indent="0" eaLnBrk="1" hangingPunct="1">
              <a:buClr>
                <a:schemeClr val="folHlink"/>
              </a:buClr>
              <a:buSzPct val="60000"/>
              <a:buNone/>
              <a:defRPr/>
            </a:pPr>
            <a:r>
              <a:rPr lang="en-US" altLang="zh-CN" dirty="0"/>
              <a:t>    e.g.</a:t>
            </a:r>
          </a:p>
          <a:p>
            <a:pPr marL="0" lvl="1" indent="0" eaLnBrk="1" hangingPunct="1">
              <a:buClr>
                <a:schemeClr val="folHlink"/>
              </a:buClr>
              <a:buSzPct val="60000"/>
              <a:buNone/>
              <a:defRPr/>
            </a:pPr>
            <a:r>
              <a:rPr lang="en-US" altLang="zh-CN" dirty="0"/>
              <a:t>    </a:t>
            </a:r>
            <a:r>
              <a:rPr lang="en-US" altLang="zh-CN" dirty="0" err="1"/>
              <a:t>g</a:t>
            </a:r>
            <a:r>
              <a:rPr lang="en-US" altLang="zh-CN" baseline="-25000" dirty="0" err="1"/>
              <a:t>ws</a:t>
            </a:r>
            <a:r>
              <a:rPr lang="en-US" altLang="zh-CN" dirty="0"/>
              <a:t>(x, </a:t>
            </a:r>
            <a:r>
              <a:rPr lang="en-US" altLang="zh-CN" dirty="0" err="1"/>
              <a:t>w</a:t>
            </a:r>
            <a:r>
              <a:rPr lang="en-US" altLang="zh-CN" baseline="-25000" dirty="0" err="1"/>
              <a:t>i</a:t>
            </a:r>
            <a:r>
              <a:rPr lang="en-US" altLang="zh-CN" dirty="0"/>
              <a:t>)= 0.4 * f</a:t>
            </a:r>
            <a:r>
              <a:rPr lang="en-US" altLang="zh-CN" baseline="-25000" dirty="0"/>
              <a:t>1</a:t>
            </a:r>
            <a:r>
              <a:rPr lang="en-US" altLang="zh-CN" dirty="0"/>
              <a:t>(x) + 0.6 * f</a:t>
            </a:r>
            <a:r>
              <a:rPr lang="en-US" altLang="zh-CN" baseline="-25000" dirty="0"/>
              <a:t>2</a:t>
            </a:r>
            <a:r>
              <a:rPr lang="en-US" altLang="zh-CN" dirty="0"/>
              <a:t>(x)</a:t>
            </a:r>
          </a:p>
          <a:p>
            <a:pPr eaLnBrk="1" hangingPunct="1">
              <a:defRPr/>
            </a:pPr>
            <a:endParaRPr lang="en-US" altLang="zh-CN" sz="2000" dirty="0">
              <a:solidFill>
                <a:srgbClr val="0000CC"/>
              </a:solidFill>
            </a:endParaRPr>
          </a:p>
          <a:p>
            <a:pPr eaLnBrk="1" hangingPunct="1">
              <a:defRPr/>
            </a:pPr>
            <a:r>
              <a:rPr lang="en-US" altLang="zh-CN" sz="2000" dirty="0"/>
              <a:t>Agent </a:t>
            </a:r>
            <a:r>
              <a:rPr lang="en-US" altLang="zh-CN" sz="2000" dirty="0" err="1"/>
              <a:t>i</a:t>
            </a:r>
            <a:r>
              <a:rPr lang="en-US" altLang="zh-CN" sz="2000" dirty="0"/>
              <a:t> searches </a:t>
            </a:r>
            <a:r>
              <a:rPr lang="en-US" altLang="zh-CN" sz="2000" dirty="0" err="1"/>
              <a:t>Subregion</a:t>
            </a:r>
            <a:r>
              <a:rPr lang="en-US" altLang="zh-CN" sz="2000" dirty="0"/>
              <a:t> </a:t>
            </a:r>
            <a:r>
              <a:rPr lang="en-US" altLang="zh-CN" sz="2000" dirty="0" err="1"/>
              <a:t>i</a:t>
            </a:r>
            <a:r>
              <a:rPr lang="en-US" altLang="zh-CN" sz="2000" dirty="0"/>
              <a:t> by using a PLS guided by </a:t>
            </a:r>
            <a:r>
              <a:rPr lang="en-US" altLang="zh-CN" sz="2000" dirty="0" err="1"/>
              <a:t>g</a:t>
            </a:r>
            <a:r>
              <a:rPr lang="en-US" altLang="zh-CN" sz="2000" baseline="-25000" dirty="0" err="1"/>
              <a:t>ws</a:t>
            </a:r>
            <a:r>
              <a:rPr lang="en-US" altLang="zh-CN" sz="2000" dirty="0"/>
              <a:t>(x, </a:t>
            </a:r>
            <a:r>
              <a:rPr lang="en-US" altLang="zh-CN" sz="2000" dirty="0" err="1"/>
              <a:t>w</a:t>
            </a:r>
            <a:r>
              <a:rPr lang="en-US" altLang="zh-CN" sz="2000" baseline="-25000" dirty="0" err="1"/>
              <a:t>i</a:t>
            </a:r>
            <a:r>
              <a:rPr lang="en-US" altLang="zh-CN" sz="2000" dirty="0"/>
              <a:t>). </a:t>
            </a:r>
          </a:p>
        </p:txBody>
      </p:sp>
      <p:sp>
        <p:nvSpPr>
          <p:cNvPr id="4" name="Date Placeholder 3"/>
          <p:cNvSpPr>
            <a:spLocks noGrp="1"/>
          </p:cNvSpPr>
          <p:nvPr>
            <p:ph type="dt" sz="half" idx="10"/>
          </p:nvPr>
        </p:nvSpPr>
        <p:spPr>
          <a:xfrm>
            <a:off x="395536" y="6469063"/>
            <a:ext cx="2133600" cy="476250"/>
          </a:xfrm>
        </p:spPr>
        <p:txBody>
          <a:bodyPr/>
          <a:lstStyle/>
          <a:p>
            <a:pPr>
              <a:defRPr/>
            </a:pPr>
            <a:fld id="{621711B1-51B5-4E16-B90C-6BF6E3AB3382}" type="datetime1">
              <a:rPr lang="en-US" altLang="zh-CN">
                <a:solidFill>
                  <a:srgbClr val="000000"/>
                </a:solidFill>
              </a:rPr>
              <a:t>4/11/2025</a:t>
            </a:fld>
            <a:endParaRPr lang="en-GB" altLang="zh-CN" dirty="0">
              <a:solidFill>
                <a:srgbClr val="000000"/>
              </a:solidFill>
            </a:endParaRPr>
          </a:p>
        </p:txBody>
      </p:sp>
      <p:sp>
        <p:nvSpPr>
          <p:cNvPr id="64514" name="Slide Number Placeholder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fld id="{A8807E65-0847-4878-A61A-CABD6344EA1D}" type="slidenum">
              <a:rPr lang="en-GB" altLang="zh-CN" sz="1400" smtClean="0">
                <a:solidFill>
                  <a:srgbClr val="000000"/>
                </a:solidFill>
              </a:rPr>
              <a:t>27</a:t>
            </a:fld>
            <a:endParaRPr lang="en-GB" altLang="zh-CN" sz="1400">
              <a:solidFill>
                <a:srgbClr val="000000"/>
              </a:solidFill>
            </a:endParaRPr>
          </a:p>
        </p:txBody>
      </p:sp>
      <p:grpSp>
        <p:nvGrpSpPr>
          <p:cNvPr id="9" name="Group 8"/>
          <p:cNvGrpSpPr/>
          <p:nvPr/>
        </p:nvGrpSpPr>
        <p:grpSpPr>
          <a:xfrm>
            <a:off x="5226496" y="1944663"/>
            <a:ext cx="3810000" cy="3284537"/>
            <a:chOff x="2330450" y="2173288"/>
            <a:chExt cx="3810000" cy="3284537"/>
          </a:xfrm>
        </p:grpSpPr>
        <p:sp>
          <p:nvSpPr>
            <p:cNvPr id="10" name="Line 20"/>
            <p:cNvSpPr>
              <a:spLocks noChangeShapeType="1"/>
            </p:cNvSpPr>
            <p:nvPr/>
          </p:nvSpPr>
          <p:spPr bwMode="auto">
            <a:xfrm flipH="1" flipV="1">
              <a:off x="2698750" y="2411413"/>
              <a:ext cx="1588" cy="2905125"/>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zh-CN" altLang="en-US" sz="2400">
                <a:solidFill>
                  <a:srgbClr val="1C1C1C"/>
                </a:solidFill>
                <a:latin typeface="Times New Roman" panose="02020603050405020304" pitchFamily="18" charset="0"/>
                <a:cs typeface="+mn-cs"/>
              </a:endParaRPr>
            </a:p>
          </p:txBody>
        </p:sp>
        <p:sp>
          <p:nvSpPr>
            <p:cNvPr id="11" name="Line 20"/>
            <p:cNvSpPr>
              <a:spLocks noChangeShapeType="1"/>
            </p:cNvSpPr>
            <p:nvPr/>
          </p:nvSpPr>
          <p:spPr bwMode="auto">
            <a:xfrm flipV="1">
              <a:off x="2700338" y="5314950"/>
              <a:ext cx="3079750" cy="1588"/>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zh-CN" altLang="en-US" sz="2400">
                <a:solidFill>
                  <a:srgbClr val="1C1C1C"/>
                </a:solidFill>
                <a:latin typeface="Times New Roman" panose="02020603050405020304" pitchFamily="18" charset="0"/>
                <a:cs typeface="+mn-cs"/>
              </a:endParaRPr>
            </a:p>
          </p:txBody>
        </p:sp>
        <p:sp>
          <p:nvSpPr>
            <p:cNvPr id="12" name="Text Box 13"/>
            <p:cNvSpPr txBox="1">
              <a:spLocks noChangeArrowheads="1"/>
            </p:cNvSpPr>
            <p:nvPr/>
          </p:nvSpPr>
          <p:spPr bwMode="auto">
            <a:xfrm>
              <a:off x="2330450" y="2173288"/>
              <a:ext cx="3270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50000"/>
                </a:spcBef>
                <a:defRPr sz="2400">
                  <a:solidFill>
                    <a:schemeClr val="bg2"/>
                  </a:solidFill>
                  <a:latin typeface="Times New Roman" panose="02020603050405020304" pitchFamily="18" charset="0"/>
                </a:defRPr>
              </a:lvl1pPr>
              <a:lvl2pPr marL="742950" indent="-285750" algn="ctr">
                <a:spcBef>
                  <a:spcPct val="50000"/>
                </a:spcBef>
                <a:defRPr sz="2400">
                  <a:solidFill>
                    <a:schemeClr val="bg2"/>
                  </a:solidFill>
                  <a:latin typeface="Times New Roman" panose="02020603050405020304" pitchFamily="18" charset="0"/>
                </a:defRPr>
              </a:lvl2pPr>
              <a:lvl3pPr marL="1143000" indent="-228600" algn="ctr">
                <a:spcBef>
                  <a:spcPct val="50000"/>
                </a:spcBef>
                <a:defRPr sz="2400">
                  <a:solidFill>
                    <a:schemeClr val="bg2"/>
                  </a:solidFill>
                  <a:latin typeface="Times New Roman" panose="02020603050405020304" pitchFamily="18" charset="0"/>
                </a:defRPr>
              </a:lvl3pPr>
              <a:lvl4pPr marL="1600200" indent="-228600" algn="ctr">
                <a:spcBef>
                  <a:spcPct val="50000"/>
                </a:spcBef>
                <a:defRPr sz="2400">
                  <a:solidFill>
                    <a:schemeClr val="bg2"/>
                  </a:solidFill>
                  <a:latin typeface="Times New Roman" panose="02020603050405020304" pitchFamily="18" charset="0"/>
                </a:defRPr>
              </a:lvl4pPr>
              <a:lvl5pPr marL="2057400" indent="-228600" algn="ctr">
                <a:spcBef>
                  <a:spcPct val="50000"/>
                </a:spcBef>
                <a:defRPr sz="2400">
                  <a:solidFill>
                    <a:schemeClr val="bg2"/>
                  </a:solidFill>
                  <a:latin typeface="Times New Roman" panose="02020603050405020304" pitchFamily="18" charset="0"/>
                </a:defRPr>
              </a:lvl5pPr>
              <a:lvl6pPr marL="2514600" indent="-228600" algn="ctr" eaLnBrk="0" fontAlgn="base" hangingPunct="0">
                <a:spcBef>
                  <a:spcPct val="50000"/>
                </a:spcBef>
                <a:spcAft>
                  <a:spcPct val="0"/>
                </a:spcAft>
                <a:defRPr sz="2400">
                  <a:solidFill>
                    <a:schemeClr val="bg2"/>
                  </a:solidFill>
                  <a:latin typeface="Times New Roman" panose="02020603050405020304" pitchFamily="18" charset="0"/>
                </a:defRPr>
              </a:lvl6pPr>
              <a:lvl7pPr marL="2971800" indent="-228600" algn="ctr" eaLnBrk="0" fontAlgn="base" hangingPunct="0">
                <a:spcBef>
                  <a:spcPct val="50000"/>
                </a:spcBef>
                <a:spcAft>
                  <a:spcPct val="0"/>
                </a:spcAft>
                <a:defRPr sz="2400">
                  <a:solidFill>
                    <a:schemeClr val="bg2"/>
                  </a:solidFill>
                  <a:latin typeface="Times New Roman" panose="02020603050405020304" pitchFamily="18" charset="0"/>
                </a:defRPr>
              </a:lvl7pPr>
              <a:lvl8pPr marL="3429000" indent="-228600" algn="ctr" eaLnBrk="0" fontAlgn="base" hangingPunct="0">
                <a:spcBef>
                  <a:spcPct val="50000"/>
                </a:spcBef>
                <a:spcAft>
                  <a:spcPct val="0"/>
                </a:spcAft>
                <a:defRPr sz="2400">
                  <a:solidFill>
                    <a:schemeClr val="bg2"/>
                  </a:solidFill>
                  <a:latin typeface="Times New Roman" panose="02020603050405020304" pitchFamily="18" charset="0"/>
                </a:defRPr>
              </a:lvl8pPr>
              <a:lvl9pPr marL="3886200" indent="-228600" algn="ctr" eaLnBrk="0" fontAlgn="base" hangingPunct="0">
                <a:spcBef>
                  <a:spcPct val="50000"/>
                </a:spcBef>
                <a:spcAft>
                  <a:spcPct val="0"/>
                </a:spcAft>
                <a:defRPr sz="2400">
                  <a:solidFill>
                    <a:schemeClr val="bg2"/>
                  </a:solidFill>
                  <a:latin typeface="Times New Roman" panose="02020603050405020304" pitchFamily="18" charset="0"/>
                </a:defRPr>
              </a:lvl9pPr>
            </a:lstStyle>
            <a:p>
              <a:pPr>
                <a:defRPr/>
              </a:pPr>
              <a:r>
                <a:rPr lang="en-GB" altLang="zh-CN" sz="1600" i="1" dirty="0">
                  <a:solidFill>
                    <a:srgbClr val="1C1C1C"/>
                  </a:solidFill>
                  <a:latin typeface="Tahoma" panose="020B0604030504040204"/>
                  <a:ea typeface="宋体" panose="02010600030101010101" pitchFamily="2" charset="-122"/>
                  <a:cs typeface="+mn-cs"/>
                </a:rPr>
                <a:t>f</a:t>
              </a:r>
              <a:r>
                <a:rPr lang="en-GB" altLang="zh-CN" sz="1600" i="1" baseline="-25000" dirty="0">
                  <a:solidFill>
                    <a:srgbClr val="1C1C1C"/>
                  </a:solidFill>
                  <a:latin typeface="Tahoma" panose="020B0604030504040204"/>
                  <a:ea typeface="宋体" panose="02010600030101010101" pitchFamily="2" charset="-122"/>
                  <a:cs typeface="+mn-cs"/>
                </a:rPr>
                <a:t>2</a:t>
              </a:r>
              <a:endParaRPr lang="en-GB" altLang="zh-CN" sz="1600" i="1" dirty="0">
                <a:solidFill>
                  <a:srgbClr val="1C1C1C"/>
                </a:solidFill>
                <a:latin typeface="Tahoma" panose="020B0604030504040204"/>
                <a:ea typeface="宋体" panose="02010600030101010101" pitchFamily="2" charset="-122"/>
                <a:cs typeface="+mn-cs"/>
              </a:endParaRPr>
            </a:p>
          </p:txBody>
        </p:sp>
        <p:sp>
          <p:nvSpPr>
            <p:cNvPr id="13" name="Text Box 13"/>
            <p:cNvSpPr txBox="1">
              <a:spLocks noChangeArrowheads="1"/>
            </p:cNvSpPr>
            <p:nvPr/>
          </p:nvSpPr>
          <p:spPr bwMode="auto">
            <a:xfrm>
              <a:off x="5815013" y="5118100"/>
              <a:ext cx="3254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50000"/>
                </a:spcBef>
                <a:defRPr sz="2400">
                  <a:solidFill>
                    <a:schemeClr val="bg2"/>
                  </a:solidFill>
                  <a:latin typeface="Times New Roman" panose="02020603050405020304" pitchFamily="18" charset="0"/>
                </a:defRPr>
              </a:lvl1pPr>
              <a:lvl2pPr marL="742950" indent="-285750" algn="ctr">
                <a:spcBef>
                  <a:spcPct val="50000"/>
                </a:spcBef>
                <a:defRPr sz="2400">
                  <a:solidFill>
                    <a:schemeClr val="bg2"/>
                  </a:solidFill>
                  <a:latin typeface="Times New Roman" panose="02020603050405020304" pitchFamily="18" charset="0"/>
                </a:defRPr>
              </a:lvl2pPr>
              <a:lvl3pPr marL="1143000" indent="-228600" algn="ctr">
                <a:spcBef>
                  <a:spcPct val="50000"/>
                </a:spcBef>
                <a:defRPr sz="2400">
                  <a:solidFill>
                    <a:schemeClr val="bg2"/>
                  </a:solidFill>
                  <a:latin typeface="Times New Roman" panose="02020603050405020304" pitchFamily="18" charset="0"/>
                </a:defRPr>
              </a:lvl3pPr>
              <a:lvl4pPr marL="1600200" indent="-228600" algn="ctr">
                <a:spcBef>
                  <a:spcPct val="50000"/>
                </a:spcBef>
                <a:defRPr sz="2400">
                  <a:solidFill>
                    <a:schemeClr val="bg2"/>
                  </a:solidFill>
                  <a:latin typeface="Times New Roman" panose="02020603050405020304" pitchFamily="18" charset="0"/>
                </a:defRPr>
              </a:lvl4pPr>
              <a:lvl5pPr marL="2057400" indent="-228600" algn="ctr">
                <a:spcBef>
                  <a:spcPct val="50000"/>
                </a:spcBef>
                <a:defRPr sz="2400">
                  <a:solidFill>
                    <a:schemeClr val="bg2"/>
                  </a:solidFill>
                  <a:latin typeface="Times New Roman" panose="02020603050405020304" pitchFamily="18" charset="0"/>
                </a:defRPr>
              </a:lvl5pPr>
              <a:lvl6pPr marL="2514600" indent="-228600" algn="ctr" eaLnBrk="0" fontAlgn="base" hangingPunct="0">
                <a:spcBef>
                  <a:spcPct val="50000"/>
                </a:spcBef>
                <a:spcAft>
                  <a:spcPct val="0"/>
                </a:spcAft>
                <a:defRPr sz="2400">
                  <a:solidFill>
                    <a:schemeClr val="bg2"/>
                  </a:solidFill>
                  <a:latin typeface="Times New Roman" panose="02020603050405020304" pitchFamily="18" charset="0"/>
                </a:defRPr>
              </a:lvl6pPr>
              <a:lvl7pPr marL="2971800" indent="-228600" algn="ctr" eaLnBrk="0" fontAlgn="base" hangingPunct="0">
                <a:spcBef>
                  <a:spcPct val="50000"/>
                </a:spcBef>
                <a:spcAft>
                  <a:spcPct val="0"/>
                </a:spcAft>
                <a:defRPr sz="2400">
                  <a:solidFill>
                    <a:schemeClr val="bg2"/>
                  </a:solidFill>
                  <a:latin typeface="Times New Roman" panose="02020603050405020304" pitchFamily="18" charset="0"/>
                </a:defRPr>
              </a:lvl7pPr>
              <a:lvl8pPr marL="3429000" indent="-228600" algn="ctr" eaLnBrk="0" fontAlgn="base" hangingPunct="0">
                <a:spcBef>
                  <a:spcPct val="50000"/>
                </a:spcBef>
                <a:spcAft>
                  <a:spcPct val="0"/>
                </a:spcAft>
                <a:defRPr sz="2400">
                  <a:solidFill>
                    <a:schemeClr val="bg2"/>
                  </a:solidFill>
                  <a:latin typeface="Times New Roman" panose="02020603050405020304" pitchFamily="18" charset="0"/>
                </a:defRPr>
              </a:lvl8pPr>
              <a:lvl9pPr marL="3886200" indent="-228600" algn="ctr" eaLnBrk="0" fontAlgn="base" hangingPunct="0">
                <a:spcBef>
                  <a:spcPct val="50000"/>
                </a:spcBef>
                <a:spcAft>
                  <a:spcPct val="0"/>
                </a:spcAft>
                <a:defRPr sz="2400">
                  <a:solidFill>
                    <a:schemeClr val="bg2"/>
                  </a:solidFill>
                  <a:latin typeface="Times New Roman" panose="02020603050405020304" pitchFamily="18" charset="0"/>
                </a:defRPr>
              </a:lvl9pPr>
            </a:lstStyle>
            <a:p>
              <a:pPr>
                <a:defRPr/>
              </a:pPr>
              <a:r>
                <a:rPr lang="en-GB" altLang="zh-CN" sz="1600" i="1" dirty="0">
                  <a:solidFill>
                    <a:srgbClr val="1C1C1C"/>
                  </a:solidFill>
                  <a:latin typeface="Tahoma" panose="020B0604030504040204"/>
                  <a:ea typeface="宋体" panose="02010600030101010101" pitchFamily="2" charset="-122"/>
                  <a:cs typeface="+mn-cs"/>
                </a:rPr>
                <a:t>f</a:t>
              </a:r>
              <a:r>
                <a:rPr lang="en-GB" altLang="zh-CN" sz="1600" i="1" baseline="-25000" dirty="0">
                  <a:solidFill>
                    <a:srgbClr val="1C1C1C"/>
                  </a:solidFill>
                  <a:latin typeface="Tahoma" panose="020B0604030504040204"/>
                  <a:ea typeface="宋体" panose="02010600030101010101" pitchFamily="2" charset="-122"/>
                  <a:cs typeface="+mn-cs"/>
                </a:rPr>
                <a:t>1</a:t>
              </a:r>
              <a:endParaRPr lang="en-GB" altLang="zh-CN" sz="1600" i="1" dirty="0">
                <a:solidFill>
                  <a:srgbClr val="1C1C1C"/>
                </a:solidFill>
                <a:latin typeface="Tahoma" panose="020B0604030504040204"/>
                <a:ea typeface="宋体" panose="02010600030101010101" pitchFamily="2" charset="-122"/>
                <a:cs typeface="+mn-cs"/>
              </a:endParaRPr>
            </a:p>
          </p:txBody>
        </p:sp>
        <p:sp>
          <p:nvSpPr>
            <p:cNvPr id="14" name="Line 20"/>
            <p:cNvSpPr>
              <a:spLocks noChangeShapeType="1"/>
            </p:cNvSpPr>
            <p:nvPr/>
          </p:nvSpPr>
          <p:spPr bwMode="auto">
            <a:xfrm flipH="1" flipV="1">
              <a:off x="2698750" y="2725738"/>
              <a:ext cx="1588" cy="2590800"/>
            </a:xfrm>
            <a:prstGeom prst="line">
              <a:avLst/>
            </a:prstGeom>
            <a:noFill/>
            <a:ln w="28575">
              <a:solidFill>
                <a:schemeClr val="tx1"/>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zh-CN" altLang="en-US" sz="2400">
                <a:solidFill>
                  <a:srgbClr val="1C1C1C"/>
                </a:solidFill>
                <a:latin typeface="Times New Roman" panose="02020603050405020304" pitchFamily="18" charset="0"/>
                <a:cs typeface="+mn-cs"/>
              </a:endParaRPr>
            </a:p>
          </p:txBody>
        </p:sp>
        <p:sp>
          <p:nvSpPr>
            <p:cNvPr id="15" name="Line 20"/>
            <p:cNvSpPr>
              <a:spLocks noChangeShapeType="1"/>
            </p:cNvSpPr>
            <p:nvPr/>
          </p:nvSpPr>
          <p:spPr bwMode="auto">
            <a:xfrm flipV="1">
              <a:off x="2698750" y="3811588"/>
              <a:ext cx="2108200" cy="1504950"/>
            </a:xfrm>
            <a:prstGeom prst="line">
              <a:avLst/>
            </a:prstGeom>
            <a:noFill/>
            <a:ln w="28575">
              <a:solidFill>
                <a:schemeClr val="tx1"/>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zh-CN" altLang="en-US" sz="2400">
                <a:solidFill>
                  <a:srgbClr val="1C1C1C"/>
                </a:solidFill>
                <a:latin typeface="Times New Roman" panose="02020603050405020304" pitchFamily="18" charset="0"/>
                <a:cs typeface="+mn-cs"/>
              </a:endParaRPr>
            </a:p>
          </p:txBody>
        </p:sp>
        <p:sp>
          <p:nvSpPr>
            <p:cNvPr id="16" name="Line 20"/>
            <p:cNvSpPr>
              <a:spLocks noChangeShapeType="1"/>
            </p:cNvSpPr>
            <p:nvPr/>
          </p:nvSpPr>
          <p:spPr bwMode="auto">
            <a:xfrm flipV="1">
              <a:off x="2700338" y="2868613"/>
              <a:ext cx="784225" cy="2447925"/>
            </a:xfrm>
            <a:prstGeom prst="line">
              <a:avLst/>
            </a:prstGeom>
            <a:noFill/>
            <a:ln w="28575">
              <a:solidFill>
                <a:schemeClr val="tx1"/>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zh-CN" altLang="en-US" sz="2400">
                <a:solidFill>
                  <a:srgbClr val="1C1C1C"/>
                </a:solidFill>
                <a:latin typeface="Times New Roman" panose="02020603050405020304" pitchFamily="18" charset="0"/>
                <a:cs typeface="+mn-cs"/>
              </a:endParaRPr>
            </a:p>
          </p:txBody>
        </p:sp>
        <p:sp>
          <p:nvSpPr>
            <p:cNvPr id="17" name="Line 20"/>
            <p:cNvSpPr>
              <a:spLocks noChangeShapeType="1"/>
            </p:cNvSpPr>
            <p:nvPr/>
          </p:nvSpPr>
          <p:spPr bwMode="auto">
            <a:xfrm flipV="1">
              <a:off x="2698750" y="3221038"/>
              <a:ext cx="1524000" cy="2095500"/>
            </a:xfrm>
            <a:prstGeom prst="line">
              <a:avLst/>
            </a:prstGeom>
            <a:noFill/>
            <a:ln w="28575">
              <a:solidFill>
                <a:schemeClr val="tx1"/>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zh-CN" altLang="en-US" sz="2400">
                <a:solidFill>
                  <a:srgbClr val="1C1C1C"/>
                </a:solidFill>
                <a:latin typeface="Times New Roman" panose="02020603050405020304" pitchFamily="18" charset="0"/>
                <a:cs typeface="+mn-cs"/>
              </a:endParaRPr>
            </a:p>
          </p:txBody>
        </p:sp>
        <p:sp>
          <p:nvSpPr>
            <p:cNvPr id="18" name="Line 20"/>
            <p:cNvSpPr>
              <a:spLocks noChangeShapeType="1"/>
            </p:cNvSpPr>
            <p:nvPr/>
          </p:nvSpPr>
          <p:spPr bwMode="auto">
            <a:xfrm flipV="1">
              <a:off x="2698750" y="4602163"/>
              <a:ext cx="2479675" cy="714375"/>
            </a:xfrm>
            <a:prstGeom prst="line">
              <a:avLst/>
            </a:prstGeom>
            <a:noFill/>
            <a:ln w="28575">
              <a:solidFill>
                <a:schemeClr val="tx1"/>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zh-CN" altLang="en-US" sz="2400">
                <a:solidFill>
                  <a:srgbClr val="1C1C1C"/>
                </a:solidFill>
                <a:latin typeface="Times New Roman" panose="02020603050405020304" pitchFamily="18" charset="0"/>
                <a:cs typeface="+mn-cs"/>
              </a:endParaRPr>
            </a:p>
          </p:txBody>
        </p:sp>
        <p:sp>
          <p:nvSpPr>
            <p:cNvPr id="19" name="Line 20"/>
            <p:cNvSpPr>
              <a:spLocks noChangeShapeType="1"/>
            </p:cNvSpPr>
            <p:nvPr/>
          </p:nvSpPr>
          <p:spPr bwMode="auto">
            <a:xfrm flipV="1">
              <a:off x="2698750" y="5314950"/>
              <a:ext cx="2547938" cy="1588"/>
            </a:xfrm>
            <a:prstGeom prst="line">
              <a:avLst/>
            </a:prstGeom>
            <a:noFill/>
            <a:ln w="28575">
              <a:solidFill>
                <a:schemeClr val="tx1"/>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zh-CN" altLang="en-US" sz="2400">
                <a:solidFill>
                  <a:srgbClr val="1C1C1C"/>
                </a:solidFill>
                <a:latin typeface="Times New Roman" panose="02020603050405020304" pitchFamily="18" charset="0"/>
                <a:cs typeface="+mn-cs"/>
              </a:endParaRPr>
            </a:p>
          </p:txBody>
        </p:sp>
        <p:sp>
          <p:nvSpPr>
            <p:cNvPr id="20" name="Text Box 13"/>
            <p:cNvSpPr txBox="1">
              <a:spLocks noChangeArrowheads="1"/>
            </p:cNvSpPr>
            <p:nvPr/>
          </p:nvSpPr>
          <p:spPr bwMode="auto">
            <a:xfrm>
              <a:off x="3465513" y="2638425"/>
              <a:ext cx="439737"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50000"/>
                </a:spcBef>
                <a:defRPr sz="2400">
                  <a:solidFill>
                    <a:schemeClr val="bg2"/>
                  </a:solidFill>
                  <a:latin typeface="Times New Roman" panose="02020603050405020304" pitchFamily="18" charset="0"/>
                </a:defRPr>
              </a:lvl1pPr>
              <a:lvl2pPr marL="742950" indent="-285750" algn="ctr">
                <a:spcBef>
                  <a:spcPct val="50000"/>
                </a:spcBef>
                <a:defRPr sz="2400">
                  <a:solidFill>
                    <a:schemeClr val="bg2"/>
                  </a:solidFill>
                  <a:latin typeface="Times New Roman" panose="02020603050405020304" pitchFamily="18" charset="0"/>
                </a:defRPr>
              </a:lvl2pPr>
              <a:lvl3pPr marL="1143000" indent="-228600" algn="ctr">
                <a:spcBef>
                  <a:spcPct val="50000"/>
                </a:spcBef>
                <a:defRPr sz="2400">
                  <a:solidFill>
                    <a:schemeClr val="bg2"/>
                  </a:solidFill>
                  <a:latin typeface="Times New Roman" panose="02020603050405020304" pitchFamily="18" charset="0"/>
                </a:defRPr>
              </a:lvl3pPr>
              <a:lvl4pPr marL="1600200" indent="-228600" algn="ctr">
                <a:spcBef>
                  <a:spcPct val="50000"/>
                </a:spcBef>
                <a:defRPr sz="2400">
                  <a:solidFill>
                    <a:schemeClr val="bg2"/>
                  </a:solidFill>
                  <a:latin typeface="Times New Roman" panose="02020603050405020304" pitchFamily="18" charset="0"/>
                </a:defRPr>
              </a:lvl4pPr>
              <a:lvl5pPr marL="2057400" indent="-228600" algn="ctr">
                <a:spcBef>
                  <a:spcPct val="50000"/>
                </a:spcBef>
                <a:defRPr sz="2400">
                  <a:solidFill>
                    <a:schemeClr val="bg2"/>
                  </a:solidFill>
                  <a:latin typeface="Times New Roman" panose="02020603050405020304" pitchFamily="18" charset="0"/>
                </a:defRPr>
              </a:lvl5pPr>
              <a:lvl6pPr marL="2514600" indent="-228600" algn="ctr" eaLnBrk="0" fontAlgn="base" hangingPunct="0">
                <a:spcBef>
                  <a:spcPct val="50000"/>
                </a:spcBef>
                <a:spcAft>
                  <a:spcPct val="0"/>
                </a:spcAft>
                <a:defRPr sz="2400">
                  <a:solidFill>
                    <a:schemeClr val="bg2"/>
                  </a:solidFill>
                  <a:latin typeface="Times New Roman" panose="02020603050405020304" pitchFamily="18" charset="0"/>
                </a:defRPr>
              </a:lvl6pPr>
              <a:lvl7pPr marL="2971800" indent="-228600" algn="ctr" eaLnBrk="0" fontAlgn="base" hangingPunct="0">
                <a:spcBef>
                  <a:spcPct val="50000"/>
                </a:spcBef>
                <a:spcAft>
                  <a:spcPct val="0"/>
                </a:spcAft>
                <a:defRPr sz="2400">
                  <a:solidFill>
                    <a:schemeClr val="bg2"/>
                  </a:solidFill>
                  <a:latin typeface="Times New Roman" panose="02020603050405020304" pitchFamily="18" charset="0"/>
                </a:defRPr>
              </a:lvl7pPr>
              <a:lvl8pPr marL="3429000" indent="-228600" algn="ctr" eaLnBrk="0" fontAlgn="base" hangingPunct="0">
                <a:spcBef>
                  <a:spcPct val="50000"/>
                </a:spcBef>
                <a:spcAft>
                  <a:spcPct val="0"/>
                </a:spcAft>
                <a:defRPr sz="2400">
                  <a:solidFill>
                    <a:schemeClr val="bg2"/>
                  </a:solidFill>
                  <a:latin typeface="Times New Roman" panose="02020603050405020304" pitchFamily="18" charset="0"/>
                </a:defRPr>
              </a:lvl8pPr>
              <a:lvl9pPr marL="3886200" indent="-228600" algn="ctr" eaLnBrk="0" fontAlgn="base" hangingPunct="0">
                <a:spcBef>
                  <a:spcPct val="50000"/>
                </a:spcBef>
                <a:spcAft>
                  <a:spcPct val="0"/>
                </a:spcAft>
                <a:defRPr sz="2400">
                  <a:solidFill>
                    <a:schemeClr val="bg2"/>
                  </a:solidFill>
                  <a:latin typeface="Times New Roman" panose="02020603050405020304" pitchFamily="18" charset="0"/>
                </a:defRPr>
              </a:lvl9pPr>
            </a:lstStyle>
            <a:p>
              <a:pPr>
                <a:defRPr/>
              </a:pPr>
              <a:r>
                <a:rPr lang="en-GB" altLang="zh-CN" sz="1800" dirty="0">
                  <a:solidFill>
                    <a:srgbClr val="1C1C1C"/>
                  </a:solidFill>
                  <a:latin typeface="Tahoma" panose="020B0604030504040204"/>
                  <a:ea typeface="宋体" panose="02010600030101010101" pitchFamily="2" charset="-122"/>
                  <a:cs typeface="+mn-cs"/>
                </a:rPr>
                <a:t>w</a:t>
              </a:r>
              <a:r>
                <a:rPr lang="en-GB" altLang="zh-CN" sz="1800" baseline="-25000" dirty="0">
                  <a:solidFill>
                    <a:srgbClr val="1C1C1C"/>
                  </a:solidFill>
                  <a:latin typeface="Tahoma" panose="020B0604030504040204"/>
                  <a:ea typeface="宋体" panose="02010600030101010101" pitchFamily="2" charset="-122"/>
                  <a:cs typeface="+mn-cs"/>
                </a:rPr>
                <a:t>2</a:t>
              </a:r>
              <a:endParaRPr lang="en-GB" altLang="zh-CN" sz="1800" dirty="0">
                <a:solidFill>
                  <a:srgbClr val="1C1C1C"/>
                </a:solidFill>
                <a:latin typeface="Tahoma" panose="020B0604030504040204"/>
                <a:ea typeface="宋体" panose="02010600030101010101" pitchFamily="2" charset="-122"/>
                <a:cs typeface="+mn-cs"/>
              </a:endParaRPr>
            </a:p>
          </p:txBody>
        </p:sp>
        <p:sp>
          <p:nvSpPr>
            <p:cNvPr id="21" name="Text Box 13"/>
            <p:cNvSpPr txBox="1">
              <a:spLocks noChangeArrowheads="1"/>
            </p:cNvSpPr>
            <p:nvPr/>
          </p:nvSpPr>
          <p:spPr bwMode="auto">
            <a:xfrm>
              <a:off x="2727325" y="2511425"/>
              <a:ext cx="43973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50000"/>
                </a:spcBef>
                <a:defRPr sz="2400">
                  <a:solidFill>
                    <a:schemeClr val="bg2"/>
                  </a:solidFill>
                  <a:latin typeface="Times New Roman" panose="02020603050405020304" pitchFamily="18" charset="0"/>
                </a:defRPr>
              </a:lvl1pPr>
              <a:lvl2pPr marL="742950" indent="-285750" algn="ctr">
                <a:spcBef>
                  <a:spcPct val="50000"/>
                </a:spcBef>
                <a:defRPr sz="2400">
                  <a:solidFill>
                    <a:schemeClr val="bg2"/>
                  </a:solidFill>
                  <a:latin typeface="Times New Roman" panose="02020603050405020304" pitchFamily="18" charset="0"/>
                </a:defRPr>
              </a:lvl2pPr>
              <a:lvl3pPr marL="1143000" indent="-228600" algn="ctr">
                <a:spcBef>
                  <a:spcPct val="50000"/>
                </a:spcBef>
                <a:defRPr sz="2400">
                  <a:solidFill>
                    <a:schemeClr val="bg2"/>
                  </a:solidFill>
                  <a:latin typeface="Times New Roman" panose="02020603050405020304" pitchFamily="18" charset="0"/>
                </a:defRPr>
              </a:lvl3pPr>
              <a:lvl4pPr marL="1600200" indent="-228600" algn="ctr">
                <a:spcBef>
                  <a:spcPct val="50000"/>
                </a:spcBef>
                <a:defRPr sz="2400">
                  <a:solidFill>
                    <a:schemeClr val="bg2"/>
                  </a:solidFill>
                  <a:latin typeface="Times New Roman" panose="02020603050405020304" pitchFamily="18" charset="0"/>
                </a:defRPr>
              </a:lvl4pPr>
              <a:lvl5pPr marL="2057400" indent="-228600" algn="ctr">
                <a:spcBef>
                  <a:spcPct val="50000"/>
                </a:spcBef>
                <a:defRPr sz="2400">
                  <a:solidFill>
                    <a:schemeClr val="bg2"/>
                  </a:solidFill>
                  <a:latin typeface="Times New Roman" panose="02020603050405020304" pitchFamily="18" charset="0"/>
                </a:defRPr>
              </a:lvl5pPr>
              <a:lvl6pPr marL="2514600" indent="-228600" algn="ctr" eaLnBrk="0" fontAlgn="base" hangingPunct="0">
                <a:spcBef>
                  <a:spcPct val="50000"/>
                </a:spcBef>
                <a:spcAft>
                  <a:spcPct val="0"/>
                </a:spcAft>
                <a:defRPr sz="2400">
                  <a:solidFill>
                    <a:schemeClr val="bg2"/>
                  </a:solidFill>
                  <a:latin typeface="Times New Roman" panose="02020603050405020304" pitchFamily="18" charset="0"/>
                </a:defRPr>
              </a:lvl6pPr>
              <a:lvl7pPr marL="2971800" indent="-228600" algn="ctr" eaLnBrk="0" fontAlgn="base" hangingPunct="0">
                <a:spcBef>
                  <a:spcPct val="50000"/>
                </a:spcBef>
                <a:spcAft>
                  <a:spcPct val="0"/>
                </a:spcAft>
                <a:defRPr sz="2400">
                  <a:solidFill>
                    <a:schemeClr val="bg2"/>
                  </a:solidFill>
                  <a:latin typeface="Times New Roman" panose="02020603050405020304" pitchFamily="18" charset="0"/>
                </a:defRPr>
              </a:lvl7pPr>
              <a:lvl8pPr marL="3429000" indent="-228600" algn="ctr" eaLnBrk="0" fontAlgn="base" hangingPunct="0">
                <a:spcBef>
                  <a:spcPct val="50000"/>
                </a:spcBef>
                <a:spcAft>
                  <a:spcPct val="0"/>
                </a:spcAft>
                <a:defRPr sz="2400">
                  <a:solidFill>
                    <a:schemeClr val="bg2"/>
                  </a:solidFill>
                  <a:latin typeface="Times New Roman" panose="02020603050405020304" pitchFamily="18" charset="0"/>
                </a:defRPr>
              </a:lvl8pPr>
              <a:lvl9pPr marL="3886200" indent="-228600" algn="ctr" eaLnBrk="0" fontAlgn="base" hangingPunct="0">
                <a:spcBef>
                  <a:spcPct val="50000"/>
                </a:spcBef>
                <a:spcAft>
                  <a:spcPct val="0"/>
                </a:spcAft>
                <a:defRPr sz="2400">
                  <a:solidFill>
                    <a:schemeClr val="bg2"/>
                  </a:solidFill>
                  <a:latin typeface="Times New Roman" panose="02020603050405020304" pitchFamily="18" charset="0"/>
                </a:defRPr>
              </a:lvl9pPr>
            </a:lstStyle>
            <a:p>
              <a:pPr>
                <a:defRPr/>
              </a:pPr>
              <a:r>
                <a:rPr lang="en-GB" altLang="zh-CN" sz="1800" dirty="0">
                  <a:solidFill>
                    <a:srgbClr val="1C1C1C"/>
                  </a:solidFill>
                  <a:latin typeface="Tahoma" panose="020B0604030504040204"/>
                  <a:ea typeface="宋体" panose="02010600030101010101" pitchFamily="2" charset="-122"/>
                  <a:cs typeface="+mn-cs"/>
                </a:rPr>
                <a:t>w</a:t>
              </a:r>
              <a:r>
                <a:rPr lang="en-GB" altLang="zh-CN" sz="1800" baseline="-25000" dirty="0">
                  <a:solidFill>
                    <a:srgbClr val="1C1C1C"/>
                  </a:solidFill>
                  <a:latin typeface="Tahoma" panose="020B0604030504040204"/>
                  <a:ea typeface="宋体" panose="02010600030101010101" pitchFamily="2" charset="-122"/>
                  <a:cs typeface="+mn-cs"/>
                </a:rPr>
                <a:t>1</a:t>
              </a:r>
              <a:endParaRPr lang="en-GB" altLang="zh-CN" sz="1800" dirty="0">
                <a:solidFill>
                  <a:srgbClr val="1C1C1C"/>
                </a:solidFill>
                <a:latin typeface="Tahoma" panose="020B0604030504040204"/>
                <a:ea typeface="宋体" panose="02010600030101010101" pitchFamily="2" charset="-122"/>
                <a:cs typeface="+mn-cs"/>
              </a:endParaRPr>
            </a:p>
          </p:txBody>
        </p:sp>
        <p:sp>
          <p:nvSpPr>
            <p:cNvPr id="22" name="Text Box 13"/>
            <p:cNvSpPr txBox="1">
              <a:spLocks noChangeArrowheads="1"/>
            </p:cNvSpPr>
            <p:nvPr/>
          </p:nvSpPr>
          <p:spPr bwMode="auto">
            <a:xfrm>
              <a:off x="4187825" y="2990850"/>
              <a:ext cx="43815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50000"/>
                </a:spcBef>
                <a:defRPr sz="2400">
                  <a:solidFill>
                    <a:schemeClr val="bg2"/>
                  </a:solidFill>
                  <a:latin typeface="Times New Roman" panose="02020603050405020304" pitchFamily="18" charset="0"/>
                </a:defRPr>
              </a:lvl1pPr>
              <a:lvl2pPr marL="742950" indent="-285750" algn="ctr">
                <a:spcBef>
                  <a:spcPct val="50000"/>
                </a:spcBef>
                <a:defRPr sz="2400">
                  <a:solidFill>
                    <a:schemeClr val="bg2"/>
                  </a:solidFill>
                  <a:latin typeface="Times New Roman" panose="02020603050405020304" pitchFamily="18" charset="0"/>
                </a:defRPr>
              </a:lvl2pPr>
              <a:lvl3pPr marL="1143000" indent="-228600" algn="ctr">
                <a:spcBef>
                  <a:spcPct val="50000"/>
                </a:spcBef>
                <a:defRPr sz="2400">
                  <a:solidFill>
                    <a:schemeClr val="bg2"/>
                  </a:solidFill>
                  <a:latin typeface="Times New Roman" panose="02020603050405020304" pitchFamily="18" charset="0"/>
                </a:defRPr>
              </a:lvl3pPr>
              <a:lvl4pPr marL="1600200" indent="-228600" algn="ctr">
                <a:spcBef>
                  <a:spcPct val="50000"/>
                </a:spcBef>
                <a:defRPr sz="2400">
                  <a:solidFill>
                    <a:schemeClr val="bg2"/>
                  </a:solidFill>
                  <a:latin typeface="Times New Roman" panose="02020603050405020304" pitchFamily="18" charset="0"/>
                </a:defRPr>
              </a:lvl4pPr>
              <a:lvl5pPr marL="2057400" indent="-228600" algn="ctr">
                <a:spcBef>
                  <a:spcPct val="50000"/>
                </a:spcBef>
                <a:defRPr sz="2400">
                  <a:solidFill>
                    <a:schemeClr val="bg2"/>
                  </a:solidFill>
                  <a:latin typeface="Times New Roman" panose="02020603050405020304" pitchFamily="18" charset="0"/>
                </a:defRPr>
              </a:lvl5pPr>
              <a:lvl6pPr marL="2514600" indent="-228600" algn="ctr" eaLnBrk="0" fontAlgn="base" hangingPunct="0">
                <a:spcBef>
                  <a:spcPct val="50000"/>
                </a:spcBef>
                <a:spcAft>
                  <a:spcPct val="0"/>
                </a:spcAft>
                <a:defRPr sz="2400">
                  <a:solidFill>
                    <a:schemeClr val="bg2"/>
                  </a:solidFill>
                  <a:latin typeface="Times New Roman" panose="02020603050405020304" pitchFamily="18" charset="0"/>
                </a:defRPr>
              </a:lvl6pPr>
              <a:lvl7pPr marL="2971800" indent="-228600" algn="ctr" eaLnBrk="0" fontAlgn="base" hangingPunct="0">
                <a:spcBef>
                  <a:spcPct val="50000"/>
                </a:spcBef>
                <a:spcAft>
                  <a:spcPct val="0"/>
                </a:spcAft>
                <a:defRPr sz="2400">
                  <a:solidFill>
                    <a:schemeClr val="bg2"/>
                  </a:solidFill>
                  <a:latin typeface="Times New Roman" panose="02020603050405020304" pitchFamily="18" charset="0"/>
                </a:defRPr>
              </a:lvl7pPr>
              <a:lvl8pPr marL="3429000" indent="-228600" algn="ctr" eaLnBrk="0" fontAlgn="base" hangingPunct="0">
                <a:spcBef>
                  <a:spcPct val="50000"/>
                </a:spcBef>
                <a:spcAft>
                  <a:spcPct val="0"/>
                </a:spcAft>
                <a:defRPr sz="2400">
                  <a:solidFill>
                    <a:schemeClr val="bg2"/>
                  </a:solidFill>
                  <a:latin typeface="Times New Roman" panose="02020603050405020304" pitchFamily="18" charset="0"/>
                </a:defRPr>
              </a:lvl8pPr>
              <a:lvl9pPr marL="3886200" indent="-228600" algn="ctr" eaLnBrk="0" fontAlgn="base" hangingPunct="0">
                <a:spcBef>
                  <a:spcPct val="50000"/>
                </a:spcBef>
                <a:spcAft>
                  <a:spcPct val="0"/>
                </a:spcAft>
                <a:defRPr sz="2400">
                  <a:solidFill>
                    <a:schemeClr val="bg2"/>
                  </a:solidFill>
                  <a:latin typeface="Times New Roman" panose="02020603050405020304" pitchFamily="18" charset="0"/>
                </a:defRPr>
              </a:lvl9pPr>
            </a:lstStyle>
            <a:p>
              <a:pPr>
                <a:defRPr/>
              </a:pPr>
              <a:r>
                <a:rPr lang="en-GB" altLang="zh-CN" sz="1800" dirty="0">
                  <a:solidFill>
                    <a:srgbClr val="1C1C1C"/>
                  </a:solidFill>
                  <a:latin typeface="Tahoma" panose="020B0604030504040204"/>
                  <a:ea typeface="宋体" panose="02010600030101010101" pitchFamily="2" charset="-122"/>
                  <a:cs typeface="+mn-cs"/>
                </a:rPr>
                <a:t>w</a:t>
              </a:r>
              <a:r>
                <a:rPr lang="en-GB" altLang="zh-CN" sz="1800" baseline="-25000" dirty="0">
                  <a:solidFill>
                    <a:srgbClr val="1C1C1C"/>
                  </a:solidFill>
                  <a:latin typeface="Tahoma" panose="020B0604030504040204"/>
                  <a:ea typeface="宋体" panose="02010600030101010101" pitchFamily="2" charset="-122"/>
                  <a:cs typeface="+mn-cs"/>
                </a:rPr>
                <a:t>3</a:t>
              </a:r>
              <a:endParaRPr lang="en-GB" altLang="zh-CN" sz="1800" dirty="0">
                <a:solidFill>
                  <a:srgbClr val="1C1C1C"/>
                </a:solidFill>
                <a:latin typeface="Tahoma" panose="020B0604030504040204"/>
                <a:ea typeface="宋体" panose="02010600030101010101" pitchFamily="2" charset="-122"/>
                <a:cs typeface="+mn-cs"/>
              </a:endParaRPr>
            </a:p>
          </p:txBody>
        </p:sp>
        <p:sp>
          <p:nvSpPr>
            <p:cNvPr id="23" name="Text Box 13"/>
            <p:cNvSpPr txBox="1">
              <a:spLocks noChangeArrowheads="1"/>
            </p:cNvSpPr>
            <p:nvPr/>
          </p:nvSpPr>
          <p:spPr bwMode="auto">
            <a:xfrm>
              <a:off x="4791075" y="3581400"/>
              <a:ext cx="439738"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50000"/>
                </a:spcBef>
                <a:defRPr sz="2400">
                  <a:solidFill>
                    <a:schemeClr val="bg2"/>
                  </a:solidFill>
                  <a:latin typeface="Times New Roman" panose="02020603050405020304" pitchFamily="18" charset="0"/>
                </a:defRPr>
              </a:lvl1pPr>
              <a:lvl2pPr marL="742950" indent="-285750" algn="ctr">
                <a:spcBef>
                  <a:spcPct val="50000"/>
                </a:spcBef>
                <a:defRPr sz="2400">
                  <a:solidFill>
                    <a:schemeClr val="bg2"/>
                  </a:solidFill>
                  <a:latin typeface="Times New Roman" panose="02020603050405020304" pitchFamily="18" charset="0"/>
                </a:defRPr>
              </a:lvl2pPr>
              <a:lvl3pPr marL="1143000" indent="-228600" algn="ctr">
                <a:spcBef>
                  <a:spcPct val="50000"/>
                </a:spcBef>
                <a:defRPr sz="2400">
                  <a:solidFill>
                    <a:schemeClr val="bg2"/>
                  </a:solidFill>
                  <a:latin typeface="Times New Roman" panose="02020603050405020304" pitchFamily="18" charset="0"/>
                </a:defRPr>
              </a:lvl3pPr>
              <a:lvl4pPr marL="1600200" indent="-228600" algn="ctr">
                <a:spcBef>
                  <a:spcPct val="50000"/>
                </a:spcBef>
                <a:defRPr sz="2400">
                  <a:solidFill>
                    <a:schemeClr val="bg2"/>
                  </a:solidFill>
                  <a:latin typeface="Times New Roman" panose="02020603050405020304" pitchFamily="18" charset="0"/>
                </a:defRPr>
              </a:lvl4pPr>
              <a:lvl5pPr marL="2057400" indent="-228600" algn="ctr">
                <a:spcBef>
                  <a:spcPct val="50000"/>
                </a:spcBef>
                <a:defRPr sz="2400">
                  <a:solidFill>
                    <a:schemeClr val="bg2"/>
                  </a:solidFill>
                  <a:latin typeface="Times New Roman" panose="02020603050405020304" pitchFamily="18" charset="0"/>
                </a:defRPr>
              </a:lvl5pPr>
              <a:lvl6pPr marL="2514600" indent="-228600" algn="ctr" eaLnBrk="0" fontAlgn="base" hangingPunct="0">
                <a:spcBef>
                  <a:spcPct val="50000"/>
                </a:spcBef>
                <a:spcAft>
                  <a:spcPct val="0"/>
                </a:spcAft>
                <a:defRPr sz="2400">
                  <a:solidFill>
                    <a:schemeClr val="bg2"/>
                  </a:solidFill>
                  <a:latin typeface="Times New Roman" panose="02020603050405020304" pitchFamily="18" charset="0"/>
                </a:defRPr>
              </a:lvl6pPr>
              <a:lvl7pPr marL="2971800" indent="-228600" algn="ctr" eaLnBrk="0" fontAlgn="base" hangingPunct="0">
                <a:spcBef>
                  <a:spcPct val="50000"/>
                </a:spcBef>
                <a:spcAft>
                  <a:spcPct val="0"/>
                </a:spcAft>
                <a:defRPr sz="2400">
                  <a:solidFill>
                    <a:schemeClr val="bg2"/>
                  </a:solidFill>
                  <a:latin typeface="Times New Roman" panose="02020603050405020304" pitchFamily="18" charset="0"/>
                </a:defRPr>
              </a:lvl7pPr>
              <a:lvl8pPr marL="3429000" indent="-228600" algn="ctr" eaLnBrk="0" fontAlgn="base" hangingPunct="0">
                <a:spcBef>
                  <a:spcPct val="50000"/>
                </a:spcBef>
                <a:spcAft>
                  <a:spcPct val="0"/>
                </a:spcAft>
                <a:defRPr sz="2400">
                  <a:solidFill>
                    <a:schemeClr val="bg2"/>
                  </a:solidFill>
                  <a:latin typeface="Times New Roman" panose="02020603050405020304" pitchFamily="18" charset="0"/>
                </a:defRPr>
              </a:lvl8pPr>
              <a:lvl9pPr marL="3886200" indent="-228600" algn="ctr" eaLnBrk="0" fontAlgn="base" hangingPunct="0">
                <a:spcBef>
                  <a:spcPct val="50000"/>
                </a:spcBef>
                <a:spcAft>
                  <a:spcPct val="0"/>
                </a:spcAft>
                <a:defRPr sz="2400">
                  <a:solidFill>
                    <a:schemeClr val="bg2"/>
                  </a:solidFill>
                  <a:latin typeface="Times New Roman" panose="02020603050405020304" pitchFamily="18" charset="0"/>
                </a:defRPr>
              </a:lvl9pPr>
            </a:lstStyle>
            <a:p>
              <a:pPr>
                <a:defRPr/>
              </a:pPr>
              <a:r>
                <a:rPr lang="en-GB" altLang="zh-CN" sz="1800" dirty="0">
                  <a:solidFill>
                    <a:srgbClr val="1C1C1C"/>
                  </a:solidFill>
                  <a:latin typeface="Tahoma" panose="020B0604030504040204"/>
                  <a:ea typeface="宋体" panose="02010600030101010101" pitchFamily="2" charset="-122"/>
                  <a:cs typeface="+mn-cs"/>
                </a:rPr>
                <a:t>w</a:t>
              </a:r>
              <a:r>
                <a:rPr lang="en-GB" altLang="zh-CN" sz="1800" baseline="-25000" dirty="0">
                  <a:solidFill>
                    <a:srgbClr val="1C1C1C"/>
                  </a:solidFill>
                  <a:latin typeface="Tahoma" panose="020B0604030504040204"/>
                  <a:ea typeface="宋体" panose="02010600030101010101" pitchFamily="2" charset="-122"/>
                  <a:cs typeface="+mn-cs"/>
                </a:rPr>
                <a:t>4</a:t>
              </a:r>
              <a:endParaRPr lang="en-GB" altLang="zh-CN" sz="1800" dirty="0">
                <a:solidFill>
                  <a:srgbClr val="1C1C1C"/>
                </a:solidFill>
                <a:latin typeface="Tahoma" panose="020B0604030504040204"/>
                <a:ea typeface="宋体" panose="02010600030101010101" pitchFamily="2" charset="-122"/>
                <a:cs typeface="+mn-cs"/>
              </a:endParaRPr>
            </a:p>
          </p:txBody>
        </p:sp>
        <p:sp>
          <p:nvSpPr>
            <p:cNvPr id="24" name="Text Box 13"/>
            <p:cNvSpPr txBox="1">
              <a:spLocks noChangeArrowheads="1"/>
            </p:cNvSpPr>
            <p:nvPr/>
          </p:nvSpPr>
          <p:spPr bwMode="auto">
            <a:xfrm>
              <a:off x="5140325" y="4333875"/>
              <a:ext cx="439738"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50000"/>
                </a:spcBef>
                <a:defRPr sz="2400">
                  <a:solidFill>
                    <a:schemeClr val="bg2"/>
                  </a:solidFill>
                  <a:latin typeface="Times New Roman" panose="02020603050405020304" pitchFamily="18" charset="0"/>
                </a:defRPr>
              </a:lvl1pPr>
              <a:lvl2pPr marL="742950" indent="-285750" algn="ctr">
                <a:spcBef>
                  <a:spcPct val="50000"/>
                </a:spcBef>
                <a:defRPr sz="2400">
                  <a:solidFill>
                    <a:schemeClr val="bg2"/>
                  </a:solidFill>
                  <a:latin typeface="Times New Roman" panose="02020603050405020304" pitchFamily="18" charset="0"/>
                </a:defRPr>
              </a:lvl2pPr>
              <a:lvl3pPr marL="1143000" indent="-228600" algn="ctr">
                <a:spcBef>
                  <a:spcPct val="50000"/>
                </a:spcBef>
                <a:defRPr sz="2400">
                  <a:solidFill>
                    <a:schemeClr val="bg2"/>
                  </a:solidFill>
                  <a:latin typeface="Times New Roman" panose="02020603050405020304" pitchFamily="18" charset="0"/>
                </a:defRPr>
              </a:lvl3pPr>
              <a:lvl4pPr marL="1600200" indent="-228600" algn="ctr">
                <a:spcBef>
                  <a:spcPct val="50000"/>
                </a:spcBef>
                <a:defRPr sz="2400">
                  <a:solidFill>
                    <a:schemeClr val="bg2"/>
                  </a:solidFill>
                  <a:latin typeface="Times New Roman" panose="02020603050405020304" pitchFamily="18" charset="0"/>
                </a:defRPr>
              </a:lvl4pPr>
              <a:lvl5pPr marL="2057400" indent="-228600" algn="ctr">
                <a:spcBef>
                  <a:spcPct val="50000"/>
                </a:spcBef>
                <a:defRPr sz="2400">
                  <a:solidFill>
                    <a:schemeClr val="bg2"/>
                  </a:solidFill>
                  <a:latin typeface="Times New Roman" panose="02020603050405020304" pitchFamily="18" charset="0"/>
                </a:defRPr>
              </a:lvl5pPr>
              <a:lvl6pPr marL="2514600" indent="-228600" algn="ctr" eaLnBrk="0" fontAlgn="base" hangingPunct="0">
                <a:spcBef>
                  <a:spcPct val="50000"/>
                </a:spcBef>
                <a:spcAft>
                  <a:spcPct val="0"/>
                </a:spcAft>
                <a:defRPr sz="2400">
                  <a:solidFill>
                    <a:schemeClr val="bg2"/>
                  </a:solidFill>
                  <a:latin typeface="Times New Roman" panose="02020603050405020304" pitchFamily="18" charset="0"/>
                </a:defRPr>
              </a:lvl6pPr>
              <a:lvl7pPr marL="2971800" indent="-228600" algn="ctr" eaLnBrk="0" fontAlgn="base" hangingPunct="0">
                <a:spcBef>
                  <a:spcPct val="50000"/>
                </a:spcBef>
                <a:spcAft>
                  <a:spcPct val="0"/>
                </a:spcAft>
                <a:defRPr sz="2400">
                  <a:solidFill>
                    <a:schemeClr val="bg2"/>
                  </a:solidFill>
                  <a:latin typeface="Times New Roman" panose="02020603050405020304" pitchFamily="18" charset="0"/>
                </a:defRPr>
              </a:lvl7pPr>
              <a:lvl8pPr marL="3429000" indent="-228600" algn="ctr" eaLnBrk="0" fontAlgn="base" hangingPunct="0">
                <a:spcBef>
                  <a:spcPct val="50000"/>
                </a:spcBef>
                <a:spcAft>
                  <a:spcPct val="0"/>
                </a:spcAft>
                <a:defRPr sz="2400">
                  <a:solidFill>
                    <a:schemeClr val="bg2"/>
                  </a:solidFill>
                  <a:latin typeface="Times New Roman" panose="02020603050405020304" pitchFamily="18" charset="0"/>
                </a:defRPr>
              </a:lvl8pPr>
              <a:lvl9pPr marL="3886200" indent="-228600" algn="ctr" eaLnBrk="0" fontAlgn="base" hangingPunct="0">
                <a:spcBef>
                  <a:spcPct val="50000"/>
                </a:spcBef>
                <a:spcAft>
                  <a:spcPct val="0"/>
                </a:spcAft>
                <a:defRPr sz="2400">
                  <a:solidFill>
                    <a:schemeClr val="bg2"/>
                  </a:solidFill>
                  <a:latin typeface="Times New Roman" panose="02020603050405020304" pitchFamily="18" charset="0"/>
                </a:defRPr>
              </a:lvl9pPr>
            </a:lstStyle>
            <a:p>
              <a:pPr>
                <a:defRPr/>
              </a:pPr>
              <a:r>
                <a:rPr lang="en-GB" altLang="zh-CN" sz="1800" dirty="0">
                  <a:solidFill>
                    <a:srgbClr val="1C1C1C"/>
                  </a:solidFill>
                  <a:latin typeface="Tahoma" panose="020B0604030504040204"/>
                  <a:ea typeface="宋体" panose="02010600030101010101" pitchFamily="2" charset="-122"/>
                  <a:cs typeface="+mn-cs"/>
                </a:rPr>
                <a:t>w</a:t>
              </a:r>
              <a:r>
                <a:rPr lang="en-GB" altLang="zh-CN" sz="1800" baseline="-25000" dirty="0">
                  <a:solidFill>
                    <a:srgbClr val="1C1C1C"/>
                  </a:solidFill>
                  <a:latin typeface="Tahoma" panose="020B0604030504040204"/>
                  <a:ea typeface="宋体" panose="02010600030101010101" pitchFamily="2" charset="-122"/>
                  <a:cs typeface="+mn-cs"/>
                </a:rPr>
                <a:t>5</a:t>
              </a:r>
              <a:endParaRPr lang="en-GB" altLang="zh-CN" sz="1800" dirty="0">
                <a:solidFill>
                  <a:srgbClr val="1C1C1C"/>
                </a:solidFill>
                <a:latin typeface="Tahoma" panose="020B0604030504040204"/>
                <a:ea typeface="宋体" panose="02010600030101010101" pitchFamily="2" charset="-122"/>
                <a:cs typeface="+mn-cs"/>
              </a:endParaRPr>
            </a:p>
          </p:txBody>
        </p:sp>
        <p:sp>
          <p:nvSpPr>
            <p:cNvPr id="25" name="Text Box 13"/>
            <p:cNvSpPr txBox="1">
              <a:spLocks noChangeArrowheads="1"/>
            </p:cNvSpPr>
            <p:nvPr/>
          </p:nvSpPr>
          <p:spPr bwMode="auto">
            <a:xfrm>
              <a:off x="5160963" y="4959350"/>
              <a:ext cx="439737"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spcBef>
                  <a:spcPct val="50000"/>
                </a:spcBef>
                <a:defRPr sz="2400">
                  <a:solidFill>
                    <a:schemeClr val="bg2"/>
                  </a:solidFill>
                  <a:latin typeface="Times New Roman" panose="02020603050405020304" pitchFamily="18" charset="0"/>
                </a:defRPr>
              </a:lvl1pPr>
              <a:lvl2pPr marL="742950" indent="-285750" algn="ctr">
                <a:spcBef>
                  <a:spcPct val="50000"/>
                </a:spcBef>
                <a:defRPr sz="2400">
                  <a:solidFill>
                    <a:schemeClr val="bg2"/>
                  </a:solidFill>
                  <a:latin typeface="Times New Roman" panose="02020603050405020304" pitchFamily="18" charset="0"/>
                </a:defRPr>
              </a:lvl2pPr>
              <a:lvl3pPr marL="1143000" indent="-228600" algn="ctr">
                <a:spcBef>
                  <a:spcPct val="50000"/>
                </a:spcBef>
                <a:defRPr sz="2400">
                  <a:solidFill>
                    <a:schemeClr val="bg2"/>
                  </a:solidFill>
                  <a:latin typeface="Times New Roman" panose="02020603050405020304" pitchFamily="18" charset="0"/>
                </a:defRPr>
              </a:lvl3pPr>
              <a:lvl4pPr marL="1600200" indent="-228600" algn="ctr">
                <a:spcBef>
                  <a:spcPct val="50000"/>
                </a:spcBef>
                <a:defRPr sz="2400">
                  <a:solidFill>
                    <a:schemeClr val="bg2"/>
                  </a:solidFill>
                  <a:latin typeface="Times New Roman" panose="02020603050405020304" pitchFamily="18" charset="0"/>
                </a:defRPr>
              </a:lvl4pPr>
              <a:lvl5pPr marL="2057400" indent="-228600" algn="ctr">
                <a:spcBef>
                  <a:spcPct val="50000"/>
                </a:spcBef>
                <a:defRPr sz="2400">
                  <a:solidFill>
                    <a:schemeClr val="bg2"/>
                  </a:solidFill>
                  <a:latin typeface="Times New Roman" panose="02020603050405020304" pitchFamily="18" charset="0"/>
                </a:defRPr>
              </a:lvl5pPr>
              <a:lvl6pPr marL="2514600" indent="-228600" algn="ctr" eaLnBrk="0" fontAlgn="base" hangingPunct="0">
                <a:spcBef>
                  <a:spcPct val="50000"/>
                </a:spcBef>
                <a:spcAft>
                  <a:spcPct val="0"/>
                </a:spcAft>
                <a:defRPr sz="2400">
                  <a:solidFill>
                    <a:schemeClr val="bg2"/>
                  </a:solidFill>
                  <a:latin typeface="Times New Roman" panose="02020603050405020304" pitchFamily="18" charset="0"/>
                </a:defRPr>
              </a:lvl6pPr>
              <a:lvl7pPr marL="2971800" indent="-228600" algn="ctr" eaLnBrk="0" fontAlgn="base" hangingPunct="0">
                <a:spcBef>
                  <a:spcPct val="50000"/>
                </a:spcBef>
                <a:spcAft>
                  <a:spcPct val="0"/>
                </a:spcAft>
                <a:defRPr sz="2400">
                  <a:solidFill>
                    <a:schemeClr val="bg2"/>
                  </a:solidFill>
                  <a:latin typeface="Times New Roman" panose="02020603050405020304" pitchFamily="18" charset="0"/>
                </a:defRPr>
              </a:lvl7pPr>
              <a:lvl8pPr marL="3429000" indent="-228600" algn="ctr" eaLnBrk="0" fontAlgn="base" hangingPunct="0">
                <a:spcBef>
                  <a:spcPct val="50000"/>
                </a:spcBef>
                <a:spcAft>
                  <a:spcPct val="0"/>
                </a:spcAft>
                <a:defRPr sz="2400">
                  <a:solidFill>
                    <a:schemeClr val="bg2"/>
                  </a:solidFill>
                  <a:latin typeface="Times New Roman" panose="02020603050405020304" pitchFamily="18" charset="0"/>
                </a:defRPr>
              </a:lvl8pPr>
              <a:lvl9pPr marL="3886200" indent="-228600" algn="ctr" eaLnBrk="0" fontAlgn="base" hangingPunct="0">
                <a:spcBef>
                  <a:spcPct val="50000"/>
                </a:spcBef>
                <a:spcAft>
                  <a:spcPct val="0"/>
                </a:spcAft>
                <a:defRPr sz="2400">
                  <a:solidFill>
                    <a:schemeClr val="bg2"/>
                  </a:solidFill>
                  <a:latin typeface="Times New Roman" panose="02020603050405020304" pitchFamily="18" charset="0"/>
                </a:defRPr>
              </a:lvl9pPr>
            </a:lstStyle>
            <a:p>
              <a:pPr>
                <a:defRPr/>
              </a:pPr>
              <a:r>
                <a:rPr lang="en-GB" altLang="zh-CN" sz="1800" dirty="0">
                  <a:solidFill>
                    <a:srgbClr val="1C1C1C"/>
                  </a:solidFill>
                  <a:latin typeface="Tahoma" panose="020B0604030504040204"/>
                  <a:ea typeface="宋体" panose="02010600030101010101" pitchFamily="2" charset="-122"/>
                  <a:cs typeface="+mn-cs"/>
                </a:rPr>
                <a:t>w</a:t>
              </a:r>
              <a:r>
                <a:rPr lang="en-GB" altLang="zh-CN" sz="1800" baseline="-25000" dirty="0">
                  <a:solidFill>
                    <a:srgbClr val="1C1C1C"/>
                  </a:solidFill>
                  <a:latin typeface="Tahoma" panose="020B0604030504040204"/>
                  <a:ea typeface="宋体" panose="02010600030101010101" pitchFamily="2" charset="-122"/>
                  <a:cs typeface="+mn-cs"/>
                </a:rPr>
                <a:t>6</a:t>
              </a:r>
              <a:endParaRPr lang="en-GB" altLang="zh-CN" sz="1800" dirty="0">
                <a:solidFill>
                  <a:srgbClr val="1C1C1C"/>
                </a:solidFill>
                <a:latin typeface="Tahoma" panose="020B0604030504040204"/>
                <a:ea typeface="宋体" panose="02010600030101010101" pitchFamily="2" charset="-122"/>
                <a:cs typeface="+mn-cs"/>
              </a:endParaRPr>
            </a:p>
          </p:txBody>
        </p:sp>
        <p:sp>
          <p:nvSpPr>
            <p:cNvPr id="26" name="Line 20"/>
            <p:cNvSpPr>
              <a:spLocks noChangeShapeType="1"/>
            </p:cNvSpPr>
            <p:nvPr/>
          </p:nvSpPr>
          <p:spPr bwMode="auto">
            <a:xfrm flipV="1">
              <a:off x="2700338" y="2638425"/>
              <a:ext cx="407987" cy="2687638"/>
            </a:xfrm>
            <a:prstGeom prst="line">
              <a:avLst/>
            </a:prstGeom>
            <a:noFill/>
            <a:ln w="12700">
              <a:solidFill>
                <a:schemeClr val="tx1"/>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zh-CN" altLang="en-US" sz="2400">
                <a:solidFill>
                  <a:srgbClr val="1C1C1C"/>
                </a:solidFill>
                <a:latin typeface="Times New Roman" panose="02020603050405020304" pitchFamily="18" charset="0"/>
                <a:cs typeface="+mn-cs"/>
              </a:endParaRPr>
            </a:p>
          </p:txBody>
        </p:sp>
        <p:sp>
          <p:nvSpPr>
            <p:cNvPr id="27" name="Line 20"/>
            <p:cNvSpPr>
              <a:spLocks noChangeShapeType="1"/>
            </p:cNvSpPr>
            <p:nvPr/>
          </p:nvSpPr>
          <p:spPr bwMode="auto">
            <a:xfrm flipV="1">
              <a:off x="2698750" y="2868613"/>
              <a:ext cx="1274763" cy="2457450"/>
            </a:xfrm>
            <a:prstGeom prst="line">
              <a:avLst/>
            </a:prstGeom>
            <a:noFill/>
            <a:ln w="12700">
              <a:solidFill>
                <a:schemeClr val="tx1"/>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zh-CN" altLang="en-US" sz="2400">
                <a:solidFill>
                  <a:srgbClr val="1C1C1C"/>
                </a:solidFill>
                <a:latin typeface="Times New Roman" panose="02020603050405020304" pitchFamily="18" charset="0"/>
                <a:cs typeface="+mn-cs"/>
              </a:endParaRPr>
            </a:p>
          </p:txBody>
        </p:sp>
        <p:sp>
          <p:nvSpPr>
            <p:cNvPr id="28" name="Line 20"/>
            <p:cNvSpPr>
              <a:spLocks noChangeShapeType="1"/>
            </p:cNvSpPr>
            <p:nvPr/>
          </p:nvSpPr>
          <p:spPr bwMode="auto">
            <a:xfrm flipV="1">
              <a:off x="2698750" y="3436938"/>
              <a:ext cx="1922463" cy="1865312"/>
            </a:xfrm>
            <a:prstGeom prst="line">
              <a:avLst/>
            </a:prstGeom>
            <a:noFill/>
            <a:ln w="12700">
              <a:solidFill>
                <a:schemeClr val="tx1"/>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zh-CN" altLang="en-US" sz="2400">
                <a:solidFill>
                  <a:srgbClr val="1C1C1C"/>
                </a:solidFill>
                <a:latin typeface="Times New Roman" panose="02020603050405020304" pitchFamily="18" charset="0"/>
                <a:cs typeface="+mn-cs"/>
              </a:endParaRPr>
            </a:p>
          </p:txBody>
        </p:sp>
        <p:sp>
          <p:nvSpPr>
            <p:cNvPr id="29" name="Line 20"/>
            <p:cNvSpPr>
              <a:spLocks noChangeShapeType="1"/>
            </p:cNvSpPr>
            <p:nvPr/>
          </p:nvSpPr>
          <p:spPr bwMode="auto">
            <a:xfrm flipV="1">
              <a:off x="2698750" y="4141788"/>
              <a:ext cx="2462213" cy="1182687"/>
            </a:xfrm>
            <a:prstGeom prst="line">
              <a:avLst/>
            </a:prstGeom>
            <a:noFill/>
            <a:ln w="12700">
              <a:solidFill>
                <a:schemeClr val="tx1"/>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zh-CN" altLang="en-US" sz="2400">
                <a:solidFill>
                  <a:srgbClr val="1C1C1C"/>
                </a:solidFill>
                <a:latin typeface="Times New Roman" panose="02020603050405020304" pitchFamily="18" charset="0"/>
                <a:cs typeface="+mn-cs"/>
              </a:endParaRPr>
            </a:p>
          </p:txBody>
        </p:sp>
        <p:sp>
          <p:nvSpPr>
            <p:cNvPr id="30" name="Line 20"/>
            <p:cNvSpPr>
              <a:spLocks noChangeShapeType="1"/>
            </p:cNvSpPr>
            <p:nvPr/>
          </p:nvSpPr>
          <p:spPr bwMode="auto">
            <a:xfrm flipV="1">
              <a:off x="2727325" y="4929188"/>
              <a:ext cx="2713038" cy="381000"/>
            </a:xfrm>
            <a:prstGeom prst="line">
              <a:avLst/>
            </a:prstGeom>
            <a:noFill/>
            <a:ln w="12700">
              <a:solidFill>
                <a:schemeClr val="tx1"/>
              </a:solidFill>
              <a:prstDash val="lg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zh-CN" altLang="en-US" sz="2400">
                <a:solidFill>
                  <a:srgbClr val="1C1C1C"/>
                </a:solidFill>
                <a:latin typeface="Times New Roman" panose="02020603050405020304" pitchFamily="18" charset="0"/>
                <a:cs typeface="+mn-cs"/>
              </a:endParaRPr>
            </a:p>
          </p:txBody>
        </p:sp>
      </p:grpSp>
    </p:spTree>
    <p:extLst>
      <p:ext uri="{BB962C8B-B14F-4D97-AF65-F5344CB8AC3E}">
        <p14:creationId xmlns:p14="http://schemas.microsoft.com/office/powerpoint/2010/main" val="66703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7900" y="485364"/>
            <a:ext cx="9460644" cy="6372636"/>
          </a:xfrm>
        </p:spPr>
        <p:txBody>
          <a:bodyPr/>
          <a:lstStyle/>
          <a:p>
            <a:r>
              <a:rPr lang="en-US" altLang="zh-CN" sz="2000" dirty="0"/>
              <a:t>Experiments:</a:t>
            </a:r>
          </a:p>
          <a:p>
            <a:pPr lvl="1"/>
            <a:r>
              <a:rPr lang="en-US" altLang="zh-CN" sz="1600" dirty="0"/>
              <a:t>Test problem: multiobjective Unconstraint Binary Quadratic Programming</a:t>
            </a:r>
          </a:p>
          <a:p>
            <a:pPr lvl="1"/>
            <a:r>
              <a:rPr lang="en-US" altLang="zh-CN" sz="1600" dirty="0"/>
              <a:t>No of variables = 200. No. of objectives: 2 and 3</a:t>
            </a:r>
          </a:p>
          <a:p>
            <a:pPr lvl="1"/>
            <a:r>
              <a:rPr lang="en-US" altLang="zh-CN" sz="1600" dirty="0"/>
              <a:t>No. of regions = 11 (for 2-obj) and 66 (for 3-obj)</a:t>
            </a:r>
          </a:p>
          <a:p>
            <a:pPr lvl="1"/>
            <a:endParaRPr lang="en-US" altLang="zh-CN" sz="1600" dirty="0">
              <a:solidFill>
                <a:srgbClr val="FF0000"/>
              </a:solidFill>
              <a:ea typeface="宋体" panose="02010600030101010101" pitchFamily="2" charset="-122"/>
            </a:endParaRPr>
          </a:p>
          <a:p>
            <a:pPr lvl="1"/>
            <a:endParaRPr lang="en-US" altLang="zh-CN" sz="1600" dirty="0">
              <a:solidFill>
                <a:srgbClr val="FF0000"/>
              </a:solidFill>
              <a:ea typeface="宋体" panose="02010600030101010101" pitchFamily="2" charset="-122"/>
            </a:endParaRPr>
          </a:p>
          <a:p>
            <a:pPr lvl="1"/>
            <a:endParaRPr lang="en-US" altLang="zh-CN" sz="2000" dirty="0">
              <a:solidFill>
                <a:srgbClr val="FF0000"/>
              </a:solidFill>
              <a:ea typeface="宋体" panose="02010600030101010101" pitchFamily="2" charset="-122"/>
            </a:endParaRPr>
          </a:p>
          <a:p>
            <a:endParaRPr lang="en-US" altLang="zh-CN" sz="2000" dirty="0">
              <a:solidFill>
                <a:srgbClr val="FF0000"/>
              </a:solidFill>
              <a:ea typeface="宋体" panose="02010600030101010101" pitchFamily="2" charset="-122"/>
            </a:endParaRPr>
          </a:p>
          <a:p>
            <a:endParaRPr lang="en-US" altLang="zh-CN" sz="2000" dirty="0">
              <a:solidFill>
                <a:srgbClr val="FF0000"/>
              </a:solidFill>
              <a:ea typeface="宋体" panose="02010600030101010101" pitchFamily="2" charset="-122"/>
            </a:endParaRPr>
          </a:p>
          <a:p>
            <a:endParaRPr lang="en-US" altLang="zh-CN" sz="2000" dirty="0">
              <a:solidFill>
                <a:srgbClr val="FF0000"/>
              </a:solidFill>
              <a:ea typeface="宋体" panose="02010600030101010101" pitchFamily="2" charset="-122"/>
            </a:endParaRPr>
          </a:p>
          <a:p>
            <a:endParaRPr lang="en-US" altLang="zh-CN" sz="2000" dirty="0">
              <a:solidFill>
                <a:srgbClr val="FF0000"/>
              </a:solidFill>
              <a:ea typeface="宋体" panose="02010600030101010101" pitchFamily="2" charset="-122"/>
            </a:endParaRPr>
          </a:p>
          <a:p>
            <a:endParaRPr lang="en-US" altLang="zh-CN" sz="2000" dirty="0">
              <a:solidFill>
                <a:srgbClr val="FF0000"/>
              </a:solidFill>
              <a:ea typeface="宋体" panose="02010600030101010101" pitchFamily="2" charset="-122"/>
            </a:endParaRPr>
          </a:p>
          <a:p>
            <a:pPr marL="457200" lvl="1" indent="0">
              <a:buNone/>
            </a:pPr>
            <a:endParaRPr lang="en-US" altLang="zh-CN" sz="1400" i="1" dirty="0">
              <a:ea typeface="宋体" panose="02010600030101010101" pitchFamily="2" charset="-122"/>
            </a:endParaRPr>
          </a:p>
          <a:p>
            <a:pPr marL="457200" lvl="1" indent="0">
              <a:buNone/>
            </a:pPr>
            <a:endParaRPr lang="en-US" altLang="zh-CN" sz="1400" i="1" dirty="0">
              <a:solidFill>
                <a:schemeClr val="tx1"/>
              </a:solidFill>
              <a:ea typeface="宋体" panose="02010600030101010101" pitchFamily="2" charset="-122"/>
            </a:endParaRPr>
          </a:p>
          <a:p>
            <a:pPr marL="457200" lvl="1" indent="0">
              <a:buNone/>
            </a:pPr>
            <a:endParaRPr lang="en-US" altLang="zh-CN" sz="1400" i="1" dirty="0">
              <a:solidFill>
                <a:schemeClr val="tx1"/>
              </a:solidFill>
              <a:ea typeface="宋体" panose="02010600030101010101" pitchFamily="2" charset="-122"/>
            </a:endParaRPr>
          </a:p>
          <a:p>
            <a:pPr marL="457200" lvl="1" indent="0">
              <a:buNone/>
            </a:pPr>
            <a:r>
              <a:rPr lang="en-US" altLang="zh-CN" sz="1400" i="1" dirty="0">
                <a:solidFill>
                  <a:schemeClr val="tx1"/>
                </a:solidFill>
                <a:ea typeface="宋体" panose="02010600030101010101" pitchFamily="2" charset="-122"/>
              </a:rPr>
              <a:t>Jialong Shi, Qingfu Zhang, </a:t>
            </a:r>
            <a:r>
              <a:rPr lang="en-US" altLang="zh-CN" sz="1400" i="1" dirty="0" err="1">
                <a:solidFill>
                  <a:schemeClr val="tx1"/>
                </a:solidFill>
                <a:ea typeface="宋体" panose="02010600030101010101" pitchFamily="2" charset="-122"/>
              </a:rPr>
              <a:t>Jianyong</a:t>
            </a:r>
            <a:r>
              <a:rPr lang="en-US" altLang="zh-CN" sz="1400" i="1" dirty="0">
                <a:solidFill>
                  <a:schemeClr val="tx1"/>
                </a:solidFill>
                <a:ea typeface="宋体" panose="02010600030101010101" pitchFamily="2" charset="-122"/>
              </a:rPr>
              <a:t> Sun, PPLS/D: Parallel Pareto Local Search Based on Decomposition,</a:t>
            </a:r>
          </a:p>
          <a:p>
            <a:pPr marL="457200" lvl="1" indent="0">
              <a:buNone/>
            </a:pPr>
            <a:r>
              <a:rPr lang="en-US" altLang="zh-CN" sz="1400" i="1" dirty="0">
                <a:solidFill>
                  <a:schemeClr val="tx1"/>
                </a:solidFill>
                <a:ea typeface="宋体" panose="02010600030101010101" pitchFamily="2" charset="-122"/>
              </a:rPr>
              <a:t> IEEE Transactions on Cybernetics, 2020, 50(3): 1060-1071. </a:t>
            </a:r>
          </a:p>
          <a:p>
            <a:pPr marL="457200" lvl="1" indent="0">
              <a:buNone/>
            </a:pPr>
            <a:r>
              <a:rPr lang="en-US" altLang="zh-CN" sz="1400" i="1" dirty="0">
                <a:solidFill>
                  <a:schemeClr val="tx1"/>
                </a:solidFill>
                <a:ea typeface="宋体" panose="02010600030101010101" pitchFamily="2" charset="-122"/>
              </a:rPr>
              <a:t>Code:</a:t>
            </a:r>
          </a:p>
          <a:p>
            <a:pPr marL="914400" lvl="2" indent="0">
              <a:buNone/>
            </a:pPr>
            <a:r>
              <a:rPr lang="en-US" altLang="zh-CN" sz="1400" dirty="0">
                <a:hlinkClick r:id="rId2"/>
              </a:rPr>
              <a:t>https://github.com/JialongShi/pplsd_mubqp</a:t>
            </a:r>
            <a:endParaRPr lang="en-US" altLang="zh-CN" sz="1400" dirty="0"/>
          </a:p>
          <a:p>
            <a:pPr marL="914400" lvl="2" indent="0">
              <a:buNone/>
            </a:pPr>
            <a:r>
              <a:rPr lang="en-US" altLang="zh-CN" sz="1400" dirty="0">
                <a:hlinkClick r:id="rId3"/>
              </a:rPr>
              <a:t>https://github.com/JialongShi/pplsd_mtsp</a:t>
            </a:r>
            <a:endParaRPr lang="en-US" altLang="zh-CN" sz="1400" dirty="0"/>
          </a:p>
          <a:p>
            <a:pPr marL="457200" lvl="1" indent="0">
              <a:buNone/>
            </a:pPr>
            <a:endParaRPr lang="en-US" altLang="zh-CN" sz="1600" dirty="0"/>
          </a:p>
          <a:p>
            <a:pPr marL="0" indent="0">
              <a:buNone/>
            </a:pPr>
            <a:r>
              <a:rPr lang="en-US" altLang="zh-CN" sz="2000" dirty="0"/>
              <a:t> </a:t>
            </a:r>
            <a:endParaRPr lang="zh-CN" altLang="en-US" dirty="0"/>
          </a:p>
        </p:txBody>
      </p:sp>
      <p:grpSp>
        <p:nvGrpSpPr>
          <p:cNvPr id="5" name="Group 4"/>
          <p:cNvGrpSpPr/>
          <p:nvPr/>
        </p:nvGrpSpPr>
        <p:grpSpPr>
          <a:xfrm>
            <a:off x="292448" y="2276872"/>
            <a:ext cx="8268026" cy="2664296"/>
            <a:chOff x="292448" y="2276872"/>
            <a:chExt cx="8268026" cy="2664296"/>
          </a:xfrm>
        </p:grpSpPr>
        <p:pic>
          <p:nvPicPr>
            <p:cNvPr id="20" name="图片 19">
              <a:extLst>
                <a:ext uri="{FF2B5EF4-FFF2-40B4-BE49-F238E27FC236}">
                  <a16:creationId xmlns:a16="http://schemas.microsoft.com/office/drawing/2014/main" id="{AB70CE5E-B433-4187-A1F5-2968740C8C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448" y="2417769"/>
              <a:ext cx="1971179" cy="2062625"/>
            </a:xfrm>
            <a:prstGeom prst="rect">
              <a:avLst/>
            </a:prstGeom>
          </p:spPr>
        </p:pic>
        <p:pic>
          <p:nvPicPr>
            <p:cNvPr id="22" name="图片 21">
              <a:extLst>
                <a:ext uri="{FF2B5EF4-FFF2-40B4-BE49-F238E27FC236}">
                  <a16:creationId xmlns:a16="http://schemas.microsoft.com/office/drawing/2014/main" id="{FC885C83-9DDF-4AC3-ABB3-2A2915A7C1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1760" y="2417769"/>
              <a:ext cx="1971179" cy="2062625"/>
            </a:xfrm>
            <a:prstGeom prst="rect">
              <a:avLst/>
            </a:prstGeom>
          </p:spPr>
        </p:pic>
        <p:pic>
          <p:nvPicPr>
            <p:cNvPr id="24" name="图片 23">
              <a:extLst>
                <a:ext uri="{FF2B5EF4-FFF2-40B4-BE49-F238E27FC236}">
                  <a16:creationId xmlns:a16="http://schemas.microsoft.com/office/drawing/2014/main" id="{1D8C9394-DC00-4A68-A322-45A4BE1362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8024" y="2280899"/>
              <a:ext cx="1775072" cy="2349694"/>
            </a:xfrm>
            <a:prstGeom prst="rect">
              <a:avLst/>
            </a:prstGeom>
          </p:spPr>
        </p:pic>
        <p:pic>
          <p:nvPicPr>
            <p:cNvPr id="26" name="图片 25">
              <a:extLst>
                <a:ext uri="{FF2B5EF4-FFF2-40B4-BE49-F238E27FC236}">
                  <a16:creationId xmlns:a16="http://schemas.microsoft.com/office/drawing/2014/main" id="{53A3FB0D-7615-406A-8C4D-18B6A2114E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5402" y="2276872"/>
              <a:ext cx="1775072" cy="2349694"/>
            </a:xfrm>
            <a:prstGeom prst="rect">
              <a:avLst/>
            </a:prstGeom>
          </p:spPr>
        </p:pic>
        <p:sp>
          <p:nvSpPr>
            <p:cNvPr id="27" name="矩形 26">
              <a:extLst>
                <a:ext uri="{FF2B5EF4-FFF2-40B4-BE49-F238E27FC236}">
                  <a16:creationId xmlns:a16="http://schemas.microsoft.com/office/drawing/2014/main" id="{832458A8-EBDC-421B-9FFF-C1BD19F584B1}"/>
                </a:ext>
              </a:extLst>
            </p:cNvPr>
            <p:cNvSpPr/>
            <p:nvPr/>
          </p:nvSpPr>
          <p:spPr>
            <a:xfrm>
              <a:off x="522119" y="4415544"/>
              <a:ext cx="1817083" cy="307777"/>
            </a:xfrm>
            <a:prstGeom prst="rect">
              <a:avLst/>
            </a:prstGeom>
          </p:spPr>
          <p:txBody>
            <a:bodyPr wrap="square">
              <a:spAutoFit/>
            </a:bodyPr>
            <a:lstStyle/>
            <a:p>
              <a:r>
                <a:rPr lang="en-US" altLang="zh-CN" sz="1400" dirty="0">
                  <a:solidFill>
                    <a:srgbClr val="0000CC"/>
                  </a:solidFill>
                </a:rPr>
                <a:t>classic PLS (2-obj)</a:t>
              </a:r>
              <a:endParaRPr lang="zh-CN" altLang="en-US" sz="1400" dirty="0">
                <a:solidFill>
                  <a:srgbClr val="0000CC"/>
                </a:solidFill>
              </a:endParaRPr>
            </a:p>
          </p:txBody>
        </p:sp>
        <p:sp>
          <p:nvSpPr>
            <p:cNvPr id="28" name="矩形 27">
              <a:extLst>
                <a:ext uri="{FF2B5EF4-FFF2-40B4-BE49-F238E27FC236}">
                  <a16:creationId xmlns:a16="http://schemas.microsoft.com/office/drawing/2014/main" id="{6478940E-73BB-4FB7-AF6B-EFA4D11C5509}"/>
                </a:ext>
              </a:extLst>
            </p:cNvPr>
            <p:cNvSpPr/>
            <p:nvPr/>
          </p:nvSpPr>
          <p:spPr>
            <a:xfrm>
              <a:off x="2794830" y="4415543"/>
              <a:ext cx="1431125" cy="307777"/>
            </a:xfrm>
            <a:prstGeom prst="rect">
              <a:avLst/>
            </a:prstGeom>
          </p:spPr>
          <p:txBody>
            <a:bodyPr wrap="square">
              <a:spAutoFit/>
            </a:bodyPr>
            <a:lstStyle/>
            <a:p>
              <a:r>
                <a:rPr lang="en-US" altLang="zh-CN" sz="1400" dirty="0">
                  <a:solidFill>
                    <a:srgbClr val="0000CC"/>
                  </a:solidFill>
                </a:rPr>
                <a:t>PPLS/D (2-obj)</a:t>
              </a:r>
              <a:endParaRPr lang="zh-CN" altLang="en-US" sz="1400" dirty="0">
                <a:solidFill>
                  <a:srgbClr val="0000CC"/>
                </a:solidFill>
              </a:endParaRPr>
            </a:p>
          </p:txBody>
        </p:sp>
        <p:sp>
          <p:nvSpPr>
            <p:cNvPr id="29" name="矩形 28">
              <a:extLst>
                <a:ext uri="{FF2B5EF4-FFF2-40B4-BE49-F238E27FC236}">
                  <a16:creationId xmlns:a16="http://schemas.microsoft.com/office/drawing/2014/main" id="{650A0C81-D6FA-4135-A884-213C8FCAAD3C}"/>
                </a:ext>
              </a:extLst>
            </p:cNvPr>
            <p:cNvSpPr/>
            <p:nvPr/>
          </p:nvSpPr>
          <p:spPr>
            <a:xfrm>
              <a:off x="4860032" y="4561383"/>
              <a:ext cx="1817083" cy="307777"/>
            </a:xfrm>
            <a:prstGeom prst="rect">
              <a:avLst/>
            </a:prstGeom>
          </p:spPr>
          <p:txBody>
            <a:bodyPr wrap="square">
              <a:spAutoFit/>
            </a:bodyPr>
            <a:lstStyle/>
            <a:p>
              <a:r>
                <a:rPr lang="en-US" altLang="zh-CN" sz="1400" dirty="0">
                  <a:solidFill>
                    <a:srgbClr val="0000CC"/>
                  </a:solidFill>
                </a:rPr>
                <a:t>classic PLS (3-obj)</a:t>
              </a:r>
              <a:endParaRPr lang="zh-CN" altLang="en-US" sz="1400" dirty="0">
                <a:solidFill>
                  <a:srgbClr val="0000CC"/>
                </a:solidFill>
              </a:endParaRPr>
            </a:p>
          </p:txBody>
        </p:sp>
        <p:sp>
          <p:nvSpPr>
            <p:cNvPr id="30" name="矩形 29">
              <a:extLst>
                <a:ext uri="{FF2B5EF4-FFF2-40B4-BE49-F238E27FC236}">
                  <a16:creationId xmlns:a16="http://schemas.microsoft.com/office/drawing/2014/main" id="{2D5B4051-1D42-4A89-9ED9-FFCBF4714A97}"/>
                </a:ext>
              </a:extLst>
            </p:cNvPr>
            <p:cNvSpPr/>
            <p:nvPr/>
          </p:nvSpPr>
          <p:spPr>
            <a:xfrm>
              <a:off x="7092280" y="4633391"/>
              <a:ext cx="1431125" cy="307777"/>
            </a:xfrm>
            <a:prstGeom prst="rect">
              <a:avLst/>
            </a:prstGeom>
          </p:spPr>
          <p:txBody>
            <a:bodyPr wrap="square">
              <a:spAutoFit/>
            </a:bodyPr>
            <a:lstStyle/>
            <a:p>
              <a:r>
                <a:rPr lang="en-US" altLang="zh-CN" sz="1400" dirty="0">
                  <a:solidFill>
                    <a:srgbClr val="0000CC"/>
                  </a:solidFill>
                </a:rPr>
                <a:t>PPLS/D (3-obj)</a:t>
              </a:r>
              <a:endParaRPr lang="zh-CN" altLang="en-US" sz="1400" dirty="0">
                <a:solidFill>
                  <a:srgbClr val="0000CC"/>
                </a:solidFill>
              </a:endParaRPr>
            </a:p>
          </p:txBody>
        </p:sp>
      </p:grpSp>
      <p:sp>
        <p:nvSpPr>
          <p:cNvPr id="3" name="Slide Number Placeholder 2"/>
          <p:cNvSpPr>
            <a:spLocks noGrp="1"/>
          </p:cNvSpPr>
          <p:nvPr>
            <p:ph type="sldNum" sz="quarter" idx="12"/>
          </p:nvPr>
        </p:nvSpPr>
        <p:spPr/>
        <p:txBody>
          <a:bodyPr/>
          <a:lstStyle/>
          <a:p>
            <a:pPr>
              <a:defRPr/>
            </a:pPr>
            <a:fld id="{83CC1287-9A82-4A5C-8FCF-98F489DF6CE3}" type="slidenum">
              <a:rPr lang="en-GB" smtClean="0"/>
              <a:pPr>
                <a:defRPr/>
              </a:pPr>
              <a:t>28</a:t>
            </a:fld>
            <a:r>
              <a:rPr lang="en-GB"/>
              <a:t>	</a:t>
            </a:r>
          </a:p>
        </p:txBody>
      </p:sp>
    </p:spTree>
    <p:extLst>
      <p:ext uri="{BB962C8B-B14F-4D97-AF65-F5344CB8AC3E}">
        <p14:creationId xmlns:p14="http://schemas.microsoft.com/office/powerpoint/2010/main" val="111704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15" end="15"/>
                                            </p:txEl>
                                          </p:spTgt>
                                        </p:tgtEl>
                                        <p:attrNameLst>
                                          <p:attrName>style.visibility</p:attrName>
                                        </p:attrNameLst>
                                      </p:cBhvr>
                                      <p:to>
                                        <p:strVal val="visible"/>
                                      </p:to>
                                    </p:set>
                                    <p:animEffect transition="in" filter="fade">
                                      <p:cBhvr>
                                        <p:cTn id="32" dur="500"/>
                                        <p:tgtEl>
                                          <p:spTgt spid="8">
                                            <p:txEl>
                                              <p:pRg st="15" end="1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8">
                                            <p:txEl>
                                              <p:pRg st="16" end="16"/>
                                            </p:txEl>
                                          </p:spTgt>
                                        </p:tgtEl>
                                        <p:attrNameLst>
                                          <p:attrName>style.visibility</p:attrName>
                                        </p:attrNameLst>
                                      </p:cBhvr>
                                      <p:to>
                                        <p:strVal val="visible"/>
                                      </p:to>
                                    </p:set>
                                    <p:animEffect transition="in" filter="fade">
                                      <p:cBhvr>
                                        <p:cTn id="35" dur="500"/>
                                        <p:tgtEl>
                                          <p:spTgt spid="8">
                                            <p:txEl>
                                              <p:pRg st="16" end="1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8">
                                            <p:txEl>
                                              <p:pRg st="17" end="17"/>
                                            </p:txEl>
                                          </p:spTgt>
                                        </p:tgtEl>
                                        <p:attrNameLst>
                                          <p:attrName>style.visibility</p:attrName>
                                        </p:attrNameLst>
                                      </p:cBhvr>
                                      <p:to>
                                        <p:strVal val="visible"/>
                                      </p:to>
                                    </p:set>
                                    <p:animEffect transition="in" filter="fade">
                                      <p:cBhvr>
                                        <p:cTn id="38" dur="500"/>
                                        <p:tgtEl>
                                          <p:spTgt spid="8">
                                            <p:txEl>
                                              <p:pRg st="17" end="17"/>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8">
                                            <p:txEl>
                                              <p:pRg st="18" end="18"/>
                                            </p:txEl>
                                          </p:spTgt>
                                        </p:tgtEl>
                                        <p:attrNameLst>
                                          <p:attrName>style.visibility</p:attrName>
                                        </p:attrNameLst>
                                      </p:cBhvr>
                                      <p:to>
                                        <p:strVal val="visible"/>
                                      </p:to>
                                    </p:set>
                                    <p:animEffect transition="in" filter="fade">
                                      <p:cBhvr>
                                        <p:cTn id="41" dur="500"/>
                                        <p:tgtEl>
                                          <p:spTgt spid="8">
                                            <p:txEl>
                                              <p:pRg st="18" end="18"/>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8">
                                            <p:txEl>
                                              <p:pRg st="19" end="19"/>
                                            </p:txEl>
                                          </p:spTgt>
                                        </p:tgtEl>
                                        <p:attrNameLst>
                                          <p:attrName>style.visibility</p:attrName>
                                        </p:attrNameLst>
                                      </p:cBhvr>
                                      <p:to>
                                        <p:strVal val="visible"/>
                                      </p:to>
                                    </p:set>
                                    <p:animEffect transition="in" filter="fade">
                                      <p:cBhvr>
                                        <p:cTn id="44" dur="500"/>
                                        <p:tgtEl>
                                          <p:spTgt spid="8">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6243"/>
            <a:ext cx="8229600" cy="863600"/>
          </a:xfrm>
        </p:spPr>
        <p:txBody>
          <a:bodyPr/>
          <a:lstStyle/>
          <a:p>
            <a:r>
              <a:rPr lang="en-US" dirty="0" smtClean="0"/>
              <a:t>Impacts </a:t>
            </a:r>
            <a:endParaRPr lang="en-US" dirty="0"/>
          </a:p>
        </p:txBody>
      </p:sp>
      <p:sp>
        <p:nvSpPr>
          <p:cNvPr id="3" name="Content Placeholder 2"/>
          <p:cNvSpPr>
            <a:spLocks noGrp="1"/>
          </p:cNvSpPr>
          <p:nvPr>
            <p:ph idx="1"/>
          </p:nvPr>
        </p:nvSpPr>
        <p:spPr>
          <a:xfrm>
            <a:off x="0" y="908720"/>
            <a:ext cx="9036496" cy="5949280"/>
          </a:xfrm>
        </p:spPr>
        <p:txBody>
          <a:bodyPr/>
          <a:lstStyle/>
          <a:p>
            <a:r>
              <a:rPr lang="en-US" sz="2000" dirty="0" smtClean="0"/>
              <a:t>One of the two most used </a:t>
            </a:r>
            <a:r>
              <a:rPr lang="en-US" sz="2000" dirty="0" err="1" smtClean="0"/>
              <a:t>multiobj</a:t>
            </a:r>
            <a:r>
              <a:rPr lang="en-US" sz="2000" dirty="0" smtClean="0"/>
              <a:t> opt framework over the last 30 years. Included in some textbooks. </a:t>
            </a:r>
          </a:p>
          <a:p>
            <a:endParaRPr lang="en-US" sz="2000" dirty="0"/>
          </a:p>
          <a:p>
            <a:pPr marL="0" indent="0">
              <a:buNone/>
            </a:pPr>
            <a:endParaRPr lang="en-US" sz="2000" dirty="0" smtClean="0"/>
          </a:p>
          <a:p>
            <a:pPr marL="0" indent="0">
              <a:buNone/>
            </a:pPr>
            <a:endParaRPr lang="en-US" sz="2000" dirty="0" smtClean="0"/>
          </a:p>
          <a:p>
            <a:endParaRPr lang="en-US" sz="2000" dirty="0" smtClean="0"/>
          </a:p>
          <a:p>
            <a:endParaRPr lang="en-US" sz="2000" dirty="0"/>
          </a:p>
          <a:p>
            <a:endParaRPr lang="en-US" sz="2000" dirty="0" smtClean="0"/>
          </a:p>
          <a:p>
            <a:r>
              <a:rPr lang="en-US" sz="2000" dirty="0" smtClean="0"/>
              <a:t>A very active research area. 10+ English survey papers by others</a:t>
            </a:r>
          </a:p>
          <a:p>
            <a:pPr lvl="1"/>
            <a:r>
              <a:rPr lang="en-US" sz="1400" dirty="0"/>
              <a:t>K. Li, "A Survey of MOEA/D: Past and Future," </a:t>
            </a:r>
            <a:r>
              <a:rPr lang="en-US" sz="1400" i="1" dirty="0"/>
              <a:t>IEEE Transactions on Evolutionary Computation</a:t>
            </a:r>
            <a:r>
              <a:rPr lang="en-US" sz="1400" dirty="0"/>
              <a:t>, 2024.</a:t>
            </a:r>
          </a:p>
          <a:p>
            <a:pPr lvl="1"/>
            <a:r>
              <a:rPr lang="en-US" sz="1400" dirty="0"/>
              <a:t>X. Ma, et al, "A Survey of Weight Vector Adjustment Methods for MOEA/D," </a:t>
            </a:r>
            <a:r>
              <a:rPr lang="en-US" sz="1400" i="1" dirty="0"/>
              <a:t>IEEE Transactions on Evolutionary Computation</a:t>
            </a:r>
            <a:r>
              <a:rPr lang="en-US" sz="1400" dirty="0"/>
              <a:t>, 2020,</a:t>
            </a:r>
          </a:p>
          <a:p>
            <a:pPr lvl="1"/>
            <a:r>
              <a:rPr lang="en-US" sz="1400" dirty="0"/>
              <a:t>A. Trivedi, et al, "A Survey of MOEA/D,"  </a:t>
            </a:r>
            <a:r>
              <a:rPr lang="en-US" sz="1400" i="1" dirty="0"/>
              <a:t>IEEE Transactions on Evolutionary Computation</a:t>
            </a:r>
            <a:r>
              <a:rPr lang="en-US" sz="1400" dirty="0"/>
              <a:t>, 2017.</a:t>
            </a:r>
          </a:p>
          <a:p>
            <a:pPr lvl="1"/>
            <a:r>
              <a:rPr lang="en-US" sz="1400" dirty="0"/>
              <a:t>F. </a:t>
            </a:r>
            <a:r>
              <a:rPr lang="en-US" sz="1400" dirty="0" err="1"/>
              <a:t>Felten</a:t>
            </a:r>
            <a:r>
              <a:rPr lang="en-US" sz="1400" dirty="0"/>
              <a:t> et al, Multi-Objective Reinforcement Learning Based on Decomposition: A Taxonomy and Framework, Journal of Artificial Intelligence Research, 2024. </a:t>
            </a:r>
            <a:endParaRPr lang="en-US" sz="1400" dirty="0" smtClean="0"/>
          </a:p>
          <a:p>
            <a:pPr lvl="1"/>
            <a:r>
              <a:rPr lang="fi-FI" sz="1400" dirty="0" smtClean="0"/>
              <a:t>G. Larraga and K. </a:t>
            </a:r>
            <a:r>
              <a:rPr lang="fi-FI" sz="1400" dirty="0"/>
              <a:t>Miettinen </a:t>
            </a:r>
            <a:r>
              <a:rPr lang="en-US" sz="1400" i="1" dirty="0" smtClean="0"/>
              <a:t>Survey </a:t>
            </a:r>
            <a:r>
              <a:rPr lang="en-US" sz="1400" i="1" dirty="0"/>
              <a:t>of interactive evolutionary decomposition-based </a:t>
            </a:r>
            <a:r>
              <a:rPr lang="en-US" sz="1400" i="1" dirty="0" err="1"/>
              <a:t>multiobjective</a:t>
            </a:r>
            <a:r>
              <a:rPr lang="en-US" sz="1400" i="1" dirty="0"/>
              <a:t> optimization </a:t>
            </a:r>
            <a:r>
              <a:rPr lang="en-US" sz="1400" i="1" dirty="0" smtClean="0"/>
              <a:t>methods, Evolutionary Computation, 2025.</a:t>
            </a:r>
            <a:endParaRPr lang="en-US" sz="1400" i="1" dirty="0"/>
          </a:p>
          <a:p>
            <a:pPr lvl="1"/>
            <a:endParaRPr lang="en-US" sz="1600" dirty="0"/>
          </a:p>
          <a:p>
            <a:pPr marL="0" indent="0">
              <a:buNone/>
            </a:pPr>
            <a:endParaRPr lang="en-US" sz="2000" dirty="0" smtClean="0"/>
          </a:p>
          <a:p>
            <a:pPr marL="0" indent="0">
              <a:buNone/>
            </a:pPr>
            <a:r>
              <a:rPr lang="en-US" sz="2000" dirty="0" smtClean="0"/>
              <a:t> </a:t>
            </a:r>
          </a:p>
          <a:p>
            <a:endParaRPr lang="en-US" sz="2000" dirty="0" smtClean="0"/>
          </a:p>
          <a:p>
            <a:endParaRPr lang="en-US" sz="2000" dirty="0"/>
          </a:p>
        </p:txBody>
      </p:sp>
      <p:sp>
        <p:nvSpPr>
          <p:cNvPr id="4" name="Slide Number Placeholder 3"/>
          <p:cNvSpPr>
            <a:spLocks noGrp="1"/>
          </p:cNvSpPr>
          <p:nvPr>
            <p:ph type="sldNum" sz="quarter" idx="12"/>
          </p:nvPr>
        </p:nvSpPr>
        <p:spPr/>
        <p:txBody>
          <a:bodyPr/>
          <a:lstStyle/>
          <a:p>
            <a:pPr>
              <a:defRPr/>
            </a:pPr>
            <a:fld id="{9FEEDDC7-1821-409A-B657-D68E1847FA43}" type="slidenum">
              <a:rPr lang="en-GB" smtClean="0"/>
              <a:t>29</a:t>
            </a:fld>
            <a:r>
              <a:rPr lang="en-GB" dirty="0" smtClean="0"/>
              <a:t>	</a:t>
            </a:r>
            <a:endParaRPr lang="en-GB" dirty="0"/>
          </a:p>
        </p:txBody>
      </p:sp>
      <p:pic>
        <p:nvPicPr>
          <p:cNvPr id="10" name="Picture 2" descr="https://encrypted-tbn1.gstatic.com/images?q=tbn:ANd9GcSrgx6B1RlnWXnPF4QMlXSQtXgTAbz03p6Xz561o_jdN59Adj-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8036" y="1844824"/>
            <a:ext cx="1393964" cy="160394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8024" y="1916832"/>
            <a:ext cx="2534940" cy="1425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4"/>
          <a:stretch>
            <a:fillRect/>
          </a:stretch>
        </p:blipFill>
        <p:spPr>
          <a:xfrm>
            <a:off x="899592" y="1700808"/>
            <a:ext cx="2017712" cy="1854951"/>
          </a:xfrm>
          <a:prstGeom prst="rect">
            <a:avLst/>
          </a:prstGeom>
        </p:spPr>
      </p:pic>
    </p:spTree>
    <p:extLst>
      <p:ext uri="{BB962C8B-B14F-4D97-AF65-F5344CB8AC3E}">
        <p14:creationId xmlns:p14="http://schemas.microsoft.com/office/powerpoint/2010/main" val="42917542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141730" y="1214755"/>
            <a:ext cx="4446857" cy="2401228"/>
          </a:xfrm>
          <a:prstGeom prst="rect">
            <a:avLst/>
          </a:prstGeom>
        </p:spPr>
      </p:pic>
      <p:sp>
        <p:nvSpPr>
          <p:cNvPr id="4" name="Slide Number Placeholder 3"/>
          <p:cNvSpPr>
            <a:spLocks noGrp="1"/>
          </p:cNvSpPr>
          <p:nvPr>
            <p:ph type="sldNum" sz="quarter" idx="12"/>
          </p:nvPr>
        </p:nvSpPr>
        <p:spPr/>
        <p:txBody>
          <a:bodyPr/>
          <a:lstStyle/>
          <a:p>
            <a:pPr>
              <a:defRPr/>
            </a:pPr>
            <a:fld id="{9FEEDDC7-1821-409A-B657-D68E1847FA43}" type="slidenum">
              <a:rPr lang="en-GB" smtClean="0"/>
              <a:pPr>
                <a:defRPr/>
              </a:pPr>
              <a:t>3</a:t>
            </a:fld>
            <a:r>
              <a:rPr lang="en-GB"/>
              <a:t>	</a:t>
            </a:r>
          </a:p>
        </p:txBody>
      </p:sp>
      <p:pic>
        <p:nvPicPr>
          <p:cNvPr id="6" name="Picture 5"/>
          <p:cNvPicPr>
            <a:picLocks noChangeAspect="1"/>
          </p:cNvPicPr>
          <p:nvPr/>
        </p:nvPicPr>
        <p:blipFill>
          <a:blip r:embed="rId3"/>
          <a:stretch>
            <a:fillRect/>
          </a:stretch>
        </p:blipFill>
        <p:spPr>
          <a:xfrm>
            <a:off x="4475914" y="3783954"/>
            <a:ext cx="2828792" cy="1697275"/>
          </a:xfrm>
          <a:prstGeom prst="rect">
            <a:avLst/>
          </a:prstGeom>
        </p:spPr>
      </p:pic>
      <p:pic>
        <p:nvPicPr>
          <p:cNvPr id="7" name="Picture 6"/>
          <p:cNvPicPr>
            <a:picLocks noChangeAspect="1"/>
          </p:cNvPicPr>
          <p:nvPr/>
        </p:nvPicPr>
        <p:blipFill>
          <a:blip r:embed="rId4"/>
          <a:stretch>
            <a:fillRect/>
          </a:stretch>
        </p:blipFill>
        <p:spPr>
          <a:xfrm>
            <a:off x="1598343" y="3807042"/>
            <a:ext cx="2315410" cy="1736558"/>
          </a:xfrm>
          <a:prstGeom prst="rect">
            <a:avLst/>
          </a:prstGeom>
        </p:spPr>
      </p:pic>
      <p:cxnSp>
        <p:nvCxnSpPr>
          <p:cNvPr id="8" name="Straight Arrow Connector 7"/>
          <p:cNvCxnSpPr/>
          <p:nvPr/>
        </p:nvCxnSpPr>
        <p:spPr>
          <a:xfrm flipH="1" flipV="1">
            <a:off x="1664406" y="1608605"/>
            <a:ext cx="2183284" cy="41376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p:cNvSpPr txBox="1"/>
          <p:nvPr/>
        </p:nvSpPr>
        <p:spPr>
          <a:xfrm>
            <a:off x="1268013" y="1346385"/>
            <a:ext cx="1184940" cy="369332"/>
          </a:xfrm>
          <a:prstGeom prst="rect">
            <a:avLst/>
          </a:prstGeom>
          <a:noFill/>
        </p:spPr>
        <p:txBody>
          <a:bodyPr wrap="none" rtlCol="0">
            <a:spAutoFit/>
          </a:bodyPr>
          <a:lstStyle/>
          <a:p>
            <a:r>
              <a:rPr lang="en-US" altLang="zh-CN" b="1" dirty="0">
                <a:solidFill>
                  <a:srgbClr val="FF0000"/>
                </a:solidFill>
              </a:rPr>
              <a:t>My office</a:t>
            </a:r>
            <a:endParaRPr lang="zh-CN" altLang="en-US" b="1" dirty="0">
              <a:solidFill>
                <a:srgbClr val="FF0000"/>
              </a:solidFill>
            </a:endParaRPr>
          </a:p>
        </p:txBody>
      </p:sp>
    </p:spTree>
    <p:extLst>
      <p:ext uri="{BB962C8B-B14F-4D97-AF65-F5344CB8AC3E}">
        <p14:creationId xmlns:p14="http://schemas.microsoft.com/office/powerpoint/2010/main" val="14442805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5" y="179909"/>
            <a:ext cx="8229600" cy="863600"/>
          </a:xfrm>
        </p:spPr>
        <p:txBody>
          <a:bodyPr/>
          <a:lstStyle/>
          <a:p>
            <a:r>
              <a:rPr lang="en-US" dirty="0" smtClean="0"/>
              <a:t>Impacts </a:t>
            </a:r>
            <a:endParaRPr lang="en-US" dirty="0"/>
          </a:p>
        </p:txBody>
      </p:sp>
      <p:sp>
        <p:nvSpPr>
          <p:cNvPr id="3" name="Content Placeholder 2"/>
          <p:cNvSpPr>
            <a:spLocks noGrp="1"/>
          </p:cNvSpPr>
          <p:nvPr>
            <p:ph idx="1"/>
          </p:nvPr>
        </p:nvSpPr>
        <p:spPr>
          <a:xfrm>
            <a:off x="503548" y="923219"/>
            <a:ext cx="8424936" cy="4525962"/>
          </a:xfrm>
        </p:spPr>
        <p:txBody>
          <a:bodyPr/>
          <a:lstStyle/>
          <a:p>
            <a:pPr marL="0" indent="0">
              <a:buNone/>
            </a:pPr>
            <a:endParaRPr lang="en-US" sz="2000" dirty="0" smtClean="0"/>
          </a:p>
          <a:p>
            <a:r>
              <a:rPr lang="en-US" sz="2000" dirty="0" smtClean="0"/>
              <a:t>It has been widely used in the area of  artificial intelligence. </a:t>
            </a:r>
            <a:r>
              <a:rPr lang="en-US" sz="2000" dirty="0"/>
              <a:t> </a:t>
            </a:r>
            <a:r>
              <a:rPr lang="en-US" sz="2000" dirty="0" err="1" smtClean="0"/>
              <a:t>e.g</a:t>
            </a:r>
            <a:r>
              <a:rPr lang="en-US" sz="2000" dirty="0" smtClean="0"/>
              <a:t> </a:t>
            </a:r>
          </a:p>
          <a:p>
            <a:pPr marL="685800" lvl="1"/>
            <a:r>
              <a:rPr lang="en-US" dirty="0" smtClean="0"/>
              <a:t>Much effort has been made to use MOEA/D to do reinforcement learning. Survey paper: </a:t>
            </a:r>
          </a:p>
          <a:p>
            <a:pPr marL="0" indent="0">
              <a:buNone/>
            </a:pPr>
            <a:r>
              <a:rPr lang="en-US" sz="2000" b="1" dirty="0" smtClean="0"/>
              <a:t>      </a:t>
            </a:r>
            <a:r>
              <a:rPr lang="en-US" sz="1200" b="1" dirty="0" smtClean="0">
                <a:solidFill>
                  <a:schemeClr val="tx1"/>
                </a:solidFill>
              </a:rPr>
              <a:t>Florian </a:t>
            </a:r>
            <a:r>
              <a:rPr lang="en-US" sz="1200" b="1" dirty="0" err="1" smtClean="0">
                <a:solidFill>
                  <a:schemeClr val="tx1"/>
                </a:solidFill>
              </a:rPr>
              <a:t>Felten</a:t>
            </a:r>
            <a:r>
              <a:rPr lang="en-US" sz="1200" b="1" dirty="0" smtClean="0">
                <a:solidFill>
                  <a:schemeClr val="tx1"/>
                </a:solidFill>
              </a:rPr>
              <a:t>, El </a:t>
            </a:r>
            <a:r>
              <a:rPr lang="en-US" sz="1200" b="1" dirty="0" err="1" smtClean="0">
                <a:solidFill>
                  <a:schemeClr val="tx1"/>
                </a:solidFill>
              </a:rPr>
              <a:t>Ghazali</a:t>
            </a:r>
            <a:r>
              <a:rPr lang="en-US" sz="1200" b="1" dirty="0" smtClean="0">
                <a:solidFill>
                  <a:schemeClr val="tx1"/>
                </a:solidFill>
              </a:rPr>
              <a:t> </a:t>
            </a:r>
            <a:r>
              <a:rPr lang="en-US" sz="1200" b="1" dirty="0" err="1" smtClean="0">
                <a:solidFill>
                  <a:schemeClr val="tx1"/>
                </a:solidFill>
              </a:rPr>
              <a:t>Talbi</a:t>
            </a:r>
            <a:r>
              <a:rPr lang="en-US" sz="1200" b="1" dirty="0" smtClean="0">
                <a:solidFill>
                  <a:schemeClr val="tx1"/>
                </a:solidFill>
              </a:rPr>
              <a:t>, and </a:t>
            </a:r>
            <a:r>
              <a:rPr lang="en-US" sz="1200" b="1" dirty="0" err="1" smtClean="0">
                <a:solidFill>
                  <a:schemeClr val="tx1"/>
                </a:solidFill>
              </a:rPr>
              <a:t>Grégoire</a:t>
            </a:r>
            <a:r>
              <a:rPr lang="en-US" sz="1200" b="1" dirty="0" smtClean="0">
                <a:solidFill>
                  <a:schemeClr val="tx1"/>
                </a:solidFill>
              </a:rPr>
              <a:t> </a:t>
            </a:r>
            <a:r>
              <a:rPr lang="en-US" sz="1200" b="1" dirty="0" err="1" smtClean="0">
                <a:solidFill>
                  <a:schemeClr val="tx1"/>
                </a:solidFill>
              </a:rPr>
              <a:t>Danoy</a:t>
            </a:r>
            <a:r>
              <a:rPr lang="en-US" sz="1200" b="1" dirty="0" smtClean="0">
                <a:solidFill>
                  <a:schemeClr val="tx1"/>
                </a:solidFill>
              </a:rPr>
              <a:t>, ‘Multi-Objective Reinforcement Learning Based on Decomposition: A Taxonomy and Framework’, </a:t>
            </a:r>
            <a:r>
              <a:rPr lang="en-US" sz="1200" b="1" i="1" dirty="0" smtClean="0">
                <a:solidFill>
                  <a:schemeClr val="tx1"/>
                </a:solidFill>
              </a:rPr>
              <a:t>Journal of Artificial Intelligence Research (JAIR)</a:t>
            </a:r>
            <a:r>
              <a:rPr lang="en-US" sz="1200" b="1" dirty="0" smtClean="0">
                <a:solidFill>
                  <a:schemeClr val="tx1"/>
                </a:solidFill>
              </a:rPr>
              <a:t>, 2024 </a:t>
            </a:r>
          </a:p>
          <a:p>
            <a:pPr lvl="1"/>
            <a:r>
              <a:rPr lang="en-US" sz="1600" dirty="0" smtClean="0"/>
              <a:t> </a:t>
            </a:r>
            <a:r>
              <a:rPr lang="en-US" sz="1800" dirty="0" smtClean="0"/>
              <a:t>Pareto Set Learning (PSL): our recent proposed MOEA/D variant,  has been generalized and used in for drug discovery in </a:t>
            </a:r>
            <a:r>
              <a:rPr lang="en-US" dirty="0" err="1" smtClean="0"/>
              <a:t>GFlowNets</a:t>
            </a:r>
            <a:r>
              <a:rPr lang="en-US" dirty="0" smtClean="0"/>
              <a:t>, developed in </a:t>
            </a:r>
            <a:r>
              <a:rPr lang="en-US" sz="1800" dirty="0" smtClean="0"/>
              <a:t>Turing Award Laureate </a:t>
            </a:r>
            <a:r>
              <a:rPr lang="en-US" sz="1800" dirty="0" err="1" smtClean="0"/>
              <a:t>Yoshua</a:t>
            </a:r>
            <a:r>
              <a:rPr lang="en-US" sz="1800" dirty="0" smtClean="0"/>
              <a:t> </a:t>
            </a:r>
            <a:r>
              <a:rPr lang="en-US" sz="1800" dirty="0" err="1" smtClean="0"/>
              <a:t>Bengio</a:t>
            </a:r>
            <a:r>
              <a:rPr lang="en-US" sz="1800" dirty="0" smtClean="0"/>
              <a:t> and his team. </a:t>
            </a:r>
            <a:endParaRPr lang="en-US" sz="2000" dirty="0" smtClean="0"/>
          </a:p>
          <a:p>
            <a:r>
              <a:rPr lang="en-US" sz="2000" dirty="0" smtClean="0"/>
              <a:t>Many other industrial applications. </a:t>
            </a:r>
          </a:p>
          <a:p>
            <a:pPr marL="0" indent="0">
              <a:buNone/>
            </a:pPr>
            <a:endParaRPr lang="en-US" sz="2000" dirty="0" smtClean="0"/>
          </a:p>
          <a:p>
            <a:endParaRPr lang="en-US" sz="2000" dirty="0"/>
          </a:p>
        </p:txBody>
      </p:sp>
      <p:sp>
        <p:nvSpPr>
          <p:cNvPr id="4" name="Slide Number Placeholder 3"/>
          <p:cNvSpPr>
            <a:spLocks noGrp="1"/>
          </p:cNvSpPr>
          <p:nvPr>
            <p:ph type="sldNum" sz="quarter" idx="12"/>
          </p:nvPr>
        </p:nvSpPr>
        <p:spPr/>
        <p:txBody>
          <a:bodyPr/>
          <a:lstStyle/>
          <a:p>
            <a:pPr>
              <a:defRPr/>
            </a:pPr>
            <a:fld id="{9FEEDDC7-1821-409A-B657-D68E1847FA43}" type="slidenum">
              <a:rPr lang="en-GB" smtClean="0"/>
              <a:t>30</a:t>
            </a:fld>
            <a:r>
              <a:rPr lang="en-GB" smtClean="0"/>
              <a:t>	</a:t>
            </a:r>
            <a:endParaRPr lang="en-GB"/>
          </a:p>
        </p:txBody>
      </p:sp>
      <p:pic>
        <p:nvPicPr>
          <p:cNvPr id="5" name="Picture 4"/>
          <p:cNvPicPr>
            <a:picLocks noChangeAspect="1"/>
          </p:cNvPicPr>
          <p:nvPr/>
        </p:nvPicPr>
        <p:blipFill>
          <a:blip r:embed="rId2"/>
          <a:stretch>
            <a:fillRect/>
          </a:stretch>
        </p:blipFill>
        <p:spPr>
          <a:xfrm>
            <a:off x="924099" y="4582482"/>
            <a:ext cx="2880320" cy="1885022"/>
          </a:xfrm>
          <a:prstGeom prst="rect">
            <a:avLst/>
          </a:prstGeom>
        </p:spPr>
      </p:pic>
      <p:pic>
        <p:nvPicPr>
          <p:cNvPr id="8" name="Content Placeholder 4"/>
          <p:cNvPicPr>
            <a:picLocks noChangeAspect="1"/>
          </p:cNvPicPr>
          <p:nvPr/>
        </p:nvPicPr>
        <p:blipFill>
          <a:blip r:embed="rId3"/>
          <a:stretch>
            <a:fillRect/>
          </a:stretch>
        </p:blipFill>
        <p:spPr bwMode="auto">
          <a:xfrm>
            <a:off x="4544160" y="4551081"/>
            <a:ext cx="3408883" cy="1947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02607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971600" y="1772816"/>
            <a:ext cx="8229600" cy="4525962"/>
          </a:xfrm>
        </p:spPr>
        <p:txBody>
          <a:bodyPr/>
          <a:lstStyle/>
          <a:p>
            <a:pPr marL="0" indent="0">
              <a:buNone/>
            </a:pPr>
            <a:endParaRPr lang="en-US" sz="1600" dirty="0"/>
          </a:p>
          <a:p>
            <a:r>
              <a:rPr lang="en-US" sz="2000" dirty="0"/>
              <a:t>Basic Concepts </a:t>
            </a:r>
          </a:p>
          <a:p>
            <a:r>
              <a:rPr lang="en-US" sz="2000" dirty="0" smtClean="0"/>
              <a:t>MOEA/D </a:t>
            </a:r>
            <a:endParaRPr lang="en-US" sz="2000" dirty="0"/>
          </a:p>
          <a:p>
            <a:r>
              <a:rPr lang="en-US" sz="2000" dirty="0" smtClean="0">
                <a:solidFill>
                  <a:schemeClr val="accent2">
                    <a:lumMod val="20000"/>
                    <a:lumOff val="80000"/>
                  </a:schemeClr>
                </a:solidFill>
              </a:rPr>
              <a:t>New Developments </a:t>
            </a:r>
          </a:p>
          <a:p>
            <a:r>
              <a:rPr lang="en-US" sz="2000" dirty="0" smtClean="0">
                <a:solidFill>
                  <a:schemeClr val="accent2">
                    <a:lumMod val="20000"/>
                    <a:lumOff val="80000"/>
                  </a:schemeClr>
                </a:solidFill>
              </a:rPr>
              <a:t>Conclusions. </a:t>
            </a:r>
            <a:endParaRPr lang="en-US" sz="2400" dirty="0">
              <a:solidFill>
                <a:schemeClr val="accent2">
                  <a:lumMod val="20000"/>
                  <a:lumOff val="80000"/>
                </a:schemeClr>
              </a:solidFill>
            </a:endParaRPr>
          </a:p>
          <a:p>
            <a:pPr marL="457200" lvl="1" indent="0">
              <a:buNone/>
            </a:pPr>
            <a:endParaRPr lang="en-US" sz="2400" dirty="0"/>
          </a:p>
          <a:p>
            <a:pPr marL="457200" lvl="1" indent="0">
              <a:buNone/>
            </a:pPr>
            <a:endParaRPr lang="en-US" sz="2400" dirty="0"/>
          </a:p>
        </p:txBody>
      </p:sp>
      <p:sp>
        <p:nvSpPr>
          <p:cNvPr id="4" name="Slide Number Placeholder 3"/>
          <p:cNvSpPr>
            <a:spLocks noGrp="1"/>
          </p:cNvSpPr>
          <p:nvPr>
            <p:ph type="sldNum" sz="quarter" idx="12"/>
          </p:nvPr>
        </p:nvSpPr>
        <p:spPr/>
        <p:txBody>
          <a:bodyPr/>
          <a:lstStyle/>
          <a:p>
            <a:pPr>
              <a:defRPr/>
            </a:pPr>
            <a:fld id="{9FEEDDC7-1821-409A-B657-D68E1847FA43}" type="slidenum">
              <a:rPr lang="en-GB" smtClean="0"/>
              <a:t>31</a:t>
            </a:fld>
            <a:r>
              <a:rPr lang="en-GB"/>
              <a:t>	</a:t>
            </a:r>
          </a:p>
        </p:txBody>
      </p:sp>
    </p:spTree>
    <p:custDataLst>
      <p:tags r:id="rId1"/>
    </p:custDataLst>
    <p:extLst>
      <p:ext uri="{BB962C8B-B14F-4D97-AF65-F5344CB8AC3E}">
        <p14:creationId xmlns:p14="http://schemas.microsoft.com/office/powerpoint/2010/main" val="3905595778"/>
      </p:ext>
    </p:extLst>
  </p:cSld>
  <p:clrMapOvr>
    <a:masterClrMapping/>
  </p:clrMapOvr>
  <mc:AlternateContent xmlns:mc="http://schemas.openxmlformats.org/markup-compatibility/2006" xmlns:p14="http://schemas.microsoft.com/office/powerpoint/2010/main">
    <mc:Choice Requires="p14">
      <p:transition spd="slow" p14:dur="2000" advTm="47329"/>
    </mc:Choice>
    <mc:Fallback xmlns="">
      <p:transition spd="slow" advTm="473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780928"/>
            <a:ext cx="8229600" cy="863600"/>
          </a:xfrm>
        </p:spPr>
        <p:txBody>
          <a:bodyPr/>
          <a:lstStyle/>
          <a:p>
            <a:r>
              <a:rPr lang="en-US" dirty="0"/>
              <a:t>1</a:t>
            </a:r>
            <a:r>
              <a:rPr lang="en-US" dirty="0" smtClean="0"/>
              <a:t>. </a:t>
            </a:r>
            <a:r>
              <a:rPr lang="en-US" dirty="0"/>
              <a:t>Approximating the PS (in x-space) by Using a Math Model </a:t>
            </a:r>
          </a:p>
        </p:txBody>
      </p:sp>
      <p:sp>
        <p:nvSpPr>
          <p:cNvPr id="4" name="Slide Number Placeholder 3"/>
          <p:cNvSpPr>
            <a:spLocks noGrp="1"/>
          </p:cNvSpPr>
          <p:nvPr>
            <p:ph type="sldNum" sz="quarter" idx="12"/>
          </p:nvPr>
        </p:nvSpPr>
        <p:spPr/>
        <p:txBody>
          <a:bodyPr/>
          <a:lstStyle/>
          <a:p>
            <a:pPr fontAlgn="base">
              <a:spcBef>
                <a:spcPct val="0"/>
              </a:spcBef>
              <a:spcAft>
                <a:spcPct val="0"/>
              </a:spcAft>
              <a:defRPr/>
            </a:pPr>
            <a:fld id="{9FEEDDC7-1821-409A-B657-D68E1847FA43}" type="slidenum">
              <a:rPr lang="en-GB">
                <a:solidFill>
                  <a:srgbClr val="000000"/>
                </a:solidFill>
                <a:latin typeface="Arial" panose="020B0604020202020204" pitchFamily="34" charset="0"/>
                <a:cs typeface="Arial" panose="020B0604020202020204" pitchFamily="34" charset="0"/>
              </a:rPr>
              <a:t>32</a:t>
            </a:fld>
            <a:r>
              <a:rPr lang="en-GB">
                <a:solidFill>
                  <a:srgbClr val="00000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352012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6"/>
          <p:cNvSpPr>
            <a:spLocks noGrp="1"/>
          </p:cNvSpPr>
          <p:nvPr>
            <p:ph type="sldNum" sz="quarter" idx="12"/>
          </p:nvPr>
        </p:nvSpPr>
        <p:spPr>
          <a:xfrm>
            <a:off x="6831013" y="6381750"/>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eaLnBrk="1" fontAlgn="base" hangingPunct="1">
              <a:spcBef>
                <a:spcPct val="0"/>
              </a:spcBef>
              <a:spcAft>
                <a:spcPct val="0"/>
              </a:spcAft>
              <a:buClrTx/>
              <a:buNone/>
            </a:pPr>
            <a:fld id="{3D07B7B1-166F-4ACB-A533-9DC09146DEE6}" type="slidenum">
              <a:rPr lang="en-GB" altLang="en-US" sz="1400">
                <a:solidFill>
                  <a:srgbClr val="000000"/>
                </a:solidFill>
              </a:rPr>
              <a:t>33</a:t>
            </a:fld>
            <a:r>
              <a:rPr lang="en-GB" altLang="en-US" sz="1400">
                <a:solidFill>
                  <a:srgbClr val="000000"/>
                </a:solidFill>
              </a:rPr>
              <a:t>	</a:t>
            </a:r>
          </a:p>
        </p:txBody>
      </p:sp>
      <p:sp>
        <p:nvSpPr>
          <p:cNvPr id="4099" name="Rectangle 120"/>
          <p:cNvSpPr>
            <a:spLocks noGrp="1" noChangeArrowheads="1"/>
          </p:cNvSpPr>
          <p:nvPr>
            <p:ph type="title"/>
          </p:nvPr>
        </p:nvSpPr>
        <p:spPr>
          <a:xfrm>
            <a:off x="303213" y="305199"/>
            <a:ext cx="8229600" cy="792163"/>
          </a:xfrm>
        </p:spPr>
        <p:txBody>
          <a:bodyPr/>
          <a:lstStyle/>
          <a:p>
            <a:pPr eaLnBrk="1" hangingPunct="1"/>
            <a:r>
              <a:rPr lang="en-GB" altLang="en-US" dirty="0"/>
              <a:t>The PF (PS) is (m-1)-D piecewise continuous</a:t>
            </a:r>
          </a:p>
        </p:txBody>
      </p:sp>
      <mc:AlternateContent xmlns:mc="http://schemas.openxmlformats.org/markup-compatibility/2006" xmlns:a14="http://schemas.microsoft.com/office/drawing/2010/main">
        <mc:Choice Requires="a14">
          <p:sp>
            <p:nvSpPr>
              <p:cNvPr id="3" name="Content Placeholder 2"/>
              <p:cNvSpPr>
                <a:spLocks noGrp="1"/>
              </p:cNvSpPr>
              <p:nvPr>
                <p:ph sz="half" idx="2"/>
              </p:nvPr>
            </p:nvSpPr>
            <p:spPr>
              <a:xfrm>
                <a:off x="303213" y="2204865"/>
                <a:ext cx="8424936" cy="4752527"/>
              </a:xfrm>
            </p:spPr>
            <p:txBody>
              <a:bodyPr/>
              <a:lstStyle/>
              <a:p>
                <a:pPr lvl="1">
                  <a:defRPr/>
                </a:pPr>
                <a:r>
                  <a:rPr lang="en-GB" sz="2000" dirty="0"/>
                  <a:t>Assume each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𝑖</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𝐶</m:t>
                        </m:r>
                      </m:e>
                      <m:sup>
                        <m:r>
                          <a:rPr lang="en-US" sz="2000" i="1">
                            <a:latin typeface="Cambria Math" panose="02040503050406030204" pitchFamily="18" charset="0"/>
                          </a:rPr>
                          <m:t>1</m:t>
                        </m:r>
                      </m:sup>
                    </m:sSup>
                    <m:r>
                      <a:rPr lang="en-US" sz="2000">
                        <a:latin typeface="Cambria Math" panose="02040503050406030204" pitchFamily="18" charset="0"/>
                      </a:rPr>
                      <m:t> </m:t>
                    </m:r>
                  </m:oMath>
                </a14:m>
                <a:r>
                  <a:rPr lang="en-GB" sz="2000" dirty="0"/>
                  <a:t> and m=2. </a:t>
                </a:r>
              </a:p>
              <a:p>
                <a:pPr marL="457200" lvl="1" indent="0">
                  <a:buNone/>
                  <a:defRPr/>
                </a:pPr>
                <a:r>
                  <a:rPr lang="en-GB" sz="2000" dirty="0"/>
                  <a:t>   </a:t>
                </a:r>
                <a14:m>
                  <m:oMath xmlns:m="http://schemas.openxmlformats.org/officeDocument/2006/math">
                    <m:r>
                      <a:rPr lang="en-US" sz="2000" i="1">
                        <a:latin typeface="Cambria Math" panose="02040503050406030204" pitchFamily="18" charset="0"/>
                      </a:rPr>
                      <m:t>𝑥</m:t>
                    </m:r>
                    <m:r>
                      <a:rPr lang="en-US" sz="2000" i="1">
                        <a:latin typeface="Cambria Math" panose="02040503050406030204" pitchFamily="18" charset="0"/>
                      </a:rPr>
                      <m:t> </m:t>
                    </m:r>
                  </m:oMath>
                </a14:m>
                <a:r>
                  <a:rPr lang="en-GB" sz="2000" dirty="0"/>
                  <a:t> is Pareto optimal if there exists </a:t>
                </a:r>
                <a14:m>
                  <m:oMath xmlns:m="http://schemas.openxmlformats.org/officeDocument/2006/math">
                    <m:r>
                      <a:rPr lang="en-US" sz="2000" i="1">
                        <a:latin typeface="Cambria Math" panose="02040503050406030204" pitchFamily="18" charset="0"/>
                      </a:rPr>
                      <m:t>𝑡</m:t>
                    </m:r>
                    <m:r>
                      <a:rPr lang="en-US" sz="2000" i="1">
                        <a:latin typeface="Cambria Math" panose="02040503050406030204" pitchFamily="18" charset="0"/>
                      </a:rPr>
                      <m:t>≤0 </m:t>
                    </m:r>
                  </m:oMath>
                </a14:m>
                <a:r>
                  <a:rPr lang="en-GB" sz="2000" dirty="0"/>
                  <a:t> such that</a:t>
                </a:r>
              </a:p>
              <a:p>
                <a:pPr marL="457200" lvl="1" indent="0">
                  <a:buNone/>
                  <a:defRPr/>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t</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1</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m:t>
                      </m:r>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oMath>
                  </m:oMathPara>
                </a14:m>
                <a:endParaRPr lang="en-GB" sz="2000" dirty="0"/>
              </a:p>
              <a:p>
                <a:pPr marL="457200" lvl="1" indent="0">
                  <a:buNone/>
                  <a:defRPr/>
                </a:pPr>
                <a:r>
                  <a:rPr lang="en-GB" sz="2000" dirty="0"/>
                  <a:t>   </a:t>
                </a:r>
                <a14:m>
                  <m:oMath xmlns:m="http://schemas.openxmlformats.org/officeDocument/2006/math">
                    <m:r>
                      <a:rPr lang="en-US" sz="2000" i="1">
                        <a:latin typeface="Cambria Math" panose="02040503050406030204" pitchFamily="18" charset="0"/>
                      </a:rPr>
                      <m:t>∵ </m:t>
                    </m:r>
                  </m:oMath>
                </a14:m>
                <a:r>
                  <a:rPr lang="en-GB" sz="2000" dirty="0"/>
                  <a:t>there are </a:t>
                </a:r>
                <a14:m>
                  <m:oMath xmlns:m="http://schemas.openxmlformats.org/officeDocument/2006/math">
                    <m:r>
                      <a:rPr lang="en-US" sz="2000" i="1">
                        <a:latin typeface="Cambria Math" panose="02040503050406030204" pitchFamily="18" charset="0"/>
                      </a:rPr>
                      <m:t>𝑛</m:t>
                    </m:r>
                    <m:r>
                      <a:rPr lang="en-US" sz="2000" i="1">
                        <a:latin typeface="Cambria Math" panose="02040503050406030204" pitchFamily="18" charset="0"/>
                      </a:rPr>
                      <m:t>+1</m:t>
                    </m:r>
                  </m:oMath>
                </a14:m>
                <a:r>
                  <a:rPr lang="en-GB" sz="2000" dirty="0"/>
                  <a:t> variables, </a:t>
                </a:r>
                <a14:m>
                  <m:oMath xmlns:m="http://schemas.openxmlformats.org/officeDocument/2006/math">
                    <m:r>
                      <m:rPr>
                        <m:sty m:val="p"/>
                      </m:rPr>
                      <a:rPr lang="en-US" sz="2000">
                        <a:latin typeface="Cambria Math" panose="02040503050406030204" pitchFamily="18" charset="0"/>
                      </a:rPr>
                      <m:t>and</m:t>
                    </m:r>
                    <m:r>
                      <a:rPr lang="en-US" sz="2000">
                        <a:latin typeface="Cambria Math" panose="02040503050406030204" pitchFamily="18" charset="0"/>
                      </a:rPr>
                      <m:t> </m:t>
                    </m:r>
                    <m:r>
                      <a:rPr lang="en-US" sz="2000" i="1">
                        <a:latin typeface="Cambria Math" panose="02040503050406030204" pitchFamily="18" charset="0"/>
                      </a:rPr>
                      <m:t>𝑛</m:t>
                    </m:r>
                  </m:oMath>
                </a14:m>
                <a:r>
                  <a:rPr lang="en-GB" sz="2000" dirty="0"/>
                  <a:t> equations,</a:t>
                </a:r>
              </a:p>
              <a:p>
                <a:pPr marL="457200" lvl="1" indent="0">
                  <a:buNone/>
                  <a:defRPr/>
                </a:pPr>
                <a:r>
                  <a:rPr lang="en-GB" sz="2000" dirty="0"/>
                  <a:t> </a:t>
                </a:r>
                <a14:m>
                  <m:oMath xmlns:m="http://schemas.openxmlformats.org/officeDocument/2006/math">
                    <m:r>
                      <a:rPr lang="en-US" sz="2000">
                        <a:latin typeface="Cambria Math" panose="02040503050406030204" pitchFamily="18" charset="0"/>
                      </a:rPr>
                      <m:t> </m:t>
                    </m:r>
                    <m:r>
                      <a:rPr lang="en-US" sz="2000" i="1">
                        <a:latin typeface="Cambria Math" panose="02040503050406030204" pitchFamily="18" charset="0"/>
                      </a:rPr>
                      <m:t> ∴</m:t>
                    </m:r>
                  </m:oMath>
                </a14:m>
                <a:r>
                  <a:rPr lang="en-GB" sz="2000" dirty="0"/>
                  <a:t> under mild conditions, PS is 1-D piecewise continuous curve. </a:t>
                </a:r>
              </a:p>
              <a:p>
                <a:pPr marL="457200" lvl="1" indent="0">
                  <a:buNone/>
                  <a:defRPr/>
                </a:pPr>
                <a:r>
                  <a:rPr lang="en-GB" sz="2000" dirty="0"/>
                  <a:t> </a:t>
                </a:r>
              </a:p>
              <a:p>
                <a:pPr lvl="1">
                  <a:defRPr/>
                </a:pPr>
                <a:r>
                  <a:rPr lang="en-GB" sz="2000" dirty="0"/>
                  <a:t>Let </a:t>
                </a:r>
                <a14:m>
                  <m:oMath xmlns:m="http://schemas.openxmlformats.org/officeDocument/2006/math">
                    <m:r>
                      <a:rPr lang="en-US" sz="2000" i="1">
                        <a:latin typeface="Cambria Math" panose="02040503050406030204" pitchFamily="18" charset="0"/>
                      </a:rPr>
                      <m:t>𝑔</m:t>
                    </m:r>
                    <m:d>
                      <m:dPr>
                        <m:ctrlPr>
                          <a:rPr lang="en-US" sz="2000" i="1">
                            <a:latin typeface="Cambria Math" panose="02040503050406030204" pitchFamily="18" charset="0"/>
                          </a:rPr>
                        </m:ctrlPr>
                      </m:dPr>
                      <m:e>
                        <m:r>
                          <a:rPr lang="en-US" sz="2000" i="1">
                            <a:latin typeface="Cambria Math" panose="02040503050406030204" pitchFamily="18" charset="0"/>
                          </a:rPr>
                          <m:t>𝑥</m:t>
                        </m:r>
                      </m:e>
                      <m:e>
                        <m:r>
                          <a:rPr lang="en-US" sz="2000" i="1">
                            <a:latin typeface="Cambria Math" panose="02040503050406030204" pitchFamily="18" charset="0"/>
                          </a:rPr>
                          <m:t>𝜆</m:t>
                        </m:r>
                      </m:e>
                    </m:d>
                  </m:oMath>
                </a14:m>
                <a:r>
                  <a:rPr lang="en-GB" dirty="0">
                    <a:solidFill>
                      <a:srgbClr val="0000CC"/>
                    </a:solidFill>
                  </a:rPr>
                  <a:t> </a:t>
                </a:r>
                <a:r>
                  <a:rPr lang="en-GB" sz="2000"/>
                  <a:t>be an aggregation </a:t>
                </a:r>
                <a:r>
                  <a:rPr lang="en-GB" sz="2000" dirty="0"/>
                  <a:t>function with weight vector </a:t>
                </a:r>
                <a14:m>
                  <m:oMath xmlns:m="http://schemas.openxmlformats.org/officeDocument/2006/math">
                    <m:r>
                      <a:rPr lang="en-US" sz="2000" i="1">
                        <a:latin typeface="Cambria Math" panose="02040503050406030204" pitchFamily="18" charset="0"/>
                      </a:rPr>
                      <m:t>𝜆</m:t>
                    </m:r>
                    <m:r>
                      <a:rPr lang="en-US" sz="2000" i="1">
                        <a:latin typeface="Cambria Math" panose="02040503050406030204" pitchFamily="18" charset="0"/>
                      </a:rPr>
                      <m:t> .</m:t>
                    </m:r>
                  </m:oMath>
                </a14:m>
                <a:r>
                  <a:rPr lang="en-GB" sz="2000" dirty="0"/>
                  <a:t>  </a:t>
                </a:r>
              </a:p>
              <a:p>
                <a:pPr marL="457200" lvl="1" indent="0">
                  <a:buNone/>
                  <a:defRPr/>
                </a:pPr>
                <a:r>
                  <a:rPr lang="en-US" sz="2000" dirty="0"/>
                  <a:t>   </a:t>
                </a:r>
                <a14:m>
                  <m:oMath xmlns:m="http://schemas.openxmlformats.org/officeDocument/2006/math">
                    <m:r>
                      <a:rPr lang="en-US" sz="2000" i="1">
                        <a:latin typeface="Cambria Math" panose="02040503050406030204" pitchFamily="18" charset="0"/>
                      </a:rPr>
                      <m:t>∵ </m:t>
                    </m:r>
                  </m:oMath>
                </a14:m>
                <a:r>
                  <a:rPr lang="en-GB" sz="2000" dirty="0"/>
                  <a:t>under mild conditions, each Pareto optimal solution is </a:t>
                </a:r>
              </a:p>
              <a:p>
                <a:pPr marL="457200" lvl="1" indent="0">
                  <a:buNone/>
                  <a:defRPr/>
                </a:pPr>
                <a:r>
                  <a:rPr lang="en-GB" sz="2000" dirty="0"/>
                  <a:t>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m:t>
                        </m:r>
                      </m:sup>
                    </m:sSup>
                    <m:d>
                      <m:dPr>
                        <m:ctrlPr>
                          <a:rPr lang="en-US" sz="2000" i="1">
                            <a:latin typeface="Cambria Math" panose="02040503050406030204" pitchFamily="18" charset="0"/>
                          </a:rPr>
                        </m:ctrlPr>
                      </m:dPr>
                      <m:e>
                        <m:r>
                          <a:rPr lang="en-US" sz="2000" i="1">
                            <a:latin typeface="Cambria Math" panose="02040503050406030204" pitchFamily="18" charset="0"/>
                          </a:rPr>
                          <m:t>𝜆</m:t>
                        </m:r>
                      </m:e>
                    </m:d>
                    <m:r>
                      <a:rPr lang="en-US" sz="2000" i="1">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arg</m:t>
                        </m:r>
                      </m:fName>
                      <m:e>
                        <m:r>
                          <a:rPr lang="en-US" sz="2000" i="1">
                            <a:latin typeface="Cambria Math" panose="02040503050406030204" pitchFamily="18" charset="0"/>
                          </a:rPr>
                          <m:t>𝑚𝑖𝑛</m:t>
                        </m:r>
                      </m:e>
                    </m:func>
                    <m:r>
                      <a:rPr lang="en-US" sz="2000" i="1">
                        <a:latin typeface="Cambria Math" panose="02040503050406030204" pitchFamily="18" charset="0"/>
                      </a:rPr>
                      <m:t>𝑔</m:t>
                    </m:r>
                    <m:d>
                      <m:dPr>
                        <m:ctrlPr>
                          <a:rPr lang="en-US" sz="2000" i="1">
                            <a:latin typeface="Cambria Math" panose="02040503050406030204" pitchFamily="18" charset="0"/>
                          </a:rPr>
                        </m:ctrlPr>
                      </m:dPr>
                      <m:e>
                        <m:r>
                          <a:rPr lang="en-US" sz="2000" i="1">
                            <a:latin typeface="Cambria Math" panose="02040503050406030204" pitchFamily="18" charset="0"/>
                          </a:rPr>
                          <m:t>𝑥</m:t>
                        </m:r>
                      </m:e>
                      <m:e>
                        <m:r>
                          <a:rPr lang="en-US" sz="2000" i="1">
                            <a:latin typeface="Cambria Math" panose="02040503050406030204" pitchFamily="18" charset="0"/>
                          </a:rPr>
                          <m:t>𝜆</m:t>
                        </m:r>
                      </m:e>
                    </m:d>
                    <m:r>
                      <a:rPr lang="en-US" sz="2000" i="1">
                        <a:latin typeface="Cambria Math" panose="02040503050406030204" pitchFamily="18" charset="0"/>
                      </a:rPr>
                      <m:t>, </m:t>
                    </m:r>
                  </m:oMath>
                </a14:m>
                <a:r>
                  <a:rPr lang="en-GB" sz="2000" dirty="0"/>
                  <a:t> and </a:t>
                </a:r>
                <a14:m>
                  <m:oMath xmlns:m="http://schemas.openxmlformats.org/officeDocument/2006/math">
                    <m:r>
                      <a:rPr lang="en-US" sz="2000" i="1">
                        <a:latin typeface="Cambria Math" panose="02040503050406030204" pitchFamily="18" charset="0"/>
                      </a:rPr>
                      <m:t>𝜆</m:t>
                    </m:r>
                  </m:oMath>
                </a14:m>
                <a:r>
                  <a:rPr lang="en-GB" sz="2000" dirty="0"/>
                  <a:t> is (</a:t>
                </a:r>
                <a14:m>
                  <m:oMath xmlns:m="http://schemas.openxmlformats.org/officeDocument/2006/math">
                    <m:r>
                      <a:rPr lang="en-GB" sz="2000" i="1" dirty="0">
                        <a:latin typeface="Cambria Math" panose="02040503050406030204" pitchFamily="18" charset="0"/>
                      </a:rPr>
                      <m:t>𝑚</m:t>
                    </m:r>
                    <m:r>
                      <a:rPr lang="en-GB" sz="2000" i="1" dirty="0">
                        <a:latin typeface="Cambria Math" panose="02040503050406030204" pitchFamily="18" charset="0"/>
                      </a:rPr>
                      <m:t>−1</m:t>
                    </m:r>
                  </m:oMath>
                </a14:m>
                <a:r>
                  <a:rPr lang="en-GB" sz="2000" dirty="0"/>
                  <a:t>)-D. </a:t>
                </a:r>
              </a:p>
              <a:p>
                <a:pPr marL="457200" lvl="1" indent="0">
                  <a:buNone/>
                  <a:defRPr/>
                </a:pPr>
                <a14:m>
                  <m:oMath xmlns:m="http://schemas.openxmlformats.org/officeDocument/2006/math">
                    <m:r>
                      <a:rPr lang="en-US" sz="2000" i="1">
                        <a:latin typeface="Cambria Math" panose="02040503050406030204" pitchFamily="18" charset="0"/>
                      </a:rPr>
                      <m:t> ∴</m:t>
                    </m:r>
                  </m:oMath>
                </a14:m>
                <a:r>
                  <a:rPr lang="en-GB" sz="2000" dirty="0"/>
                  <a:t>  PS is (</a:t>
                </a:r>
                <a14:m>
                  <m:oMath xmlns:m="http://schemas.openxmlformats.org/officeDocument/2006/math">
                    <m:r>
                      <a:rPr lang="en-GB" sz="2000" i="1" dirty="0">
                        <a:latin typeface="Cambria Math" panose="02040503050406030204" pitchFamily="18" charset="0"/>
                      </a:rPr>
                      <m:t>𝑚</m:t>
                    </m:r>
                    <m:r>
                      <a:rPr lang="en-GB" sz="2000" i="1" dirty="0">
                        <a:latin typeface="Cambria Math" panose="02040503050406030204" pitchFamily="18" charset="0"/>
                      </a:rPr>
                      <m:t>−1</m:t>
                    </m:r>
                  </m:oMath>
                </a14:m>
                <a:r>
                  <a:rPr lang="en-GB" sz="2000" dirty="0"/>
                  <a:t>)-D piecewise continuous curve. </a:t>
                </a:r>
              </a:p>
              <a:p>
                <a:pPr marL="457200" lvl="1" indent="0">
                  <a:buNone/>
                  <a:defRPr/>
                </a:pPr>
                <a:endParaRPr lang="en-GB" sz="2000" dirty="0"/>
              </a:p>
              <a:p>
                <a:pPr marL="457200" lvl="1" indent="0">
                  <a:buNone/>
                  <a:defRPr/>
                </a:pPr>
                <a:endParaRPr lang="en-GB" sz="2000" b="1" dirty="0">
                  <a:solidFill>
                    <a:schemeClr val="accent2"/>
                  </a:solidFill>
                </a:endParaRPr>
              </a:p>
              <a:p>
                <a:pPr marL="0" indent="0">
                  <a:buNone/>
                  <a:defRPr/>
                </a:pPr>
                <a:endParaRPr lang="en-GB" sz="2000" b="1" dirty="0">
                  <a:solidFill>
                    <a:schemeClr val="accent2"/>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sz="half" idx="2"/>
              </p:nvPr>
            </p:nvSpPr>
            <p:spPr>
              <a:xfrm>
                <a:off x="303213" y="2204865"/>
                <a:ext cx="8424936" cy="4752527"/>
              </a:xfrm>
              <a:blipFill>
                <a:blip r:embed="rId3"/>
                <a:stretch>
                  <a:fillRect t="-642"/>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555776" y="1196752"/>
                <a:ext cx="3528392" cy="493395"/>
              </a:xfrm>
              <a:prstGeom prst="rect">
                <a:avLst/>
              </a:prstGeom>
              <a:noFill/>
            </p:spPr>
            <p:txBody>
              <a:bodyPr wrap="square" lIns="0" tIns="0" rIns="0" bIns="0" rtlCol="0">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m>
                        <m:mPr>
                          <m:mcs>
                            <m:mc>
                              <m:mcPr>
                                <m:count m:val="2"/>
                                <m:mcJc m:val="center"/>
                              </m:mcPr>
                            </m:mc>
                          </m:mcs>
                          <m:ctrlPr>
                            <a:rPr lang="en-US" i="1">
                              <a:solidFill>
                                <a:srgbClr val="000000"/>
                              </a:solidFill>
                              <a:latin typeface="Cambria Math" panose="02040503050406030204" pitchFamily="18" charset="0"/>
                            </a:rPr>
                          </m:ctrlPr>
                        </m:mPr>
                        <m:mr>
                          <m:e>
                            <m:r>
                              <m:rPr>
                                <m:brk m:alnAt="7"/>
                              </m:rPr>
                              <a:rPr lang="en-US" i="1">
                                <a:solidFill>
                                  <a:srgbClr val="000000"/>
                                </a:solidFill>
                                <a:latin typeface="Cambria Math" panose="02040503050406030204" pitchFamily="18" charset="0"/>
                              </a:rPr>
                              <m:t>𝑚</m:t>
                            </m:r>
                            <m:r>
                              <a:rPr lang="en-US" i="1">
                                <a:solidFill>
                                  <a:srgbClr val="000000"/>
                                </a:solidFill>
                                <a:latin typeface="Cambria Math" panose="02040503050406030204" pitchFamily="18" charset="0"/>
                              </a:rPr>
                              <m:t>𝑖𝑛</m:t>
                            </m:r>
                          </m:e>
                          <m:e>
                            <m:r>
                              <a:rPr lang="en-US" i="1">
                                <a:solidFill>
                                  <a:srgbClr val="000000"/>
                                </a:solidFill>
                                <a:latin typeface="Cambria Math" panose="02040503050406030204" pitchFamily="18" charset="0"/>
                              </a:rPr>
                              <m:t>𝐹</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𝑥</m:t>
                                </m:r>
                              </m:e>
                            </m:d>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𝑓</m:t>
                                </m:r>
                              </m:e>
                              <m:sub>
                                <m:r>
                                  <a:rPr lang="en-US" i="1">
                                    <a:solidFill>
                                      <a:srgbClr val="000000"/>
                                    </a:solidFill>
                                    <a:latin typeface="Cambria Math" panose="02040503050406030204" pitchFamily="18" charset="0"/>
                                  </a:rPr>
                                  <m:t>1</m:t>
                                </m:r>
                              </m:sub>
                            </m:sSub>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𝑥</m:t>
                                </m:r>
                              </m:e>
                            </m:d>
                            <m:r>
                              <a:rPr lang="en-US" i="1">
                                <a:solidFill>
                                  <a:srgbClr val="000000"/>
                                </a:solidFill>
                                <a:latin typeface="Cambria Math" panose="02040503050406030204" pitchFamily="18" charset="0"/>
                              </a:rPr>
                              <m:t>, …, </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𝑓</m:t>
                                </m:r>
                              </m:e>
                              <m:sub>
                                <m:r>
                                  <a:rPr lang="en-US" i="1">
                                    <a:solidFill>
                                      <a:srgbClr val="000000"/>
                                    </a:solidFill>
                                    <a:latin typeface="Cambria Math" panose="02040503050406030204" pitchFamily="18" charset="0"/>
                                  </a:rPr>
                                  <m:t>𝑚</m:t>
                                </m:r>
                              </m:sub>
                            </m:sSub>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𝑥</m:t>
                                </m:r>
                              </m:e>
                            </m:d>
                            <m:r>
                              <a:rPr lang="en-US" i="1">
                                <a:solidFill>
                                  <a:srgbClr val="000000"/>
                                </a:solidFill>
                                <a:latin typeface="Cambria Math" panose="02040503050406030204" pitchFamily="18" charset="0"/>
                              </a:rPr>
                              <m:t>)</m:t>
                            </m:r>
                          </m:e>
                        </m:mr>
                        <m:mr>
                          <m:e>
                            <m:r>
                              <a:rPr lang="en-US" i="1">
                                <a:solidFill>
                                  <a:srgbClr val="000000"/>
                                </a:solidFill>
                                <a:latin typeface="Cambria Math" panose="02040503050406030204" pitchFamily="18" charset="0"/>
                              </a:rPr>
                              <m:t>𝑠</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 </m:t>
                            </m:r>
                          </m:e>
                          <m:e>
                            <m:r>
                              <a:rPr lang="en-US" i="1">
                                <a:solidFill>
                                  <a:srgbClr val="000000"/>
                                </a:solidFill>
                                <a:latin typeface="Cambria Math" panose="02040503050406030204" pitchFamily="18" charset="0"/>
                              </a:rPr>
                              <m:t>𝑥</m:t>
                            </m:r>
                            <m:r>
                              <a:rPr lang="en-US" i="1">
                                <a:solidFill>
                                  <a:srgbClr val="000000"/>
                                </a:solidFill>
                                <a:latin typeface="Cambria Math" panose="02040503050406030204" pitchFamily="18" charset="0"/>
                              </a:rPr>
                              <m:t>∈</m:t>
                            </m:r>
                            <m:sSup>
                              <m:sSupPr>
                                <m:ctrlPr>
                                  <a:rPr lang="en-US" i="1">
                                    <a:solidFill>
                                      <a:srgbClr val="000000"/>
                                    </a:solidFill>
                                    <a:latin typeface="Cambria Math" panose="02040503050406030204" pitchFamily="18" charset="0"/>
                                  </a:rPr>
                                </m:ctrlPr>
                              </m:sSupPr>
                              <m:e>
                                <m:r>
                                  <a:rPr lang="en-US" i="1">
                                    <a:solidFill>
                                      <a:srgbClr val="000000"/>
                                    </a:solidFill>
                                    <a:latin typeface="Cambria Math" panose="02040503050406030204" pitchFamily="18" charset="0"/>
                                  </a:rPr>
                                  <m:t>𝑅</m:t>
                                </m:r>
                              </m:e>
                              <m:sup>
                                <m:r>
                                  <a:rPr lang="en-US" i="1">
                                    <a:solidFill>
                                      <a:srgbClr val="000000"/>
                                    </a:solidFill>
                                    <a:latin typeface="Cambria Math" panose="02040503050406030204" pitchFamily="18" charset="0"/>
                                  </a:rPr>
                                  <m:t>𝑛</m:t>
                                </m:r>
                              </m:sup>
                            </m:sSup>
                            <m:r>
                              <a:rPr lang="en-US" i="1">
                                <a:solidFill>
                                  <a:srgbClr val="000000"/>
                                </a:solidFill>
                                <a:latin typeface="Cambria Math" panose="02040503050406030204" pitchFamily="18" charset="0"/>
                              </a:rPr>
                              <m:t> </m:t>
                            </m:r>
                          </m:e>
                        </m:mr>
                      </m:m>
                    </m:oMath>
                  </m:oMathPara>
                </a14:m>
                <a:endParaRPr lang="en-US" dirty="0">
                  <a:solidFill>
                    <a:srgbClr val="000000"/>
                  </a:solidFill>
                  <a:latin typeface="Arial" panose="020B0604020202020204" pitchFamily="34" charset="0"/>
                  <a:cs typeface="Arial" panose="020B0604020202020204" pitchFamily="34"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555776" y="1196752"/>
                <a:ext cx="3528392" cy="493395"/>
              </a:xfrm>
              <a:prstGeom prst="rect">
                <a:avLst/>
              </a:prstGeom>
              <a:blipFill rotWithShape="1">
                <a:blip r:embed="rId4"/>
                <a:stretch>
                  <a:fillRect l="-15" t="-84" r="7" b="84"/>
                </a:stretch>
              </a:blipFill>
            </p:spPr>
            <p:txBody>
              <a:bodyPr/>
              <a:lstStyle/>
              <a:p>
                <a:r>
                  <a:rPr lang="zh-CN" altLang="en-US">
                    <a:noFill/>
                  </a:rPr>
                  <a:t> </a:t>
                </a:r>
              </a:p>
            </p:txBody>
          </p:sp>
        </mc:Fallback>
      </mc:AlternateContent>
    </p:spTree>
    <p:custDataLst>
      <p:tags r:id="rId1"/>
    </p:custDataLst>
    <p:extLst>
      <p:ext uri="{BB962C8B-B14F-4D97-AF65-F5344CB8AC3E}">
        <p14:creationId xmlns:p14="http://schemas.microsoft.com/office/powerpoint/2010/main" val="103628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3568" y="1059243"/>
            <a:ext cx="8229600" cy="863600"/>
          </a:xfrm>
        </p:spPr>
        <p:txBody>
          <a:bodyPr/>
          <a:lstStyle/>
          <a:p>
            <a:r>
              <a:rPr lang="en-GB" dirty="0"/>
              <a:t>Motivation </a:t>
            </a:r>
            <a:br>
              <a:rPr lang="en-GB" dirty="0"/>
            </a:br>
            <a:endParaRPr lang="en-US" dirty="0"/>
          </a:p>
        </p:txBody>
      </p:sp>
      <p:sp>
        <p:nvSpPr>
          <p:cNvPr id="7" name="Content Placeholder 6"/>
          <p:cNvSpPr>
            <a:spLocks noGrp="1"/>
          </p:cNvSpPr>
          <p:nvPr>
            <p:ph idx="1"/>
          </p:nvPr>
        </p:nvSpPr>
        <p:spPr>
          <a:xfrm>
            <a:off x="539552" y="2060848"/>
            <a:ext cx="8229600" cy="4525962"/>
          </a:xfrm>
        </p:spPr>
        <p:txBody>
          <a:bodyPr/>
          <a:lstStyle/>
          <a:p>
            <a:pPr lvl="1"/>
            <a:r>
              <a:rPr lang="en-GB" dirty="0"/>
              <a:t>Provide better approximation to the PS and more insightful information than “population” approach.  </a:t>
            </a:r>
          </a:p>
          <a:p>
            <a:pPr lvl="1"/>
            <a:endParaRPr lang="en-GB" dirty="0"/>
          </a:p>
          <a:p>
            <a:pPr lvl="1"/>
            <a:r>
              <a:rPr lang="en-GB" dirty="0"/>
              <a:t>Avoid information overflow. </a:t>
            </a:r>
          </a:p>
          <a:p>
            <a:pPr lvl="1"/>
            <a:endParaRPr lang="en-GB" dirty="0"/>
          </a:p>
          <a:p>
            <a:pPr lvl="1"/>
            <a:r>
              <a:rPr lang="en-GB" dirty="0"/>
              <a:t>Make approximation possible for many objectives. </a:t>
            </a:r>
          </a:p>
          <a:p>
            <a:pPr marL="457200" lvl="1" indent="0">
              <a:buNone/>
            </a:pPr>
            <a:endParaRPr lang="en-GB" dirty="0">
              <a:solidFill>
                <a:schemeClr val="accent2"/>
              </a:solidFill>
            </a:endParaRPr>
          </a:p>
          <a:p>
            <a:pPr marL="457200" lvl="1" indent="0">
              <a:buNone/>
            </a:pPr>
            <a:r>
              <a:rPr lang="en-GB" dirty="0">
                <a:solidFill>
                  <a:schemeClr val="accent2"/>
                </a:solidFill>
              </a:rPr>
              <a:t/>
            </a:r>
            <a:br>
              <a:rPr lang="en-GB" dirty="0">
                <a:solidFill>
                  <a:schemeClr val="accent2"/>
                </a:solidFill>
              </a:rPr>
            </a:br>
            <a:endParaRPr lang="en-GB" dirty="0">
              <a:solidFill>
                <a:schemeClr val="accent2"/>
              </a:solidFill>
            </a:endParaRPr>
          </a:p>
          <a:p>
            <a:pPr lvl="1"/>
            <a:endParaRPr lang="en-GB" dirty="0">
              <a:solidFill>
                <a:schemeClr val="accent2"/>
              </a:solidFill>
            </a:endParaRPr>
          </a:p>
          <a:p>
            <a:pPr marL="0" indent="0">
              <a:buNone/>
            </a:pPr>
            <a:r>
              <a:rPr lang="en-GB" dirty="0">
                <a:solidFill>
                  <a:schemeClr val="accent2"/>
                </a:solidFill>
              </a:rPr>
              <a:t> </a:t>
            </a:r>
          </a:p>
          <a:p>
            <a:pPr marL="0" indent="0">
              <a:buNone/>
            </a:pPr>
            <a:r>
              <a:rPr lang="en-US" dirty="0"/>
              <a:t>  </a:t>
            </a:r>
          </a:p>
        </p:txBody>
      </p:sp>
      <p:sp>
        <p:nvSpPr>
          <p:cNvPr id="5" name="Slide Number Placeholder 4"/>
          <p:cNvSpPr>
            <a:spLocks noGrp="1"/>
          </p:cNvSpPr>
          <p:nvPr>
            <p:ph type="sldNum" sz="quarter" idx="12"/>
          </p:nvPr>
        </p:nvSpPr>
        <p:spPr/>
        <p:txBody>
          <a:bodyPr/>
          <a:lstStyle/>
          <a:p>
            <a:pPr fontAlgn="base">
              <a:spcBef>
                <a:spcPct val="0"/>
              </a:spcBef>
              <a:spcAft>
                <a:spcPct val="0"/>
              </a:spcAft>
              <a:defRPr/>
            </a:pPr>
            <a:fld id="{E8818E26-A66A-4BEC-BD5A-A9F9831D3848}" type="slidenum">
              <a:rPr lang="en-GB">
                <a:solidFill>
                  <a:srgbClr val="000000"/>
                </a:solidFill>
                <a:latin typeface="Arial" panose="020B0604020202020204" pitchFamily="34" charset="0"/>
                <a:cs typeface="Arial" panose="020B0604020202020204" pitchFamily="34" charset="0"/>
              </a:rPr>
              <a:t>34</a:t>
            </a:fld>
            <a:r>
              <a:rPr lang="en-GB">
                <a:solidFill>
                  <a:srgbClr val="00000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67935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243" y="132995"/>
            <a:ext cx="8229600" cy="863600"/>
          </a:xfrm>
        </p:spPr>
        <p:txBody>
          <a:bodyPr/>
          <a:lstStyle/>
          <a:p>
            <a:r>
              <a:rPr lang="en-US" dirty="0"/>
              <a:t>Pareto Set Learning </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503927" y="3347835"/>
                <a:ext cx="8229600" cy="4525962"/>
              </a:xfrm>
            </p:spPr>
            <p:txBody>
              <a:bodyPr/>
              <a:lstStyle/>
              <a:p>
                <a:r>
                  <a:rPr lang="en-US" sz="2000" dirty="0"/>
                  <a:t>Given an aggregation function </a:t>
                </a:r>
                <a14:m>
                  <m:oMath xmlns:m="http://schemas.openxmlformats.org/officeDocument/2006/math">
                    <m:r>
                      <a:rPr lang="en-US" sz="2000" i="1">
                        <a:latin typeface="Cambria Math" panose="02040503050406030204" pitchFamily="18" charset="0"/>
                      </a:rPr>
                      <m:t>𝑔</m:t>
                    </m:r>
                    <m:d>
                      <m:dPr>
                        <m:ctrlPr>
                          <a:rPr lang="en-US" sz="2000" i="1">
                            <a:latin typeface="Cambria Math" panose="02040503050406030204" pitchFamily="18" charset="0"/>
                          </a:rPr>
                        </m:ctrlPr>
                      </m:dPr>
                      <m:e>
                        <m:r>
                          <a:rPr lang="en-US" sz="2000" i="1">
                            <a:latin typeface="Cambria Math" panose="02040503050406030204" pitchFamily="18" charset="0"/>
                          </a:rPr>
                          <m:t>𝑥</m:t>
                        </m:r>
                      </m:e>
                      <m:e>
                        <m:r>
                          <a:rPr lang="en-US" sz="2000" i="1">
                            <a:latin typeface="Cambria Math" panose="02040503050406030204" pitchFamily="18" charset="0"/>
                          </a:rPr>
                          <m:t>𝜆</m:t>
                        </m:r>
                      </m:e>
                    </m:d>
                    <m:r>
                      <a:rPr lang="en-US" sz="2000" i="1">
                        <a:latin typeface="Cambria Math" panose="02040503050406030204" pitchFamily="18" charset="0"/>
                      </a:rPr>
                      <m:t>.</m:t>
                    </m:r>
                  </m:oMath>
                </a14:m>
                <a:r>
                  <a:rPr lang="en-US" sz="2000" dirty="0"/>
                  <a:t>  Then the PS is: </a:t>
                </a:r>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i="1">
                          <a:solidFill>
                            <a:schemeClr val="accent2"/>
                          </a:solidFill>
                          <a:latin typeface="Cambria Math" panose="02040503050406030204" pitchFamily="18" charset="0"/>
                        </a:rPr>
                        <m:t>𝑥</m:t>
                      </m:r>
                      <m:d>
                        <m:dPr>
                          <m:ctrlPr>
                            <a:rPr lang="en-US" sz="2000" i="1">
                              <a:solidFill>
                                <a:schemeClr val="accent2"/>
                              </a:solidFill>
                              <a:latin typeface="Cambria Math" panose="02040503050406030204" pitchFamily="18" charset="0"/>
                            </a:rPr>
                          </m:ctrlPr>
                        </m:dPr>
                        <m:e>
                          <m:r>
                            <a:rPr lang="en-US" sz="2000" i="1">
                              <a:solidFill>
                                <a:schemeClr val="accent2"/>
                              </a:solidFill>
                              <a:latin typeface="Cambria Math" panose="02040503050406030204" pitchFamily="18" charset="0"/>
                            </a:rPr>
                            <m:t>𝜆</m:t>
                          </m:r>
                        </m:e>
                      </m:d>
                      <m:r>
                        <a:rPr lang="en-US" sz="2000" i="1">
                          <a:solidFill>
                            <a:schemeClr val="accent2"/>
                          </a:solidFill>
                          <a:latin typeface="Cambria Math" panose="02040503050406030204" pitchFamily="18" charset="0"/>
                        </a:rPr>
                        <m:t>=</m:t>
                      </m:r>
                      <m:func>
                        <m:funcPr>
                          <m:ctrlPr>
                            <a:rPr lang="en-US" sz="2000" i="1">
                              <a:solidFill>
                                <a:schemeClr val="accent2"/>
                              </a:solidFill>
                              <a:latin typeface="Cambria Math" panose="02040503050406030204" pitchFamily="18" charset="0"/>
                            </a:rPr>
                          </m:ctrlPr>
                        </m:funcPr>
                        <m:fName>
                          <m:r>
                            <m:rPr>
                              <m:sty m:val="p"/>
                            </m:rPr>
                            <a:rPr lang="en-US" sz="2000">
                              <a:solidFill>
                                <a:schemeClr val="accent2"/>
                              </a:solidFill>
                              <a:latin typeface="Cambria Math" panose="02040503050406030204" pitchFamily="18" charset="0"/>
                            </a:rPr>
                            <m:t>arg</m:t>
                          </m:r>
                        </m:fName>
                        <m:e>
                          <m:r>
                            <a:rPr lang="en-US" sz="2000" i="1">
                              <a:solidFill>
                                <a:schemeClr val="accent2"/>
                              </a:solidFill>
                              <a:latin typeface="Cambria Math" panose="02040503050406030204" pitchFamily="18" charset="0"/>
                            </a:rPr>
                            <m:t>𝑚𝑖𝑛</m:t>
                          </m:r>
                        </m:e>
                      </m:func>
                      <m:r>
                        <a:rPr lang="en-US" sz="2000" i="1">
                          <a:solidFill>
                            <a:schemeClr val="accent2"/>
                          </a:solidFill>
                          <a:latin typeface="Cambria Math" panose="02040503050406030204" pitchFamily="18" charset="0"/>
                        </a:rPr>
                        <m:t>𝑔</m:t>
                      </m:r>
                      <m:d>
                        <m:dPr>
                          <m:ctrlPr>
                            <a:rPr lang="en-US" sz="2000" i="1">
                              <a:solidFill>
                                <a:schemeClr val="accent2"/>
                              </a:solidFill>
                              <a:latin typeface="Cambria Math" panose="02040503050406030204" pitchFamily="18" charset="0"/>
                            </a:rPr>
                          </m:ctrlPr>
                        </m:dPr>
                        <m:e>
                          <m:r>
                            <a:rPr lang="en-US" sz="2000" i="1">
                              <a:solidFill>
                                <a:schemeClr val="accent2"/>
                              </a:solidFill>
                              <a:latin typeface="Cambria Math" panose="02040503050406030204" pitchFamily="18" charset="0"/>
                            </a:rPr>
                            <m:t>𝑥</m:t>
                          </m:r>
                        </m:e>
                        <m:e>
                          <m:r>
                            <a:rPr lang="en-US" sz="2000" i="1">
                              <a:solidFill>
                                <a:schemeClr val="accent2"/>
                              </a:solidFill>
                              <a:latin typeface="Cambria Math" panose="02040503050406030204" pitchFamily="18" charset="0"/>
                            </a:rPr>
                            <m:t>𝜆</m:t>
                          </m:r>
                        </m:e>
                      </m:d>
                    </m:oMath>
                  </m:oMathPara>
                </a14:m>
                <a:endParaRPr lang="en-US" sz="2000" dirty="0">
                  <a:solidFill>
                    <a:schemeClr val="accent2"/>
                  </a:solidFill>
                </a:endParaRPr>
              </a:p>
              <a:p>
                <a:pPr marL="0" indent="0">
                  <a:buNone/>
                </a:pPr>
                <a:endParaRPr lang="en-US" sz="2000" dirty="0"/>
              </a:p>
              <a:p>
                <a:r>
                  <a:rPr lang="en-US" sz="2000" dirty="0"/>
                  <a:t> The task:  to learn a math model  to approximate </a:t>
                </a:r>
                <a14:m>
                  <m:oMath xmlns:m="http://schemas.openxmlformats.org/officeDocument/2006/math">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𝜆</m:t>
                    </m:r>
                    <m:r>
                      <a:rPr lang="en-US" sz="2000" i="1">
                        <a:latin typeface="Cambria Math" panose="02040503050406030204" pitchFamily="18" charset="0"/>
                      </a:rPr>
                      <m:t>)</m:t>
                    </m:r>
                  </m:oMath>
                </a14:m>
                <a:r>
                  <a:rPr lang="en-US" sz="2000" dirty="0"/>
                  <a:t>. </a:t>
                </a:r>
              </a:p>
            </p:txBody>
          </p:sp>
        </mc:Choice>
        <mc:Fallback xmlns="">
          <p:sp>
            <p:nvSpPr>
              <p:cNvPr id="6" name="Content Placeholder 5"/>
              <p:cNvSpPr>
                <a:spLocks noRot="1" noChangeAspect="1" noMove="1" noResize="1" noEditPoints="1" noAdjustHandles="1" noChangeArrowheads="1" noChangeShapeType="1" noTextEdit="1"/>
              </p:cNvSpPr>
              <p:nvPr>
                <p:ph idx="1"/>
              </p:nvPr>
            </p:nvSpPr>
            <p:spPr>
              <a:xfrm>
                <a:off x="503927" y="3347835"/>
                <a:ext cx="8229600" cy="4525962"/>
              </a:xfrm>
              <a:blipFill rotWithShape="1">
                <a:blip r:embed="rId2"/>
                <a:stretch>
                  <a:fillRect l="-5" t="-3" r="5" b="10"/>
                </a:stretch>
              </a:blipFill>
            </p:spPr>
            <p:txBody>
              <a:bodyPr/>
              <a:lstStyle/>
              <a:p>
                <a:r>
                  <a:rPr lang="zh-CN" altLang="en-US">
                    <a:noFill/>
                  </a:rPr>
                  <a:t> </a:t>
                </a:r>
              </a:p>
            </p:txBody>
          </p:sp>
        </mc:Fallback>
      </mc:AlternateContent>
      <p:sp>
        <p:nvSpPr>
          <p:cNvPr id="5" name="Slide Number Placeholder 4"/>
          <p:cNvSpPr>
            <a:spLocks noGrp="1"/>
          </p:cNvSpPr>
          <p:nvPr>
            <p:ph type="sldNum" sz="quarter" idx="12"/>
          </p:nvPr>
        </p:nvSpPr>
        <p:spPr/>
        <p:txBody>
          <a:bodyPr/>
          <a:lstStyle/>
          <a:p>
            <a:pPr fontAlgn="base">
              <a:spcBef>
                <a:spcPct val="0"/>
              </a:spcBef>
              <a:spcAft>
                <a:spcPct val="0"/>
              </a:spcAft>
              <a:defRPr/>
            </a:pPr>
            <a:fld id="{E8818E26-A66A-4BEC-BD5A-A9F9831D3848}" type="slidenum">
              <a:rPr lang="en-GB">
                <a:solidFill>
                  <a:srgbClr val="000000"/>
                </a:solidFill>
                <a:latin typeface="Arial" panose="020B0604020202020204" pitchFamily="34" charset="0"/>
                <a:cs typeface="Arial" panose="020B0604020202020204" pitchFamily="34" charset="0"/>
              </a:rPr>
              <a:t>35</a:t>
            </a:fld>
            <a:r>
              <a:rPr lang="en-GB">
                <a:solidFill>
                  <a:srgbClr val="000000"/>
                </a:solidFill>
                <a:latin typeface="Arial" panose="020B0604020202020204" pitchFamily="34" charset="0"/>
                <a:cs typeface="Arial" panose="020B0604020202020204" pitchFamily="34" charset="0"/>
              </a:rPr>
              <a:t>	</a:t>
            </a:r>
          </a:p>
        </p:txBody>
      </p:sp>
      <p:grpSp>
        <p:nvGrpSpPr>
          <p:cNvPr id="8" name="组合 143"/>
          <p:cNvGrpSpPr/>
          <p:nvPr/>
        </p:nvGrpSpPr>
        <p:grpSpPr>
          <a:xfrm>
            <a:off x="1331640" y="1477293"/>
            <a:ext cx="5832648" cy="1483432"/>
            <a:chOff x="156" y="4132"/>
            <a:chExt cx="18807" cy="5398"/>
          </a:xfrm>
        </p:grpSpPr>
        <mc:AlternateContent xmlns:mc="http://schemas.openxmlformats.org/markup-compatibility/2006" xmlns:a14="http://schemas.microsoft.com/office/drawing/2010/main">
          <mc:Choice Requires="a14">
            <p:sp>
              <p:nvSpPr>
                <p:cNvPr id="9" name="圆角矩形 6"/>
                <p:cNvSpPr/>
                <p:nvPr/>
              </p:nvSpPr>
              <p:spPr>
                <a:xfrm>
                  <a:off x="4627" y="5702"/>
                  <a:ext cx="3165" cy="1257"/>
                </a:xfrm>
                <a:prstGeom prst="roundRect">
                  <a:avLst>
                    <a:gd name="adj" fmla="val 16667"/>
                  </a:avLst>
                </a:prstGeom>
                <a:solidFill>
                  <a:srgbClr val="FFC000">
                    <a:alpha val="42000"/>
                  </a:srgbClr>
                </a:solidFill>
                <a:ln w="12700" cap="flat" cmpd="sng">
                  <a:solidFill>
                    <a:schemeClr val="tx1"/>
                  </a:solidFill>
                  <a:prstDash val="solid"/>
                  <a:round/>
                  <a:headEnd type="none" w="med" len="med"/>
                  <a:tailEnd type="none" w="med" len="med"/>
                </a:ln>
              </p:spPr>
              <p:txBody>
                <a:bodyPr wrap="square" lIns="0" tIns="0" rIns="0" bIns="35100" anchor="ctr" anchorCtr="0">
                  <a:spAutoFit/>
                </a:bodyPr>
                <a:lstStyle/>
                <a:p>
                  <a:pPr algn="ctr" fontAlgn="base">
                    <a:spcBef>
                      <a:spcPct val="0"/>
                    </a:spcBef>
                    <a:spcAft>
                      <a:spcPct val="0"/>
                    </a:spcAft>
                  </a:pPr>
                  <a14:m>
                    <m:oMathPara xmlns:m="http://schemas.openxmlformats.org/officeDocument/2006/math">
                      <m:oMathParaPr>
                        <m:jc m:val="centerGroup"/>
                      </m:oMathParaPr>
                      <m:oMath xmlns:m="http://schemas.openxmlformats.org/officeDocument/2006/math">
                        <m:r>
                          <a:rPr lang="en-US" altLang="zh-CN" i="1">
                            <a:solidFill>
                              <a:srgbClr val="000000"/>
                            </a:solidFill>
                            <a:latin typeface="Cambria Math" panose="02040503050406030204" pitchFamily="18" charset="0"/>
                            <a:cs typeface="Times New Roman" panose="02020603050405020304" pitchFamily="18" charset="0"/>
                          </a:rPr>
                          <m:t>𝑥</m:t>
                        </m:r>
                        <m:r>
                          <a:rPr lang="en-US" altLang="zh-CN" i="1">
                            <a:solidFill>
                              <a:srgbClr val="000000"/>
                            </a:solidFill>
                            <a:latin typeface="Cambria Math" panose="02040503050406030204" pitchFamily="18" charset="0"/>
                            <a:cs typeface="Times New Roman" panose="02020603050405020304" pitchFamily="18" charset="0"/>
                          </a:rPr>
                          <m:t>=</m:t>
                        </m:r>
                        <m:r>
                          <a:rPr lang="en-US" altLang="zh-CN" i="1">
                            <a:solidFill>
                              <a:srgbClr val="000000"/>
                            </a:solidFill>
                            <a:latin typeface="Cambria Math" panose="02040503050406030204" pitchFamily="18" charset="0"/>
                            <a:cs typeface="Times New Roman" panose="02020603050405020304" pitchFamily="18" charset="0"/>
                          </a:rPr>
                          <m:t>𝑥</m:t>
                        </m:r>
                        <m:r>
                          <a:rPr lang="en-US" altLang="zh-CN" i="1">
                            <a:solidFill>
                              <a:srgbClr val="000000"/>
                            </a:solidFill>
                            <a:latin typeface="Cambria Math" panose="02040503050406030204" pitchFamily="18" charset="0"/>
                            <a:cs typeface="Times New Roman" panose="02020603050405020304" pitchFamily="18" charset="0"/>
                          </a:rPr>
                          <m:t>(</m:t>
                        </m:r>
                        <m:r>
                          <a:rPr lang="en-US" altLang="zh-CN" i="1">
                            <a:solidFill>
                              <a:srgbClr val="000000"/>
                            </a:solidFill>
                            <a:latin typeface="Cambria Math" panose="02040503050406030204" pitchFamily="18" charset="0"/>
                            <a:cs typeface="Times New Roman" panose="02020603050405020304" pitchFamily="18" charset="0"/>
                          </a:rPr>
                          <m:t>𝜆</m:t>
                        </m:r>
                        <m:r>
                          <a:rPr lang="en-US" altLang="zh-CN" i="1">
                            <a:solidFill>
                              <a:srgbClr val="000000"/>
                            </a:solidFill>
                            <a:latin typeface="Cambria Math" panose="02040503050406030204" pitchFamily="18" charset="0"/>
                            <a:cs typeface="Times New Roman" panose="02020603050405020304" pitchFamily="18" charset="0"/>
                          </a:rPr>
                          <m:t>)</m:t>
                        </m:r>
                      </m:oMath>
                    </m:oMathPara>
                  </a14:m>
                  <a:endParaRPr lang="en-US" altLang="zh-CN"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9" name="圆角矩形 6"/>
                <p:cNvSpPr>
                  <a:spLocks noRot="1" noChangeAspect="1" noMove="1" noResize="1" noEditPoints="1" noAdjustHandles="1" noChangeArrowheads="1" noChangeShapeType="1" noTextEdit="1"/>
                </p:cNvSpPr>
                <p:nvPr/>
              </p:nvSpPr>
              <p:spPr>
                <a:xfrm>
                  <a:off x="4627" y="5702"/>
                  <a:ext cx="3165" cy="1257"/>
                </a:xfrm>
                <a:prstGeom prst="roundRect">
                  <a:avLst>
                    <a:gd name="adj" fmla="val 16667"/>
                  </a:avLst>
                </a:prstGeom>
                <a:blipFill rotWithShape="1">
                  <a:blip r:embed="rId3"/>
                </a:blipFill>
                <a:ln w="12700" cap="flat" cmpd="sng">
                  <a:solidFill>
                    <a:schemeClr val="tx1"/>
                  </a:solidFill>
                  <a:prstDash val="solid"/>
                  <a:round/>
                  <a:headEnd type="none" w="med" len="med"/>
                  <a:tailEnd type="none" w="med" len="med"/>
                </a:ln>
              </p:spPr>
              <p:txBody>
                <a:bodyPr/>
                <a:lstStyle/>
                <a:p>
                  <a:r>
                    <a:rPr lang="zh-CN" altLang="en-US">
                      <a:noFill/>
                    </a:rPr>
                    <a:t> </a:t>
                  </a:r>
                </a:p>
              </p:txBody>
            </p:sp>
          </mc:Fallback>
        </mc:AlternateContent>
        <p:sp>
          <p:nvSpPr>
            <p:cNvPr id="10" name="任意多边形: 形状 3"/>
            <p:cNvSpPr/>
            <p:nvPr/>
          </p:nvSpPr>
          <p:spPr>
            <a:xfrm rot="156061">
              <a:off x="14805" y="5046"/>
              <a:ext cx="2726" cy="2494"/>
            </a:xfrm>
            <a:custGeom>
              <a:avLst/>
              <a:gdLst>
                <a:gd name="connsiteX0" fmla="*/ 0 w 5738326"/>
                <a:gd name="connsiteY0" fmla="*/ 0 h 4516016"/>
                <a:gd name="connsiteX1" fmla="*/ 1380931 w 5738326"/>
                <a:gd name="connsiteY1" fmla="*/ 3918857 h 4516016"/>
                <a:gd name="connsiteX2" fmla="*/ 5738326 w 5738326"/>
                <a:gd name="connsiteY2" fmla="*/ 4516016 h 4516016"/>
                <a:gd name="connsiteX0-1" fmla="*/ 0 w 5738326"/>
                <a:gd name="connsiteY0-2" fmla="*/ 0 h 4558764"/>
                <a:gd name="connsiteX1-3" fmla="*/ 1380931 w 5738326"/>
                <a:gd name="connsiteY1-4" fmla="*/ 3918857 h 4558764"/>
                <a:gd name="connsiteX2-5" fmla="*/ 5738326 w 5738326"/>
                <a:gd name="connsiteY2-6" fmla="*/ 4516016 h 4558764"/>
                <a:gd name="connsiteX0-7" fmla="*/ 0 w 5738326"/>
                <a:gd name="connsiteY0-8" fmla="*/ 0 h 4534793"/>
                <a:gd name="connsiteX1-9" fmla="*/ 1380931 w 5738326"/>
                <a:gd name="connsiteY1-10" fmla="*/ 3918857 h 4534793"/>
                <a:gd name="connsiteX2-11" fmla="*/ 5738326 w 5738326"/>
                <a:gd name="connsiteY2-12" fmla="*/ 4516016 h 4534793"/>
                <a:gd name="connsiteX0-13" fmla="*/ 0 w 5738326"/>
                <a:gd name="connsiteY0-14" fmla="*/ 0 h 4531827"/>
                <a:gd name="connsiteX1-15" fmla="*/ 1380931 w 5738326"/>
                <a:gd name="connsiteY1-16" fmla="*/ 3918857 h 4531827"/>
                <a:gd name="connsiteX2-17" fmla="*/ 5738326 w 5738326"/>
                <a:gd name="connsiteY2-18" fmla="*/ 4516016 h 4531827"/>
                <a:gd name="connsiteX0-19" fmla="*/ 0 w 5738326"/>
                <a:gd name="connsiteY0-20" fmla="*/ 0 h 4518318"/>
                <a:gd name="connsiteX1-21" fmla="*/ 1101854 w 5738326"/>
                <a:gd name="connsiteY1-22" fmla="*/ 3811946 h 4518318"/>
                <a:gd name="connsiteX2-23" fmla="*/ 5738326 w 5738326"/>
                <a:gd name="connsiteY2-24" fmla="*/ 4516016 h 4518318"/>
                <a:gd name="connsiteX0-25" fmla="*/ 0 w 5738326"/>
                <a:gd name="connsiteY0-26" fmla="*/ 0 h 4526119"/>
                <a:gd name="connsiteX1-27" fmla="*/ 1154014 w 5738326"/>
                <a:gd name="connsiteY1-28" fmla="*/ 3887804 h 4526119"/>
                <a:gd name="connsiteX2-29" fmla="*/ 5738326 w 5738326"/>
                <a:gd name="connsiteY2-30" fmla="*/ 4516016 h 4526119"/>
                <a:gd name="connsiteX0-31" fmla="*/ 0 w 5738326"/>
                <a:gd name="connsiteY0-32" fmla="*/ 0 h 4528784"/>
                <a:gd name="connsiteX1-33" fmla="*/ 1154830 w 5738326"/>
                <a:gd name="connsiteY1-34" fmla="*/ 3903354 h 4528784"/>
                <a:gd name="connsiteX2-35" fmla="*/ 5738326 w 5738326"/>
                <a:gd name="connsiteY2-36" fmla="*/ 4516016 h 4528784"/>
                <a:gd name="connsiteX0-37" fmla="*/ 0 w 5738326"/>
                <a:gd name="connsiteY0-38" fmla="*/ 0 h 4529479"/>
                <a:gd name="connsiteX1-39" fmla="*/ 1159538 w 5738326"/>
                <a:gd name="connsiteY1-40" fmla="*/ 3907067 h 4529479"/>
                <a:gd name="connsiteX2-41" fmla="*/ 5738326 w 5738326"/>
                <a:gd name="connsiteY2-42" fmla="*/ 4516016 h 4529479"/>
              </a:gdLst>
              <a:ahLst/>
              <a:cxnLst>
                <a:cxn ang="0">
                  <a:pos x="connsiteX0-1" y="connsiteY0-2"/>
                </a:cxn>
                <a:cxn ang="0">
                  <a:pos x="connsiteX1-3" y="connsiteY1-4"/>
                </a:cxn>
                <a:cxn ang="0">
                  <a:pos x="connsiteX2-5" y="connsiteY2-6"/>
                </a:cxn>
              </a:cxnLst>
              <a:rect l="l" t="t" r="r" b="b"/>
              <a:pathLst>
                <a:path w="5738326" h="4529479">
                  <a:moveTo>
                    <a:pt x="0" y="0"/>
                  </a:moveTo>
                  <a:cubicBezTo>
                    <a:pt x="127646" y="1586290"/>
                    <a:pt x="203150" y="3154398"/>
                    <a:pt x="1159538" y="3907067"/>
                  </a:cubicBezTo>
                  <a:cubicBezTo>
                    <a:pt x="2115926" y="4659736"/>
                    <a:pt x="4926464" y="4521739"/>
                    <a:pt x="5738326" y="4516016"/>
                  </a:cubicBezTo>
                </a:path>
              </a:pathLst>
            </a:custGeom>
            <a:noFill/>
            <a:ln w="19050" cap="flat" cmpd="sng">
              <a:solidFill>
                <a:schemeClr val="tx1"/>
              </a:solidFill>
              <a:prstDash val="solid"/>
              <a:round/>
              <a:headEnd type="none" w="med" len="med"/>
              <a:tailEnd type="none" w="med" len="med"/>
            </a:ln>
          </p:spPr>
          <p:txBody>
            <a:bodyPr/>
            <a:lstStyle/>
            <a:p>
              <a:pPr fontAlgn="base">
                <a:spcBef>
                  <a:spcPct val="0"/>
                </a:spcBef>
                <a:spcAft>
                  <a:spcPct val="0"/>
                </a:spcAft>
              </a:pPr>
              <a:endParaRPr lang="zh-CN" altLang="en-US">
                <a:solidFill>
                  <a:srgbClr val="000000"/>
                </a:solidFill>
                <a:latin typeface="Arial" panose="020B0604020202020204" pitchFamily="34" charset="0"/>
                <a:cs typeface="Arial" panose="020B0604020202020204" pitchFamily="34" charset="0"/>
              </a:endParaRPr>
            </a:p>
          </p:txBody>
        </p:sp>
        <p:sp>
          <p:nvSpPr>
            <p:cNvPr id="11" name="任意多边形 3"/>
            <p:cNvSpPr/>
            <p:nvPr/>
          </p:nvSpPr>
          <p:spPr>
            <a:xfrm>
              <a:off x="9547" y="4949"/>
              <a:ext cx="2564" cy="2569"/>
            </a:xfrm>
            <a:custGeom>
              <a:avLst/>
              <a:gdLst/>
              <a:ahLst/>
              <a:cxnLst>
                <a:cxn ang="0">
                  <a:pos x="0" y="0"/>
                </a:cxn>
                <a:cxn ang="0">
                  <a:pos x="2120245" y="942975"/>
                </a:cxn>
                <a:cxn ang="0">
                  <a:pos x="1420481" y="2921000"/>
                </a:cxn>
                <a:cxn ang="0">
                  <a:pos x="4514173" y="4178935"/>
                </a:cxn>
                <a:cxn ang="0">
                  <a:pos x="4696416" y="4878705"/>
                </a:cxn>
              </a:cxnLst>
              <a:rect l="0" t="0" r="0" b="0"/>
              <a:pathLst>
                <a:path w="4869224" h="4878705">
                  <a:moveTo>
                    <a:pt x="0" y="0"/>
                  </a:moveTo>
                  <a:cubicBezTo>
                    <a:pt x="438150" y="149225"/>
                    <a:pt x="1836420" y="358775"/>
                    <a:pt x="2120265" y="942975"/>
                  </a:cubicBezTo>
                  <a:cubicBezTo>
                    <a:pt x="2404110" y="1527175"/>
                    <a:pt x="941705" y="2273935"/>
                    <a:pt x="1420495" y="2921000"/>
                  </a:cubicBezTo>
                  <a:cubicBezTo>
                    <a:pt x="1899285" y="3568065"/>
                    <a:pt x="3858895" y="3787140"/>
                    <a:pt x="4514215" y="4178935"/>
                  </a:cubicBezTo>
                  <a:cubicBezTo>
                    <a:pt x="5169535" y="4570730"/>
                    <a:pt x="4721860" y="4763770"/>
                    <a:pt x="4696460" y="4878705"/>
                  </a:cubicBezTo>
                </a:path>
              </a:pathLst>
            </a:custGeom>
            <a:noFill/>
            <a:ln w="19050" cap="flat" cmpd="sng">
              <a:solidFill>
                <a:schemeClr val="tx1"/>
              </a:solidFill>
              <a:prstDash val="solid"/>
              <a:round/>
              <a:headEnd type="none" w="med" len="med"/>
              <a:tailEnd type="none" w="med" len="med"/>
            </a:ln>
          </p:spPr>
          <p:txBody>
            <a:bodyPr/>
            <a:lstStyle/>
            <a:p>
              <a:pPr fontAlgn="base">
                <a:spcBef>
                  <a:spcPct val="0"/>
                </a:spcBef>
                <a:spcAft>
                  <a:spcPct val="0"/>
                </a:spcAft>
              </a:pPr>
              <a:endParaRPr lang="zh-CN" altLang="en-US">
                <a:solidFill>
                  <a:srgbClr val="000000"/>
                </a:solidFill>
                <a:latin typeface="Arial" panose="020B0604020202020204" pitchFamily="34" charset="0"/>
                <a:cs typeface="Arial" panose="020B0604020202020204" pitchFamily="34" charset="0"/>
              </a:endParaRPr>
            </a:p>
          </p:txBody>
        </p:sp>
        <p:cxnSp>
          <p:nvCxnSpPr>
            <p:cNvPr id="12" name="直接箭头连接符 8"/>
            <p:cNvCxnSpPr/>
            <p:nvPr/>
          </p:nvCxnSpPr>
          <p:spPr>
            <a:xfrm flipV="1">
              <a:off x="1920" y="6334"/>
              <a:ext cx="2569" cy="75"/>
            </a:xfrm>
            <a:prstGeom prst="straightConnector1">
              <a:avLst/>
            </a:prstGeom>
            <a:ln w="19050" cap="flat" cmpd="sng">
              <a:solidFill>
                <a:srgbClr val="0070C0"/>
              </a:solidFill>
              <a:prstDash val="dash"/>
              <a:round/>
              <a:headEnd type="none" w="med" len="med"/>
              <a:tailEnd type="arrow" w="med" len="med"/>
            </a:ln>
          </p:spPr>
        </p:cxnSp>
        <p:cxnSp>
          <p:nvCxnSpPr>
            <p:cNvPr id="13" name="直接箭头连接符 9"/>
            <p:cNvCxnSpPr/>
            <p:nvPr/>
          </p:nvCxnSpPr>
          <p:spPr>
            <a:xfrm flipV="1">
              <a:off x="7916" y="5178"/>
              <a:ext cx="1929" cy="1145"/>
            </a:xfrm>
            <a:prstGeom prst="straightConnector1">
              <a:avLst/>
            </a:prstGeom>
            <a:ln w="19050" cap="flat" cmpd="sng">
              <a:solidFill>
                <a:srgbClr val="FF2D00"/>
              </a:solidFill>
              <a:prstDash val="dash"/>
              <a:round/>
              <a:headEnd type="none" w="med" len="med"/>
              <a:tailEnd type="arrow" w="sm" len="sm"/>
            </a:ln>
          </p:spPr>
        </p:cxnSp>
        <p:cxnSp>
          <p:nvCxnSpPr>
            <p:cNvPr id="14" name="直接箭头连接符 10"/>
            <p:cNvCxnSpPr/>
            <p:nvPr/>
          </p:nvCxnSpPr>
          <p:spPr>
            <a:xfrm>
              <a:off x="7916" y="6333"/>
              <a:ext cx="3982" cy="1181"/>
            </a:xfrm>
            <a:prstGeom prst="straightConnector1">
              <a:avLst/>
            </a:prstGeom>
            <a:ln w="19050" cap="flat" cmpd="sng">
              <a:solidFill>
                <a:srgbClr val="FF2D00"/>
              </a:solidFill>
              <a:prstDash val="dash"/>
              <a:round/>
              <a:headEnd type="none" w="med" len="med"/>
              <a:tailEnd type="arrow" w="sm" len="sm"/>
            </a:ln>
          </p:spPr>
        </p:cxnSp>
        <p:cxnSp>
          <p:nvCxnSpPr>
            <p:cNvPr id="15" name="直接箭头连接符 11"/>
            <p:cNvCxnSpPr/>
            <p:nvPr/>
          </p:nvCxnSpPr>
          <p:spPr>
            <a:xfrm>
              <a:off x="10507" y="5083"/>
              <a:ext cx="4219" cy="269"/>
            </a:xfrm>
            <a:prstGeom prst="straightConnector1">
              <a:avLst/>
            </a:prstGeom>
            <a:ln w="19050" cap="flat" cmpd="sng">
              <a:solidFill>
                <a:srgbClr val="FF2D00"/>
              </a:solidFill>
              <a:prstDash val="dash"/>
              <a:round/>
              <a:headEnd type="none" w="med" len="med"/>
              <a:tailEnd type="arrow" w="sm" len="sm"/>
            </a:ln>
          </p:spPr>
        </p:cxnSp>
        <p:cxnSp>
          <p:nvCxnSpPr>
            <p:cNvPr id="16" name="直接箭头连接符 12"/>
            <p:cNvCxnSpPr/>
            <p:nvPr/>
          </p:nvCxnSpPr>
          <p:spPr>
            <a:xfrm>
              <a:off x="12154" y="7523"/>
              <a:ext cx="4929" cy="206"/>
            </a:xfrm>
            <a:prstGeom prst="straightConnector1">
              <a:avLst/>
            </a:prstGeom>
            <a:ln w="19050" cap="flat" cmpd="sng">
              <a:solidFill>
                <a:srgbClr val="FF2D00"/>
              </a:solidFill>
              <a:prstDash val="dash"/>
              <a:round/>
              <a:headEnd type="none" w="med" len="med"/>
              <a:tailEnd type="arrow" w="sm" len="sm"/>
            </a:ln>
          </p:spPr>
        </p:cxnSp>
        <p:cxnSp>
          <p:nvCxnSpPr>
            <p:cNvPr id="17" name="直接箭头连接符 13"/>
            <p:cNvCxnSpPr/>
            <p:nvPr/>
          </p:nvCxnSpPr>
          <p:spPr>
            <a:xfrm flipV="1">
              <a:off x="7930" y="6214"/>
              <a:ext cx="2225" cy="118"/>
            </a:xfrm>
            <a:prstGeom prst="straightConnector1">
              <a:avLst/>
            </a:prstGeom>
            <a:ln w="19050" cap="flat" cmpd="sng">
              <a:solidFill>
                <a:srgbClr val="FF2D00"/>
              </a:solidFill>
              <a:prstDash val="dash"/>
              <a:round/>
              <a:headEnd type="none" w="med" len="med"/>
              <a:tailEnd type="arrow" w="sm" len="sm"/>
            </a:ln>
          </p:spPr>
        </p:cxnSp>
        <p:cxnSp>
          <p:nvCxnSpPr>
            <p:cNvPr id="18" name="直接箭头连接符 14"/>
            <p:cNvCxnSpPr/>
            <p:nvPr/>
          </p:nvCxnSpPr>
          <p:spPr>
            <a:xfrm>
              <a:off x="10399" y="6226"/>
              <a:ext cx="4449" cy="286"/>
            </a:xfrm>
            <a:prstGeom prst="straightConnector1">
              <a:avLst/>
            </a:prstGeom>
            <a:ln w="19050" cap="flat" cmpd="sng">
              <a:solidFill>
                <a:srgbClr val="FF2D00"/>
              </a:solidFill>
              <a:prstDash val="dash"/>
              <a:round/>
              <a:headEnd type="none" w="med" len="med"/>
              <a:tailEnd type="arrow" w="sm" len="sm"/>
            </a:ln>
          </p:spPr>
        </p:cxnSp>
        <p:sp>
          <p:nvSpPr>
            <p:cNvPr id="19" name="文本框 46"/>
            <p:cNvSpPr txBox="1"/>
            <p:nvPr/>
          </p:nvSpPr>
          <p:spPr>
            <a:xfrm>
              <a:off x="8879" y="8300"/>
              <a:ext cx="4868" cy="1003"/>
            </a:xfrm>
            <a:prstGeom prst="rect">
              <a:avLst/>
            </a:prstGeom>
            <a:noFill/>
            <a:ln w="9525">
              <a:noFill/>
            </a:ln>
          </p:spPr>
          <p:txBody>
            <a:bodyPr wrap="square" anchor="t" anchorCtr="0">
              <a:spAutoFit/>
            </a:bodyPr>
            <a:lstStyle/>
            <a:p>
              <a:pPr fontAlgn="base">
                <a:spcBef>
                  <a:spcPct val="0"/>
                </a:spcBef>
                <a:spcAft>
                  <a:spcPct val="0"/>
                </a:spcAft>
              </a:pPr>
              <a:r>
                <a:rPr lang="en-US" altLang="en-US" sz="1200" dirty="0">
                  <a:solidFill>
                    <a:srgbClr val="000000"/>
                  </a:solidFill>
                  <a:latin typeface="Times New Roman" panose="02020603050405020304" pitchFamily="18" charset="0"/>
                  <a:cs typeface="Times New Roman" panose="02020603050405020304" pitchFamily="18" charset="0"/>
                  <a:sym typeface="等线" panose="02010600030101010101" charset="-122"/>
                </a:rPr>
                <a:t> Pareto Set</a:t>
              </a:r>
            </a:p>
          </p:txBody>
        </p:sp>
        <p:sp>
          <p:nvSpPr>
            <p:cNvPr id="20" name="Straight Connector 35"/>
            <p:cNvSpPr>
              <a:spLocks noChangeAspect="1"/>
            </p:cNvSpPr>
            <p:nvPr/>
          </p:nvSpPr>
          <p:spPr>
            <a:xfrm>
              <a:off x="9206" y="4738"/>
              <a:ext cx="0" cy="3118"/>
            </a:xfrm>
            <a:prstGeom prst="line">
              <a:avLst/>
            </a:prstGeom>
            <a:ln w="19050" cap="flat" cmpd="sng">
              <a:solidFill>
                <a:srgbClr val="000000"/>
              </a:solidFill>
              <a:prstDash val="solid"/>
              <a:miter/>
              <a:headEnd type="none" w="med" len="med"/>
              <a:tailEnd type="none" w="med" len="med"/>
            </a:ln>
          </p:spPr>
        </p:sp>
        <p:sp>
          <p:nvSpPr>
            <p:cNvPr id="21" name="Straight Connector 36"/>
            <p:cNvSpPr>
              <a:spLocks noChangeAspect="1"/>
            </p:cNvSpPr>
            <p:nvPr/>
          </p:nvSpPr>
          <p:spPr>
            <a:xfrm>
              <a:off x="9207" y="7848"/>
              <a:ext cx="3118" cy="0"/>
            </a:xfrm>
            <a:prstGeom prst="line">
              <a:avLst/>
            </a:prstGeom>
            <a:ln w="19050" cap="flat" cmpd="sng">
              <a:solidFill>
                <a:srgbClr val="000000"/>
              </a:solidFill>
              <a:prstDash val="solid"/>
              <a:miter/>
              <a:headEnd type="none" w="med" len="med"/>
              <a:tailEnd type="none" w="med" len="med"/>
            </a:ln>
          </p:spPr>
        </p:sp>
        <p:sp>
          <p:nvSpPr>
            <p:cNvPr id="22" name="AutoShape 25"/>
            <p:cNvSpPr>
              <a:spLocks noChangeAspect="1" noChangeArrowheads="1"/>
            </p:cNvSpPr>
            <p:nvPr/>
          </p:nvSpPr>
          <p:spPr bwMode="auto">
            <a:xfrm>
              <a:off x="9460" y="4859"/>
              <a:ext cx="194" cy="194"/>
            </a:xfrm>
            <a:prstGeom prst="ellipse">
              <a:avLst/>
            </a:prstGeom>
            <a:solidFill>
              <a:srgbClr val="FF967F">
                <a:alpha val="60000"/>
              </a:srgbClr>
            </a:solidFill>
            <a:ln w="19050">
              <a:noFill/>
              <a:beve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defTabSz="685800" fontAlgn="base">
                <a:lnSpc>
                  <a:spcPct val="100000"/>
                </a:lnSpc>
                <a:spcBef>
                  <a:spcPct val="0"/>
                </a:spcBef>
                <a:spcAft>
                  <a:spcPct val="0"/>
                </a:spcAft>
                <a:buNone/>
                <a:defRPr/>
              </a:pPr>
              <a:endParaRPr lang="en-US" altLang="en-US" sz="1350">
                <a:solidFill>
                  <a:srgbClr val="000000"/>
                </a:solidFill>
                <a:latin typeface="Arial" panose="020B0604020202020204" pitchFamily="34" charset="0"/>
                <a:ea typeface="宋体" panose="02010600030101010101" pitchFamily="2" charset="-122"/>
                <a:cs typeface="Arial" panose="020B0604020202020204"/>
              </a:endParaRPr>
            </a:p>
          </p:txBody>
        </p:sp>
        <p:sp>
          <p:nvSpPr>
            <p:cNvPr id="23" name="Straight Connector 35"/>
            <p:cNvSpPr>
              <a:spLocks noChangeAspect="1"/>
            </p:cNvSpPr>
            <p:nvPr/>
          </p:nvSpPr>
          <p:spPr>
            <a:xfrm>
              <a:off x="14544" y="4738"/>
              <a:ext cx="0" cy="3118"/>
            </a:xfrm>
            <a:prstGeom prst="line">
              <a:avLst/>
            </a:prstGeom>
            <a:ln w="19050" cap="flat" cmpd="sng">
              <a:solidFill>
                <a:srgbClr val="000000"/>
              </a:solidFill>
              <a:prstDash val="solid"/>
              <a:miter/>
              <a:headEnd type="none" w="med" len="med"/>
              <a:tailEnd type="none" w="med" len="med"/>
            </a:ln>
          </p:spPr>
        </p:sp>
        <p:sp>
          <p:nvSpPr>
            <p:cNvPr id="24" name="Straight Connector 36"/>
            <p:cNvSpPr>
              <a:spLocks noChangeAspect="1"/>
            </p:cNvSpPr>
            <p:nvPr/>
          </p:nvSpPr>
          <p:spPr>
            <a:xfrm>
              <a:off x="14544" y="7848"/>
              <a:ext cx="3118" cy="0"/>
            </a:xfrm>
            <a:prstGeom prst="line">
              <a:avLst/>
            </a:prstGeom>
            <a:ln w="19050" cap="flat" cmpd="sng">
              <a:solidFill>
                <a:srgbClr val="000000"/>
              </a:solidFill>
              <a:prstDash val="solid"/>
              <a:miter/>
              <a:headEnd type="none" w="med" len="med"/>
              <a:tailEnd type="none" w="med" len="med"/>
            </a:ln>
          </p:spPr>
        </p:sp>
        <p:sp>
          <p:nvSpPr>
            <p:cNvPr id="25" name="Straight Connector 35"/>
            <p:cNvSpPr>
              <a:spLocks noChangeAspect="1"/>
            </p:cNvSpPr>
            <p:nvPr/>
          </p:nvSpPr>
          <p:spPr>
            <a:xfrm>
              <a:off x="471" y="4739"/>
              <a:ext cx="0" cy="3118"/>
            </a:xfrm>
            <a:prstGeom prst="line">
              <a:avLst/>
            </a:prstGeom>
            <a:ln w="19050" cap="flat" cmpd="sng">
              <a:solidFill>
                <a:srgbClr val="000000"/>
              </a:solidFill>
              <a:prstDash val="solid"/>
              <a:miter/>
              <a:headEnd type="none" w="med" len="med"/>
              <a:tailEnd type="none" w="med" len="med"/>
            </a:ln>
          </p:spPr>
        </p:sp>
        <p:sp>
          <p:nvSpPr>
            <p:cNvPr id="26" name="Straight Connector 36"/>
            <p:cNvSpPr>
              <a:spLocks noChangeAspect="1"/>
            </p:cNvSpPr>
            <p:nvPr/>
          </p:nvSpPr>
          <p:spPr>
            <a:xfrm>
              <a:off x="471" y="7857"/>
              <a:ext cx="3118" cy="0"/>
            </a:xfrm>
            <a:prstGeom prst="line">
              <a:avLst/>
            </a:prstGeom>
            <a:ln w="19050" cap="flat" cmpd="sng">
              <a:solidFill>
                <a:srgbClr val="000000"/>
              </a:solidFill>
              <a:prstDash val="solid"/>
              <a:miter/>
              <a:headEnd type="none" w="med" len="med"/>
              <a:tailEnd type="none" w="med" len="med"/>
            </a:ln>
          </p:spPr>
        </p:sp>
        <p:sp>
          <p:nvSpPr>
            <p:cNvPr id="27" name="文本框 46"/>
            <p:cNvSpPr txBox="1"/>
            <p:nvPr/>
          </p:nvSpPr>
          <p:spPr>
            <a:xfrm>
              <a:off x="13817" y="8293"/>
              <a:ext cx="5146" cy="1003"/>
            </a:xfrm>
            <a:prstGeom prst="rect">
              <a:avLst/>
            </a:prstGeom>
            <a:noFill/>
            <a:ln w="9525">
              <a:noFill/>
            </a:ln>
          </p:spPr>
          <p:txBody>
            <a:bodyPr wrap="square" anchor="t" anchorCtr="0">
              <a:spAutoFit/>
            </a:bodyPr>
            <a:lstStyle/>
            <a:p>
              <a:pPr fontAlgn="base">
                <a:spcBef>
                  <a:spcPct val="0"/>
                </a:spcBef>
                <a:spcAft>
                  <a:spcPct val="0"/>
                </a:spcAft>
              </a:pPr>
              <a:r>
                <a:rPr lang="en-US" altLang="en-US" sz="1200" dirty="0">
                  <a:solidFill>
                    <a:srgbClr val="000000"/>
                  </a:solidFill>
                  <a:latin typeface="Times New Roman" panose="02020603050405020304" pitchFamily="18" charset="0"/>
                  <a:cs typeface="Times New Roman" panose="02020603050405020304" pitchFamily="18" charset="0"/>
                  <a:sym typeface="等线" panose="02010600030101010101" charset="-122"/>
                </a:rPr>
                <a:t>        Pareto Front</a:t>
              </a:r>
            </a:p>
          </p:txBody>
        </p:sp>
        <p:sp>
          <p:nvSpPr>
            <p:cNvPr id="28" name="AutoShape 25"/>
            <p:cNvSpPr>
              <a:spLocks noChangeArrowheads="1"/>
            </p:cNvSpPr>
            <p:nvPr/>
          </p:nvSpPr>
          <p:spPr bwMode="auto">
            <a:xfrm>
              <a:off x="10176" y="6119"/>
              <a:ext cx="193" cy="193"/>
            </a:xfrm>
            <a:prstGeom prst="ellipse">
              <a:avLst/>
            </a:prstGeom>
            <a:solidFill>
              <a:srgbClr val="FF967F">
                <a:alpha val="60000"/>
              </a:srgbClr>
            </a:solidFill>
            <a:ln w="19050">
              <a:noFill/>
              <a:beve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fontAlgn="base">
                <a:spcAft>
                  <a:spcPct val="0"/>
                </a:spcAft>
              </a:pPr>
              <a:endParaRPr lang="en-US" altLang="en-US" sz="1350">
                <a:solidFill>
                  <a:srgbClr val="000000"/>
                </a:solidFill>
                <a:cs typeface="Arial" panose="020B0604020202020204" pitchFamily="34" charset="0"/>
              </a:endParaRPr>
            </a:p>
          </p:txBody>
        </p:sp>
        <p:sp>
          <p:nvSpPr>
            <p:cNvPr id="29" name="矩形 102"/>
            <p:cNvSpPr/>
            <p:nvPr/>
          </p:nvSpPr>
          <p:spPr>
            <a:xfrm flipV="1">
              <a:off x="2171" y="5841"/>
              <a:ext cx="301" cy="272"/>
            </a:xfrm>
            <a:prstGeom prst="rect">
              <a:avLst/>
            </a:prstGeom>
            <a:solidFill>
              <a:schemeClr val="bg1"/>
            </a:solidFill>
            <a:ln w="38100" cap="flat" cmpd="sng">
              <a:noFill/>
              <a:prstDash val="solid"/>
              <a:round/>
              <a:headEnd type="none" w="med" len="med"/>
              <a:tailEnd type="none" w="med" len="med"/>
            </a:ln>
          </p:spPr>
          <p:txBody>
            <a:bodyPr rtlCol="0" anchor="ctr"/>
            <a:lstStyle/>
            <a:p>
              <a:pPr algn="ctr" fontAlgn="base">
                <a:spcBef>
                  <a:spcPct val="0"/>
                </a:spcBef>
                <a:spcAft>
                  <a:spcPct val="0"/>
                </a:spcAft>
              </a:pPr>
              <a:endParaRPr lang="zh-CN" altLang="en-US">
                <a:solidFill>
                  <a:srgbClr val="000000"/>
                </a:solidFill>
                <a:latin typeface="Arial" panose="020B0604020202020204" pitchFamily="34" charset="0"/>
                <a:cs typeface="Arial" panose="020B0604020202020204" pitchFamily="34" charset="0"/>
              </a:endParaRPr>
            </a:p>
          </p:txBody>
        </p:sp>
        <p:cxnSp>
          <p:nvCxnSpPr>
            <p:cNvPr id="30" name="直接箭头连接符 14"/>
            <p:cNvCxnSpPr>
              <a:stCxn id="26" idx="0"/>
              <a:endCxn id="99" idx="2"/>
            </p:cNvCxnSpPr>
            <p:nvPr/>
          </p:nvCxnSpPr>
          <p:spPr>
            <a:xfrm flipV="1">
              <a:off x="471" y="6505"/>
              <a:ext cx="1404" cy="1352"/>
            </a:xfrm>
            <a:prstGeom prst="straightConnector1">
              <a:avLst/>
            </a:prstGeom>
            <a:ln w="19050" cap="flat" cmpd="sng">
              <a:solidFill>
                <a:schemeClr val="tx1"/>
              </a:solidFill>
              <a:prstDash val="solid"/>
              <a:round/>
              <a:headEnd type="none" w="med" len="med"/>
              <a:tailEnd type="triangle" w="lg" len="lg"/>
            </a:ln>
          </p:spPr>
        </p:cxnSp>
        <p:sp>
          <p:nvSpPr>
            <p:cNvPr id="31" name="AutoShape 25"/>
            <p:cNvSpPr>
              <a:spLocks noChangeAspect="1" noChangeArrowheads="1"/>
            </p:cNvSpPr>
            <p:nvPr/>
          </p:nvSpPr>
          <p:spPr bwMode="auto">
            <a:xfrm>
              <a:off x="9644" y="4922"/>
              <a:ext cx="194" cy="194"/>
            </a:xfrm>
            <a:prstGeom prst="ellipse">
              <a:avLst/>
            </a:prstGeom>
            <a:solidFill>
              <a:srgbClr val="FF967F">
                <a:alpha val="60000"/>
              </a:srgbClr>
            </a:solidFill>
            <a:ln w="19050">
              <a:noFill/>
              <a:beve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fontAlgn="base">
                <a:spcAft>
                  <a:spcPct val="0"/>
                </a:spcAft>
              </a:pPr>
              <a:endParaRPr lang="en-US" altLang="en-US" sz="1350">
                <a:solidFill>
                  <a:srgbClr val="000000"/>
                </a:solidFill>
                <a:cs typeface="Arial" panose="020B0604020202020204" pitchFamily="34" charset="0"/>
              </a:endParaRPr>
            </a:p>
          </p:txBody>
        </p:sp>
        <p:sp>
          <p:nvSpPr>
            <p:cNvPr id="32" name="AutoShape 25"/>
            <p:cNvSpPr>
              <a:spLocks noChangeAspect="1" noChangeArrowheads="1"/>
            </p:cNvSpPr>
            <p:nvPr/>
          </p:nvSpPr>
          <p:spPr bwMode="auto">
            <a:xfrm>
              <a:off x="9827" y="4984"/>
              <a:ext cx="194" cy="194"/>
            </a:xfrm>
            <a:prstGeom prst="ellipse">
              <a:avLst/>
            </a:prstGeom>
            <a:solidFill>
              <a:srgbClr val="FF967F">
                <a:alpha val="60000"/>
              </a:srgbClr>
            </a:solidFill>
            <a:ln w="19050">
              <a:noFill/>
              <a:beve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fontAlgn="base">
                <a:spcAft>
                  <a:spcPct val="0"/>
                </a:spcAft>
              </a:pPr>
              <a:endParaRPr lang="en-US" altLang="en-US" sz="1350">
                <a:solidFill>
                  <a:srgbClr val="000000"/>
                </a:solidFill>
                <a:cs typeface="Arial" panose="020B0604020202020204" pitchFamily="34" charset="0"/>
              </a:endParaRPr>
            </a:p>
          </p:txBody>
        </p:sp>
        <p:sp>
          <p:nvSpPr>
            <p:cNvPr id="33" name="AutoShape 25"/>
            <p:cNvSpPr>
              <a:spLocks noChangeAspect="1" noChangeArrowheads="1"/>
            </p:cNvSpPr>
            <p:nvPr/>
          </p:nvSpPr>
          <p:spPr bwMode="auto">
            <a:xfrm>
              <a:off x="10011" y="5033"/>
              <a:ext cx="194" cy="194"/>
            </a:xfrm>
            <a:prstGeom prst="ellipse">
              <a:avLst/>
            </a:prstGeom>
            <a:solidFill>
              <a:srgbClr val="FF967F">
                <a:alpha val="60000"/>
              </a:srgbClr>
            </a:solidFill>
            <a:ln w="19050">
              <a:noFill/>
              <a:beve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fontAlgn="base">
                <a:spcAft>
                  <a:spcPct val="0"/>
                </a:spcAft>
              </a:pPr>
              <a:endParaRPr lang="en-US" altLang="en-US" sz="1350">
                <a:solidFill>
                  <a:srgbClr val="000000"/>
                </a:solidFill>
                <a:cs typeface="Arial" panose="020B0604020202020204" pitchFamily="34" charset="0"/>
              </a:endParaRPr>
            </a:p>
          </p:txBody>
        </p:sp>
        <p:sp>
          <p:nvSpPr>
            <p:cNvPr id="34" name="AutoShape 25"/>
            <p:cNvSpPr>
              <a:spLocks noChangeAspect="1" noChangeArrowheads="1"/>
            </p:cNvSpPr>
            <p:nvPr/>
          </p:nvSpPr>
          <p:spPr bwMode="auto">
            <a:xfrm>
              <a:off x="10198" y="5083"/>
              <a:ext cx="194" cy="194"/>
            </a:xfrm>
            <a:prstGeom prst="ellipse">
              <a:avLst/>
            </a:prstGeom>
            <a:solidFill>
              <a:srgbClr val="FF967F">
                <a:alpha val="60000"/>
              </a:srgbClr>
            </a:solidFill>
            <a:ln w="19050">
              <a:noFill/>
              <a:beve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fontAlgn="base">
                <a:spcAft>
                  <a:spcPct val="0"/>
                </a:spcAft>
              </a:pPr>
              <a:endParaRPr lang="en-US" altLang="en-US" sz="1350">
                <a:solidFill>
                  <a:srgbClr val="000000"/>
                </a:solidFill>
                <a:cs typeface="Arial" panose="020B0604020202020204" pitchFamily="34" charset="0"/>
              </a:endParaRPr>
            </a:p>
          </p:txBody>
        </p:sp>
        <p:sp>
          <p:nvSpPr>
            <p:cNvPr id="35" name="AutoShape 25"/>
            <p:cNvSpPr>
              <a:spLocks noChangeAspect="1" noChangeArrowheads="1"/>
            </p:cNvSpPr>
            <p:nvPr/>
          </p:nvSpPr>
          <p:spPr bwMode="auto">
            <a:xfrm>
              <a:off x="10377" y="5166"/>
              <a:ext cx="194" cy="194"/>
            </a:xfrm>
            <a:prstGeom prst="ellipse">
              <a:avLst/>
            </a:prstGeom>
            <a:solidFill>
              <a:srgbClr val="FF967F">
                <a:alpha val="60000"/>
              </a:srgb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en-US" altLang="en-US">
                <a:solidFill>
                  <a:srgbClr val="000000"/>
                </a:solidFill>
                <a:cs typeface="Arial" panose="020B0604020202020204"/>
                <a:sym typeface="等线" panose="02010600030101010101" charset="-122"/>
              </a:endParaRPr>
            </a:p>
          </p:txBody>
        </p:sp>
        <p:sp>
          <p:nvSpPr>
            <p:cNvPr id="36" name="AutoShape 25"/>
            <p:cNvSpPr>
              <a:spLocks noChangeAspect="1" noChangeArrowheads="1"/>
            </p:cNvSpPr>
            <p:nvPr/>
          </p:nvSpPr>
          <p:spPr bwMode="auto">
            <a:xfrm>
              <a:off x="10512" y="5295"/>
              <a:ext cx="194" cy="194"/>
            </a:xfrm>
            <a:prstGeom prst="ellipse">
              <a:avLst/>
            </a:prstGeom>
            <a:solidFill>
              <a:srgbClr val="FF967F">
                <a:alpha val="60000"/>
              </a:srgb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en-US" altLang="en-US">
                <a:solidFill>
                  <a:srgbClr val="000000"/>
                </a:solidFill>
                <a:cs typeface="Arial" panose="020B0604020202020204"/>
                <a:sym typeface="等线" panose="02010600030101010101" charset="-122"/>
              </a:endParaRPr>
            </a:p>
          </p:txBody>
        </p:sp>
        <p:sp>
          <p:nvSpPr>
            <p:cNvPr id="37" name="AutoShape 25"/>
            <p:cNvSpPr>
              <a:spLocks noChangeAspect="1" noChangeArrowheads="1"/>
            </p:cNvSpPr>
            <p:nvPr/>
          </p:nvSpPr>
          <p:spPr bwMode="auto">
            <a:xfrm>
              <a:off x="10561" y="5473"/>
              <a:ext cx="194" cy="194"/>
            </a:xfrm>
            <a:prstGeom prst="ellipse">
              <a:avLst/>
            </a:prstGeom>
            <a:solidFill>
              <a:srgbClr val="FF967F">
                <a:alpha val="60000"/>
              </a:srgb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en-US" altLang="en-US">
                <a:solidFill>
                  <a:srgbClr val="000000"/>
                </a:solidFill>
                <a:cs typeface="Arial" panose="020B0604020202020204"/>
                <a:sym typeface="等线" panose="02010600030101010101" charset="-122"/>
              </a:endParaRPr>
            </a:p>
          </p:txBody>
        </p:sp>
        <p:sp>
          <p:nvSpPr>
            <p:cNvPr id="38" name="AutoShape 25"/>
            <p:cNvSpPr>
              <a:spLocks noChangeAspect="1" noChangeArrowheads="1"/>
            </p:cNvSpPr>
            <p:nvPr/>
          </p:nvSpPr>
          <p:spPr bwMode="auto">
            <a:xfrm>
              <a:off x="10507" y="5653"/>
              <a:ext cx="194" cy="194"/>
            </a:xfrm>
            <a:prstGeom prst="ellipse">
              <a:avLst/>
            </a:prstGeom>
            <a:solidFill>
              <a:srgbClr val="FF967F">
                <a:alpha val="60000"/>
              </a:srgb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en-US" altLang="en-US">
                <a:solidFill>
                  <a:srgbClr val="000000"/>
                </a:solidFill>
                <a:cs typeface="Arial" panose="020B0604020202020204"/>
                <a:sym typeface="等线" panose="02010600030101010101" charset="-122"/>
              </a:endParaRPr>
            </a:p>
          </p:txBody>
        </p:sp>
        <p:sp>
          <p:nvSpPr>
            <p:cNvPr id="39" name="AutoShape 25"/>
            <p:cNvSpPr>
              <a:spLocks noChangeAspect="1" noChangeArrowheads="1"/>
            </p:cNvSpPr>
            <p:nvPr/>
          </p:nvSpPr>
          <p:spPr bwMode="auto">
            <a:xfrm>
              <a:off x="10392" y="5806"/>
              <a:ext cx="194" cy="194"/>
            </a:xfrm>
            <a:prstGeom prst="ellipse">
              <a:avLst/>
            </a:prstGeom>
            <a:solidFill>
              <a:srgbClr val="FF967F">
                <a:alpha val="60000"/>
              </a:srgb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en-US" altLang="en-US">
                <a:solidFill>
                  <a:srgbClr val="000000"/>
                </a:solidFill>
                <a:cs typeface="Arial" panose="020B0604020202020204"/>
                <a:sym typeface="等线" panose="02010600030101010101" charset="-122"/>
              </a:endParaRPr>
            </a:p>
          </p:txBody>
        </p:sp>
        <p:sp>
          <p:nvSpPr>
            <p:cNvPr id="40" name="AutoShape 25"/>
            <p:cNvSpPr>
              <a:spLocks noChangeAspect="1" noChangeArrowheads="1"/>
            </p:cNvSpPr>
            <p:nvPr/>
          </p:nvSpPr>
          <p:spPr bwMode="auto">
            <a:xfrm>
              <a:off x="10273" y="5954"/>
              <a:ext cx="194" cy="194"/>
            </a:xfrm>
            <a:prstGeom prst="ellipse">
              <a:avLst/>
            </a:prstGeom>
            <a:solidFill>
              <a:srgbClr val="FF967F">
                <a:alpha val="60000"/>
              </a:srgb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en-US" altLang="en-US">
                <a:solidFill>
                  <a:srgbClr val="000000"/>
                </a:solidFill>
                <a:cs typeface="Arial" panose="020B0604020202020204"/>
                <a:sym typeface="等线" panose="02010600030101010101" charset="-122"/>
              </a:endParaRPr>
            </a:p>
          </p:txBody>
        </p:sp>
        <p:sp>
          <p:nvSpPr>
            <p:cNvPr id="41" name="AutoShape 25"/>
            <p:cNvSpPr>
              <a:spLocks noChangeAspect="1" noChangeArrowheads="1"/>
            </p:cNvSpPr>
            <p:nvPr/>
          </p:nvSpPr>
          <p:spPr bwMode="auto">
            <a:xfrm>
              <a:off x="10155" y="6313"/>
              <a:ext cx="194" cy="194"/>
            </a:xfrm>
            <a:prstGeom prst="ellipse">
              <a:avLst/>
            </a:prstGeom>
            <a:solidFill>
              <a:srgbClr val="FF967F">
                <a:alpha val="60000"/>
              </a:srgb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en-US" altLang="en-US">
                <a:solidFill>
                  <a:srgbClr val="000000"/>
                </a:solidFill>
                <a:cs typeface="Arial" panose="020B0604020202020204"/>
                <a:sym typeface="等线" panose="02010600030101010101" charset="-122"/>
              </a:endParaRPr>
            </a:p>
          </p:txBody>
        </p:sp>
        <p:sp>
          <p:nvSpPr>
            <p:cNvPr id="42" name="AutoShape 25"/>
            <p:cNvSpPr>
              <a:spLocks noChangeAspect="1" noChangeArrowheads="1"/>
            </p:cNvSpPr>
            <p:nvPr/>
          </p:nvSpPr>
          <p:spPr bwMode="auto">
            <a:xfrm>
              <a:off x="10259" y="6474"/>
              <a:ext cx="194" cy="194"/>
            </a:xfrm>
            <a:prstGeom prst="ellipse">
              <a:avLst/>
            </a:prstGeom>
            <a:solidFill>
              <a:srgbClr val="FF967F">
                <a:alpha val="60000"/>
              </a:srgb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en-US" altLang="en-US">
                <a:solidFill>
                  <a:srgbClr val="000000"/>
                </a:solidFill>
                <a:cs typeface="Arial" panose="020B0604020202020204"/>
                <a:sym typeface="等线" panose="02010600030101010101" charset="-122"/>
              </a:endParaRPr>
            </a:p>
          </p:txBody>
        </p:sp>
        <p:sp>
          <p:nvSpPr>
            <p:cNvPr id="43" name="AutoShape 25"/>
            <p:cNvSpPr>
              <a:spLocks noChangeAspect="1" noChangeArrowheads="1"/>
            </p:cNvSpPr>
            <p:nvPr/>
          </p:nvSpPr>
          <p:spPr bwMode="auto">
            <a:xfrm>
              <a:off x="10424" y="6580"/>
              <a:ext cx="194" cy="194"/>
            </a:xfrm>
            <a:prstGeom prst="ellipse">
              <a:avLst/>
            </a:prstGeom>
            <a:solidFill>
              <a:srgbClr val="FF967F">
                <a:alpha val="60000"/>
              </a:srgb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en-US" altLang="en-US">
                <a:solidFill>
                  <a:srgbClr val="000000"/>
                </a:solidFill>
                <a:cs typeface="Arial" panose="020B0604020202020204"/>
                <a:sym typeface="等线" panose="02010600030101010101" charset="-122"/>
              </a:endParaRPr>
            </a:p>
          </p:txBody>
        </p:sp>
        <p:sp>
          <p:nvSpPr>
            <p:cNvPr id="44" name="AutoShape 25"/>
            <p:cNvSpPr>
              <a:spLocks noChangeAspect="1" noChangeArrowheads="1"/>
            </p:cNvSpPr>
            <p:nvPr/>
          </p:nvSpPr>
          <p:spPr bwMode="auto">
            <a:xfrm>
              <a:off x="10604" y="6653"/>
              <a:ext cx="194" cy="194"/>
            </a:xfrm>
            <a:prstGeom prst="ellipse">
              <a:avLst/>
            </a:prstGeom>
            <a:solidFill>
              <a:srgbClr val="FF967F">
                <a:alpha val="60000"/>
              </a:srgb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en-US" altLang="en-US">
                <a:solidFill>
                  <a:srgbClr val="000000"/>
                </a:solidFill>
                <a:cs typeface="Arial" panose="020B0604020202020204"/>
                <a:sym typeface="等线" panose="02010600030101010101" charset="-122"/>
              </a:endParaRPr>
            </a:p>
          </p:txBody>
        </p:sp>
        <p:sp>
          <p:nvSpPr>
            <p:cNvPr id="45" name="AutoShape 25"/>
            <p:cNvSpPr>
              <a:spLocks noChangeAspect="1" noChangeArrowheads="1"/>
            </p:cNvSpPr>
            <p:nvPr/>
          </p:nvSpPr>
          <p:spPr bwMode="auto">
            <a:xfrm>
              <a:off x="10791" y="6714"/>
              <a:ext cx="194" cy="194"/>
            </a:xfrm>
            <a:prstGeom prst="ellipse">
              <a:avLst/>
            </a:prstGeom>
            <a:solidFill>
              <a:srgbClr val="FF967F">
                <a:alpha val="60000"/>
              </a:srgb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en-US" altLang="en-US">
                <a:solidFill>
                  <a:srgbClr val="000000"/>
                </a:solidFill>
                <a:cs typeface="Arial" panose="020B0604020202020204"/>
                <a:sym typeface="等线" panose="02010600030101010101" charset="-122"/>
              </a:endParaRPr>
            </a:p>
          </p:txBody>
        </p:sp>
        <p:sp>
          <p:nvSpPr>
            <p:cNvPr id="46" name="AutoShape 25"/>
            <p:cNvSpPr>
              <a:spLocks noChangeAspect="1" noChangeArrowheads="1"/>
            </p:cNvSpPr>
            <p:nvPr/>
          </p:nvSpPr>
          <p:spPr bwMode="auto">
            <a:xfrm>
              <a:off x="10978" y="6785"/>
              <a:ext cx="194" cy="194"/>
            </a:xfrm>
            <a:prstGeom prst="ellipse">
              <a:avLst/>
            </a:prstGeom>
            <a:solidFill>
              <a:srgbClr val="FF967F">
                <a:alpha val="60000"/>
              </a:srgb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en-US" altLang="en-US">
                <a:solidFill>
                  <a:srgbClr val="000000"/>
                </a:solidFill>
                <a:cs typeface="Arial" panose="020B0604020202020204"/>
                <a:sym typeface="等线" panose="02010600030101010101" charset="-122"/>
              </a:endParaRPr>
            </a:p>
          </p:txBody>
        </p:sp>
        <p:sp>
          <p:nvSpPr>
            <p:cNvPr id="47" name="AutoShape 25"/>
            <p:cNvSpPr>
              <a:spLocks noChangeAspect="1" noChangeArrowheads="1"/>
            </p:cNvSpPr>
            <p:nvPr/>
          </p:nvSpPr>
          <p:spPr bwMode="auto">
            <a:xfrm>
              <a:off x="11172" y="6831"/>
              <a:ext cx="194" cy="194"/>
            </a:xfrm>
            <a:prstGeom prst="ellipse">
              <a:avLst/>
            </a:prstGeom>
            <a:solidFill>
              <a:srgbClr val="FF967F">
                <a:alpha val="60000"/>
              </a:srgb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en-US" altLang="en-US">
                <a:solidFill>
                  <a:srgbClr val="000000"/>
                </a:solidFill>
                <a:cs typeface="Arial" panose="020B0604020202020204"/>
                <a:sym typeface="等线" panose="02010600030101010101" charset="-122"/>
              </a:endParaRPr>
            </a:p>
          </p:txBody>
        </p:sp>
        <p:sp>
          <p:nvSpPr>
            <p:cNvPr id="48" name="AutoShape 25"/>
            <p:cNvSpPr>
              <a:spLocks noChangeAspect="1" noChangeArrowheads="1"/>
            </p:cNvSpPr>
            <p:nvPr/>
          </p:nvSpPr>
          <p:spPr bwMode="auto">
            <a:xfrm>
              <a:off x="11364" y="6888"/>
              <a:ext cx="194" cy="194"/>
            </a:xfrm>
            <a:prstGeom prst="ellipse">
              <a:avLst/>
            </a:prstGeom>
            <a:solidFill>
              <a:srgbClr val="FF967F">
                <a:alpha val="60000"/>
              </a:srgb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en-US" altLang="en-US">
                <a:solidFill>
                  <a:srgbClr val="000000"/>
                </a:solidFill>
                <a:cs typeface="Arial" panose="020B0604020202020204"/>
                <a:sym typeface="等线" panose="02010600030101010101" charset="-122"/>
              </a:endParaRPr>
            </a:p>
          </p:txBody>
        </p:sp>
        <p:sp>
          <p:nvSpPr>
            <p:cNvPr id="49" name="AutoShape 25"/>
            <p:cNvSpPr>
              <a:spLocks noChangeAspect="1" noChangeArrowheads="1"/>
            </p:cNvSpPr>
            <p:nvPr/>
          </p:nvSpPr>
          <p:spPr bwMode="auto">
            <a:xfrm>
              <a:off x="11549" y="6945"/>
              <a:ext cx="194" cy="194"/>
            </a:xfrm>
            <a:prstGeom prst="ellipse">
              <a:avLst/>
            </a:prstGeom>
            <a:solidFill>
              <a:srgbClr val="FF967F">
                <a:alpha val="60000"/>
              </a:srgb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en-US" altLang="en-US">
                <a:solidFill>
                  <a:srgbClr val="000000"/>
                </a:solidFill>
                <a:cs typeface="Arial" panose="020B0604020202020204"/>
                <a:sym typeface="等线" panose="02010600030101010101" charset="-122"/>
              </a:endParaRPr>
            </a:p>
          </p:txBody>
        </p:sp>
        <p:sp>
          <p:nvSpPr>
            <p:cNvPr id="50" name="AutoShape 25"/>
            <p:cNvSpPr>
              <a:spLocks noChangeAspect="1" noChangeArrowheads="1"/>
            </p:cNvSpPr>
            <p:nvPr/>
          </p:nvSpPr>
          <p:spPr bwMode="auto">
            <a:xfrm>
              <a:off x="11734" y="7012"/>
              <a:ext cx="194" cy="194"/>
            </a:xfrm>
            <a:prstGeom prst="ellipse">
              <a:avLst/>
            </a:prstGeom>
            <a:solidFill>
              <a:srgbClr val="FF967F">
                <a:alpha val="60000"/>
              </a:srgb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en-US" altLang="en-US">
                <a:solidFill>
                  <a:srgbClr val="000000"/>
                </a:solidFill>
                <a:cs typeface="Arial" panose="020B0604020202020204"/>
                <a:sym typeface="等线" panose="02010600030101010101" charset="-122"/>
              </a:endParaRPr>
            </a:p>
          </p:txBody>
        </p:sp>
        <p:sp>
          <p:nvSpPr>
            <p:cNvPr id="51" name="AutoShape 25"/>
            <p:cNvSpPr>
              <a:spLocks noChangeAspect="1" noChangeArrowheads="1"/>
            </p:cNvSpPr>
            <p:nvPr/>
          </p:nvSpPr>
          <p:spPr bwMode="auto">
            <a:xfrm>
              <a:off x="11897" y="7114"/>
              <a:ext cx="194" cy="194"/>
            </a:xfrm>
            <a:prstGeom prst="ellipse">
              <a:avLst/>
            </a:prstGeom>
            <a:solidFill>
              <a:srgbClr val="FF967F">
                <a:alpha val="60000"/>
              </a:srgb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en-US" altLang="en-US">
                <a:solidFill>
                  <a:srgbClr val="000000"/>
                </a:solidFill>
                <a:cs typeface="Arial" panose="020B0604020202020204"/>
                <a:sym typeface="等线" panose="02010600030101010101" charset="-122"/>
              </a:endParaRPr>
            </a:p>
          </p:txBody>
        </p:sp>
        <p:sp>
          <p:nvSpPr>
            <p:cNvPr id="52" name="AutoShape 25"/>
            <p:cNvSpPr>
              <a:spLocks noChangeAspect="1" noChangeArrowheads="1"/>
            </p:cNvSpPr>
            <p:nvPr/>
          </p:nvSpPr>
          <p:spPr bwMode="auto">
            <a:xfrm>
              <a:off x="12026" y="7254"/>
              <a:ext cx="194" cy="194"/>
            </a:xfrm>
            <a:prstGeom prst="ellipse">
              <a:avLst/>
            </a:prstGeom>
            <a:solidFill>
              <a:srgbClr val="FF967F">
                <a:alpha val="60000"/>
              </a:srgb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en-US" altLang="en-US">
                <a:solidFill>
                  <a:srgbClr val="000000"/>
                </a:solidFill>
                <a:cs typeface="Arial" panose="020B0604020202020204"/>
                <a:sym typeface="等线" panose="02010600030101010101" charset="-122"/>
              </a:endParaRPr>
            </a:p>
          </p:txBody>
        </p:sp>
        <p:sp>
          <p:nvSpPr>
            <p:cNvPr id="53" name="AutoShape 25"/>
            <p:cNvSpPr>
              <a:spLocks noChangeAspect="1" noChangeArrowheads="1"/>
            </p:cNvSpPr>
            <p:nvPr/>
          </p:nvSpPr>
          <p:spPr bwMode="auto">
            <a:xfrm>
              <a:off x="11929" y="7420"/>
              <a:ext cx="194" cy="194"/>
            </a:xfrm>
            <a:prstGeom prst="ellipse">
              <a:avLst/>
            </a:prstGeom>
            <a:solidFill>
              <a:srgbClr val="FF967F">
                <a:alpha val="60000"/>
              </a:srgb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endParaRPr lang="en-US" altLang="en-US">
                <a:solidFill>
                  <a:srgbClr val="000000"/>
                </a:solidFill>
                <a:cs typeface="Arial" panose="020B0604020202020204"/>
                <a:sym typeface="等线" panose="02010600030101010101" charset="-122"/>
              </a:endParaRPr>
            </a:p>
          </p:txBody>
        </p:sp>
        <p:sp>
          <p:nvSpPr>
            <p:cNvPr id="54" name="AutoShape 25"/>
            <p:cNvSpPr>
              <a:spLocks noChangeAspect="1" noChangeArrowheads="1"/>
            </p:cNvSpPr>
            <p:nvPr/>
          </p:nvSpPr>
          <p:spPr bwMode="auto">
            <a:xfrm>
              <a:off x="14766" y="4880"/>
              <a:ext cx="194" cy="194"/>
            </a:xfrm>
            <a:prstGeom prst="ellipse">
              <a:avLst/>
            </a:prstGeom>
            <a:solidFill>
              <a:srgbClr val="FF967F">
                <a:alpha val="60000"/>
              </a:srgbClr>
            </a:solidFill>
            <a:ln w="19050">
              <a:noFill/>
              <a:beve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defTabSz="685800" fontAlgn="base">
                <a:lnSpc>
                  <a:spcPct val="100000"/>
                </a:lnSpc>
                <a:spcBef>
                  <a:spcPct val="0"/>
                </a:spcBef>
                <a:spcAft>
                  <a:spcPct val="0"/>
                </a:spcAft>
                <a:buNone/>
                <a:defRPr/>
              </a:pPr>
              <a:endParaRPr lang="en-US" altLang="en-US" sz="1350">
                <a:solidFill>
                  <a:srgbClr val="000000"/>
                </a:solidFill>
                <a:latin typeface="Arial" panose="020B0604020202020204" pitchFamily="34" charset="0"/>
                <a:ea typeface="宋体" panose="02010600030101010101" pitchFamily="2" charset="-122"/>
                <a:cs typeface="Arial" panose="020B0604020202020204"/>
              </a:endParaRPr>
            </a:p>
          </p:txBody>
        </p:sp>
        <p:sp>
          <p:nvSpPr>
            <p:cNvPr id="55" name="AutoShape 25"/>
            <p:cNvSpPr>
              <a:spLocks noChangeAspect="1" noChangeArrowheads="1"/>
            </p:cNvSpPr>
            <p:nvPr/>
          </p:nvSpPr>
          <p:spPr bwMode="auto">
            <a:xfrm>
              <a:off x="14766" y="5071"/>
              <a:ext cx="194" cy="194"/>
            </a:xfrm>
            <a:prstGeom prst="ellipse">
              <a:avLst/>
            </a:prstGeom>
            <a:solidFill>
              <a:srgbClr val="FF967F">
                <a:alpha val="60000"/>
              </a:srgbClr>
            </a:solidFill>
            <a:ln w="19050">
              <a:noFill/>
              <a:beve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defTabSz="685800" fontAlgn="base">
                <a:lnSpc>
                  <a:spcPct val="100000"/>
                </a:lnSpc>
                <a:spcBef>
                  <a:spcPct val="0"/>
                </a:spcBef>
                <a:spcAft>
                  <a:spcPct val="0"/>
                </a:spcAft>
                <a:buNone/>
                <a:defRPr/>
              </a:pPr>
              <a:endParaRPr lang="en-US" altLang="en-US" sz="1350">
                <a:solidFill>
                  <a:srgbClr val="000000"/>
                </a:solidFill>
                <a:latin typeface="Arial" panose="020B0604020202020204" pitchFamily="34" charset="0"/>
                <a:ea typeface="宋体" panose="02010600030101010101" pitchFamily="2" charset="-122"/>
                <a:cs typeface="Arial" panose="020B0604020202020204"/>
              </a:endParaRPr>
            </a:p>
          </p:txBody>
        </p:sp>
        <p:sp>
          <p:nvSpPr>
            <p:cNvPr id="56" name="AutoShape 25"/>
            <p:cNvSpPr>
              <a:spLocks noChangeAspect="1" noChangeArrowheads="1"/>
            </p:cNvSpPr>
            <p:nvPr/>
          </p:nvSpPr>
          <p:spPr bwMode="auto">
            <a:xfrm>
              <a:off x="14778" y="5259"/>
              <a:ext cx="194" cy="194"/>
            </a:xfrm>
            <a:prstGeom prst="ellipse">
              <a:avLst/>
            </a:prstGeom>
            <a:solidFill>
              <a:srgbClr val="FF967F">
                <a:alpha val="60000"/>
              </a:srgbClr>
            </a:solidFill>
            <a:ln w="19050">
              <a:noFill/>
              <a:beve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defTabSz="685800" fontAlgn="base">
                <a:lnSpc>
                  <a:spcPct val="100000"/>
                </a:lnSpc>
                <a:spcBef>
                  <a:spcPct val="0"/>
                </a:spcBef>
                <a:spcAft>
                  <a:spcPct val="0"/>
                </a:spcAft>
                <a:buNone/>
                <a:defRPr/>
              </a:pPr>
              <a:endParaRPr lang="en-US" altLang="en-US" sz="1350">
                <a:solidFill>
                  <a:srgbClr val="000000"/>
                </a:solidFill>
                <a:latin typeface="Arial" panose="020B0604020202020204" pitchFamily="34" charset="0"/>
                <a:ea typeface="宋体" panose="02010600030101010101" pitchFamily="2" charset="-122"/>
                <a:cs typeface="Arial" panose="020B0604020202020204"/>
              </a:endParaRPr>
            </a:p>
          </p:txBody>
        </p:sp>
        <p:sp>
          <p:nvSpPr>
            <p:cNvPr id="57" name="AutoShape 25"/>
            <p:cNvSpPr>
              <a:spLocks noChangeAspect="1" noChangeArrowheads="1"/>
            </p:cNvSpPr>
            <p:nvPr/>
          </p:nvSpPr>
          <p:spPr bwMode="auto">
            <a:xfrm>
              <a:off x="14785" y="5452"/>
              <a:ext cx="194" cy="194"/>
            </a:xfrm>
            <a:prstGeom prst="ellipse">
              <a:avLst/>
            </a:prstGeom>
            <a:solidFill>
              <a:srgbClr val="FF967F">
                <a:alpha val="60000"/>
              </a:srgbClr>
            </a:solidFill>
            <a:ln w="19050">
              <a:noFill/>
              <a:beve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defTabSz="685800" fontAlgn="base">
                <a:lnSpc>
                  <a:spcPct val="100000"/>
                </a:lnSpc>
                <a:spcBef>
                  <a:spcPct val="0"/>
                </a:spcBef>
                <a:spcAft>
                  <a:spcPct val="0"/>
                </a:spcAft>
                <a:buNone/>
                <a:defRPr/>
              </a:pPr>
              <a:endParaRPr lang="en-US" altLang="en-US" sz="1350">
                <a:solidFill>
                  <a:srgbClr val="000000"/>
                </a:solidFill>
                <a:latin typeface="Arial" panose="020B0604020202020204" pitchFamily="34" charset="0"/>
                <a:ea typeface="宋体" panose="02010600030101010101" pitchFamily="2" charset="-122"/>
                <a:cs typeface="Arial" panose="020B0604020202020204"/>
              </a:endParaRPr>
            </a:p>
          </p:txBody>
        </p:sp>
        <p:sp>
          <p:nvSpPr>
            <p:cNvPr id="58" name="AutoShape 25"/>
            <p:cNvSpPr>
              <a:spLocks noChangeAspect="1" noChangeArrowheads="1"/>
            </p:cNvSpPr>
            <p:nvPr/>
          </p:nvSpPr>
          <p:spPr bwMode="auto">
            <a:xfrm>
              <a:off x="14792" y="5644"/>
              <a:ext cx="194" cy="194"/>
            </a:xfrm>
            <a:prstGeom prst="ellipse">
              <a:avLst/>
            </a:prstGeom>
            <a:solidFill>
              <a:srgbClr val="FF967F">
                <a:alpha val="60000"/>
              </a:srgbClr>
            </a:solidFill>
            <a:ln w="19050">
              <a:noFill/>
              <a:beve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defTabSz="685800" fontAlgn="base">
                <a:lnSpc>
                  <a:spcPct val="100000"/>
                </a:lnSpc>
                <a:spcBef>
                  <a:spcPct val="0"/>
                </a:spcBef>
                <a:spcAft>
                  <a:spcPct val="0"/>
                </a:spcAft>
                <a:buNone/>
                <a:defRPr/>
              </a:pPr>
              <a:endParaRPr lang="en-US" altLang="en-US" sz="1350">
                <a:solidFill>
                  <a:srgbClr val="000000"/>
                </a:solidFill>
                <a:latin typeface="Arial" panose="020B0604020202020204" pitchFamily="34" charset="0"/>
                <a:ea typeface="宋体" panose="02010600030101010101" pitchFamily="2" charset="-122"/>
                <a:cs typeface="Arial" panose="020B0604020202020204"/>
              </a:endParaRPr>
            </a:p>
          </p:txBody>
        </p:sp>
        <p:sp>
          <p:nvSpPr>
            <p:cNvPr id="59" name="AutoShape 25"/>
            <p:cNvSpPr>
              <a:spLocks noChangeAspect="1" noChangeArrowheads="1"/>
            </p:cNvSpPr>
            <p:nvPr/>
          </p:nvSpPr>
          <p:spPr bwMode="auto">
            <a:xfrm>
              <a:off x="14806" y="5835"/>
              <a:ext cx="194" cy="194"/>
            </a:xfrm>
            <a:prstGeom prst="ellipse">
              <a:avLst/>
            </a:prstGeom>
            <a:solidFill>
              <a:srgbClr val="FF967F">
                <a:alpha val="60000"/>
              </a:srgbClr>
            </a:solidFill>
            <a:ln w="19050">
              <a:noFill/>
              <a:beve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defTabSz="685800" fontAlgn="base">
                <a:lnSpc>
                  <a:spcPct val="100000"/>
                </a:lnSpc>
                <a:spcBef>
                  <a:spcPct val="0"/>
                </a:spcBef>
                <a:spcAft>
                  <a:spcPct val="0"/>
                </a:spcAft>
                <a:buNone/>
                <a:defRPr/>
              </a:pPr>
              <a:endParaRPr lang="en-US" altLang="en-US" sz="1350">
                <a:solidFill>
                  <a:srgbClr val="000000"/>
                </a:solidFill>
                <a:latin typeface="Arial" panose="020B0604020202020204" pitchFamily="34" charset="0"/>
                <a:ea typeface="宋体" panose="02010600030101010101" pitchFamily="2" charset="-122"/>
                <a:cs typeface="Arial" panose="020B0604020202020204"/>
              </a:endParaRPr>
            </a:p>
          </p:txBody>
        </p:sp>
        <p:sp>
          <p:nvSpPr>
            <p:cNvPr id="60" name="AutoShape 25"/>
            <p:cNvSpPr>
              <a:spLocks noChangeAspect="1" noChangeArrowheads="1"/>
            </p:cNvSpPr>
            <p:nvPr/>
          </p:nvSpPr>
          <p:spPr bwMode="auto">
            <a:xfrm>
              <a:off x="14821" y="6024"/>
              <a:ext cx="194" cy="194"/>
            </a:xfrm>
            <a:prstGeom prst="ellipse">
              <a:avLst/>
            </a:prstGeom>
            <a:solidFill>
              <a:srgbClr val="FF967F">
                <a:alpha val="60000"/>
              </a:srgbClr>
            </a:solidFill>
            <a:ln w="19050">
              <a:noFill/>
              <a:beve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defTabSz="685800" fontAlgn="base">
                <a:lnSpc>
                  <a:spcPct val="100000"/>
                </a:lnSpc>
                <a:spcBef>
                  <a:spcPct val="0"/>
                </a:spcBef>
                <a:spcAft>
                  <a:spcPct val="0"/>
                </a:spcAft>
                <a:buNone/>
                <a:defRPr/>
              </a:pPr>
              <a:endParaRPr lang="en-US" altLang="en-US" sz="1350">
                <a:solidFill>
                  <a:srgbClr val="000000"/>
                </a:solidFill>
                <a:latin typeface="Arial" panose="020B0604020202020204" pitchFamily="34" charset="0"/>
                <a:ea typeface="宋体" panose="02010600030101010101" pitchFamily="2" charset="-122"/>
                <a:cs typeface="Arial" panose="020B0604020202020204"/>
              </a:endParaRPr>
            </a:p>
          </p:txBody>
        </p:sp>
        <p:sp>
          <p:nvSpPr>
            <p:cNvPr id="61" name="AutoShape 25"/>
            <p:cNvSpPr>
              <a:spLocks noChangeAspect="1" noChangeArrowheads="1"/>
            </p:cNvSpPr>
            <p:nvPr/>
          </p:nvSpPr>
          <p:spPr bwMode="auto">
            <a:xfrm>
              <a:off x="14847" y="6214"/>
              <a:ext cx="194" cy="194"/>
            </a:xfrm>
            <a:prstGeom prst="ellipse">
              <a:avLst/>
            </a:prstGeom>
            <a:solidFill>
              <a:srgbClr val="FF967F">
                <a:alpha val="60000"/>
              </a:srgbClr>
            </a:solidFill>
            <a:ln w="19050">
              <a:noFill/>
              <a:beve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defTabSz="685800" fontAlgn="base">
                <a:lnSpc>
                  <a:spcPct val="100000"/>
                </a:lnSpc>
                <a:spcBef>
                  <a:spcPct val="0"/>
                </a:spcBef>
                <a:spcAft>
                  <a:spcPct val="0"/>
                </a:spcAft>
                <a:buNone/>
                <a:defRPr/>
              </a:pPr>
              <a:endParaRPr lang="en-US" altLang="en-US" sz="1350">
                <a:solidFill>
                  <a:srgbClr val="000000"/>
                </a:solidFill>
                <a:latin typeface="Arial" panose="020B0604020202020204" pitchFamily="34" charset="0"/>
                <a:ea typeface="宋体" panose="02010600030101010101" pitchFamily="2" charset="-122"/>
                <a:cs typeface="Arial" panose="020B0604020202020204"/>
              </a:endParaRPr>
            </a:p>
          </p:txBody>
        </p:sp>
        <p:sp>
          <p:nvSpPr>
            <p:cNvPr id="62" name="AutoShape 25"/>
            <p:cNvSpPr>
              <a:spLocks noChangeAspect="1" noChangeArrowheads="1"/>
            </p:cNvSpPr>
            <p:nvPr/>
          </p:nvSpPr>
          <p:spPr bwMode="auto">
            <a:xfrm>
              <a:off x="14890" y="6401"/>
              <a:ext cx="194" cy="194"/>
            </a:xfrm>
            <a:prstGeom prst="ellipse">
              <a:avLst/>
            </a:prstGeom>
            <a:solidFill>
              <a:srgbClr val="FF967F">
                <a:alpha val="60000"/>
              </a:srgbClr>
            </a:solidFill>
            <a:ln w="19050">
              <a:noFill/>
              <a:beve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defTabSz="685800" fontAlgn="base">
                <a:lnSpc>
                  <a:spcPct val="100000"/>
                </a:lnSpc>
                <a:spcBef>
                  <a:spcPct val="0"/>
                </a:spcBef>
                <a:spcAft>
                  <a:spcPct val="0"/>
                </a:spcAft>
                <a:buNone/>
                <a:defRPr/>
              </a:pPr>
              <a:endParaRPr lang="en-US" altLang="en-US" sz="1350">
                <a:solidFill>
                  <a:srgbClr val="000000"/>
                </a:solidFill>
                <a:latin typeface="Arial" panose="020B0604020202020204" pitchFamily="34" charset="0"/>
                <a:ea typeface="宋体" panose="02010600030101010101" pitchFamily="2" charset="-122"/>
                <a:cs typeface="Arial" panose="020B0604020202020204"/>
              </a:endParaRPr>
            </a:p>
          </p:txBody>
        </p:sp>
        <p:sp>
          <p:nvSpPr>
            <p:cNvPr id="63" name="AutoShape 25"/>
            <p:cNvSpPr>
              <a:spLocks noChangeAspect="1" noChangeArrowheads="1"/>
            </p:cNvSpPr>
            <p:nvPr/>
          </p:nvSpPr>
          <p:spPr bwMode="auto">
            <a:xfrm>
              <a:off x="14940" y="6582"/>
              <a:ext cx="194" cy="194"/>
            </a:xfrm>
            <a:prstGeom prst="ellipse">
              <a:avLst/>
            </a:prstGeom>
            <a:solidFill>
              <a:srgbClr val="FF967F">
                <a:alpha val="60000"/>
              </a:srgbClr>
            </a:solidFill>
            <a:ln w="19050">
              <a:noFill/>
              <a:beve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defTabSz="685800" fontAlgn="base">
                <a:lnSpc>
                  <a:spcPct val="100000"/>
                </a:lnSpc>
                <a:spcBef>
                  <a:spcPct val="0"/>
                </a:spcBef>
                <a:spcAft>
                  <a:spcPct val="0"/>
                </a:spcAft>
                <a:buNone/>
                <a:defRPr/>
              </a:pPr>
              <a:endParaRPr lang="en-US" altLang="en-US" sz="1350">
                <a:solidFill>
                  <a:srgbClr val="000000"/>
                </a:solidFill>
                <a:latin typeface="Arial" panose="020B0604020202020204" pitchFamily="34" charset="0"/>
                <a:ea typeface="宋体" panose="02010600030101010101" pitchFamily="2" charset="-122"/>
                <a:cs typeface="Arial" panose="020B0604020202020204"/>
              </a:endParaRPr>
            </a:p>
          </p:txBody>
        </p:sp>
        <p:sp>
          <p:nvSpPr>
            <p:cNvPr id="64" name="AutoShape 25"/>
            <p:cNvSpPr>
              <a:spLocks noChangeAspect="1" noChangeArrowheads="1"/>
            </p:cNvSpPr>
            <p:nvPr/>
          </p:nvSpPr>
          <p:spPr bwMode="auto">
            <a:xfrm>
              <a:off x="15015" y="6758"/>
              <a:ext cx="194" cy="194"/>
            </a:xfrm>
            <a:prstGeom prst="ellipse">
              <a:avLst/>
            </a:prstGeom>
            <a:solidFill>
              <a:srgbClr val="FF967F">
                <a:alpha val="60000"/>
              </a:srgbClr>
            </a:solidFill>
            <a:ln w="19050">
              <a:noFill/>
              <a:beve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defTabSz="685800" fontAlgn="base">
                <a:lnSpc>
                  <a:spcPct val="100000"/>
                </a:lnSpc>
                <a:spcBef>
                  <a:spcPct val="0"/>
                </a:spcBef>
                <a:spcAft>
                  <a:spcPct val="0"/>
                </a:spcAft>
                <a:buNone/>
                <a:defRPr/>
              </a:pPr>
              <a:endParaRPr lang="en-US" altLang="en-US" sz="1350">
                <a:solidFill>
                  <a:srgbClr val="000000"/>
                </a:solidFill>
                <a:latin typeface="Arial" panose="020B0604020202020204" pitchFamily="34" charset="0"/>
                <a:ea typeface="宋体" panose="02010600030101010101" pitchFamily="2" charset="-122"/>
                <a:cs typeface="Arial" panose="020B0604020202020204"/>
              </a:endParaRPr>
            </a:p>
          </p:txBody>
        </p:sp>
        <p:sp>
          <p:nvSpPr>
            <p:cNvPr id="65" name="AutoShape 25"/>
            <p:cNvSpPr>
              <a:spLocks noChangeAspect="1" noChangeArrowheads="1"/>
            </p:cNvSpPr>
            <p:nvPr/>
          </p:nvSpPr>
          <p:spPr bwMode="auto">
            <a:xfrm>
              <a:off x="15109" y="6926"/>
              <a:ext cx="194" cy="194"/>
            </a:xfrm>
            <a:prstGeom prst="ellipse">
              <a:avLst/>
            </a:prstGeom>
            <a:solidFill>
              <a:srgbClr val="FF967F">
                <a:alpha val="60000"/>
              </a:srgbClr>
            </a:solidFill>
            <a:ln w="19050">
              <a:noFill/>
              <a:beve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defTabSz="685800" fontAlgn="base">
                <a:lnSpc>
                  <a:spcPct val="100000"/>
                </a:lnSpc>
                <a:spcBef>
                  <a:spcPct val="0"/>
                </a:spcBef>
                <a:spcAft>
                  <a:spcPct val="0"/>
                </a:spcAft>
                <a:buNone/>
                <a:defRPr/>
              </a:pPr>
              <a:endParaRPr lang="en-US" altLang="en-US" sz="1350">
                <a:solidFill>
                  <a:srgbClr val="000000"/>
                </a:solidFill>
                <a:latin typeface="Arial" panose="020B0604020202020204" pitchFamily="34" charset="0"/>
                <a:ea typeface="宋体" panose="02010600030101010101" pitchFamily="2" charset="-122"/>
                <a:cs typeface="Arial" panose="020B0604020202020204"/>
              </a:endParaRPr>
            </a:p>
          </p:txBody>
        </p:sp>
        <p:sp>
          <p:nvSpPr>
            <p:cNvPr id="66" name="AutoShape 25"/>
            <p:cNvSpPr>
              <a:spLocks noChangeAspect="1" noChangeArrowheads="1"/>
            </p:cNvSpPr>
            <p:nvPr/>
          </p:nvSpPr>
          <p:spPr bwMode="auto">
            <a:xfrm>
              <a:off x="15229" y="7075"/>
              <a:ext cx="194" cy="194"/>
            </a:xfrm>
            <a:prstGeom prst="ellipse">
              <a:avLst/>
            </a:prstGeom>
            <a:solidFill>
              <a:srgbClr val="FF967F">
                <a:alpha val="60000"/>
              </a:srgbClr>
            </a:solidFill>
            <a:ln w="19050">
              <a:noFill/>
              <a:beve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defTabSz="685800" fontAlgn="base">
                <a:lnSpc>
                  <a:spcPct val="100000"/>
                </a:lnSpc>
                <a:spcBef>
                  <a:spcPct val="0"/>
                </a:spcBef>
                <a:spcAft>
                  <a:spcPct val="0"/>
                </a:spcAft>
                <a:buNone/>
                <a:defRPr/>
              </a:pPr>
              <a:endParaRPr lang="en-US" altLang="en-US" sz="1350">
                <a:solidFill>
                  <a:srgbClr val="000000"/>
                </a:solidFill>
                <a:latin typeface="Arial" panose="020B0604020202020204" pitchFamily="34" charset="0"/>
                <a:ea typeface="宋体" panose="02010600030101010101" pitchFamily="2" charset="-122"/>
                <a:cs typeface="Arial" panose="020B0604020202020204"/>
              </a:endParaRPr>
            </a:p>
          </p:txBody>
        </p:sp>
        <p:sp>
          <p:nvSpPr>
            <p:cNvPr id="67" name="AutoShape 25"/>
            <p:cNvSpPr>
              <a:spLocks noChangeAspect="1" noChangeArrowheads="1"/>
            </p:cNvSpPr>
            <p:nvPr/>
          </p:nvSpPr>
          <p:spPr bwMode="auto">
            <a:xfrm>
              <a:off x="15381" y="7195"/>
              <a:ext cx="194" cy="194"/>
            </a:xfrm>
            <a:prstGeom prst="ellipse">
              <a:avLst/>
            </a:prstGeom>
            <a:solidFill>
              <a:srgbClr val="FF967F">
                <a:alpha val="60000"/>
              </a:srgbClr>
            </a:solidFill>
            <a:ln w="19050">
              <a:noFill/>
              <a:beve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defTabSz="685800" fontAlgn="base">
                <a:lnSpc>
                  <a:spcPct val="100000"/>
                </a:lnSpc>
                <a:spcBef>
                  <a:spcPct val="0"/>
                </a:spcBef>
                <a:spcAft>
                  <a:spcPct val="0"/>
                </a:spcAft>
                <a:buNone/>
                <a:defRPr/>
              </a:pPr>
              <a:endParaRPr lang="en-US" altLang="en-US" sz="1350">
                <a:solidFill>
                  <a:srgbClr val="000000"/>
                </a:solidFill>
                <a:latin typeface="Arial" panose="020B0604020202020204" pitchFamily="34" charset="0"/>
                <a:ea typeface="宋体" panose="02010600030101010101" pitchFamily="2" charset="-122"/>
                <a:cs typeface="Arial" panose="020B0604020202020204"/>
              </a:endParaRPr>
            </a:p>
          </p:txBody>
        </p:sp>
        <p:sp>
          <p:nvSpPr>
            <p:cNvPr id="68" name="AutoShape 25"/>
            <p:cNvSpPr>
              <a:spLocks noChangeAspect="1" noChangeArrowheads="1"/>
            </p:cNvSpPr>
            <p:nvPr/>
          </p:nvSpPr>
          <p:spPr bwMode="auto">
            <a:xfrm>
              <a:off x="15556" y="7281"/>
              <a:ext cx="194" cy="194"/>
            </a:xfrm>
            <a:prstGeom prst="ellipse">
              <a:avLst/>
            </a:prstGeom>
            <a:solidFill>
              <a:srgbClr val="FF967F">
                <a:alpha val="60000"/>
              </a:srgbClr>
            </a:solidFill>
            <a:ln w="19050">
              <a:noFill/>
              <a:beve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defTabSz="685800" fontAlgn="base">
                <a:lnSpc>
                  <a:spcPct val="100000"/>
                </a:lnSpc>
                <a:spcBef>
                  <a:spcPct val="0"/>
                </a:spcBef>
                <a:spcAft>
                  <a:spcPct val="0"/>
                </a:spcAft>
                <a:buNone/>
                <a:defRPr/>
              </a:pPr>
              <a:endParaRPr lang="en-US" altLang="en-US" sz="1350">
                <a:solidFill>
                  <a:srgbClr val="000000"/>
                </a:solidFill>
                <a:latin typeface="Arial" panose="020B0604020202020204" pitchFamily="34" charset="0"/>
                <a:ea typeface="宋体" panose="02010600030101010101" pitchFamily="2" charset="-122"/>
                <a:cs typeface="Arial" panose="020B0604020202020204"/>
              </a:endParaRPr>
            </a:p>
          </p:txBody>
        </p:sp>
        <p:sp>
          <p:nvSpPr>
            <p:cNvPr id="69" name="AutoShape 25"/>
            <p:cNvSpPr>
              <a:spLocks noChangeAspect="1" noChangeArrowheads="1"/>
            </p:cNvSpPr>
            <p:nvPr/>
          </p:nvSpPr>
          <p:spPr bwMode="auto">
            <a:xfrm>
              <a:off x="15744" y="7330"/>
              <a:ext cx="194" cy="194"/>
            </a:xfrm>
            <a:prstGeom prst="ellipse">
              <a:avLst/>
            </a:prstGeom>
            <a:solidFill>
              <a:srgbClr val="FF967F">
                <a:alpha val="60000"/>
              </a:srgbClr>
            </a:solidFill>
            <a:ln w="19050">
              <a:noFill/>
              <a:beve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defTabSz="685800" fontAlgn="base">
                <a:lnSpc>
                  <a:spcPct val="100000"/>
                </a:lnSpc>
                <a:spcBef>
                  <a:spcPct val="0"/>
                </a:spcBef>
                <a:spcAft>
                  <a:spcPct val="0"/>
                </a:spcAft>
                <a:buNone/>
                <a:defRPr/>
              </a:pPr>
              <a:endParaRPr lang="en-US" altLang="en-US" sz="1350">
                <a:solidFill>
                  <a:srgbClr val="000000"/>
                </a:solidFill>
                <a:latin typeface="Arial" panose="020B0604020202020204" pitchFamily="34" charset="0"/>
                <a:ea typeface="宋体" panose="02010600030101010101" pitchFamily="2" charset="-122"/>
                <a:cs typeface="Arial" panose="020B0604020202020204"/>
              </a:endParaRPr>
            </a:p>
          </p:txBody>
        </p:sp>
        <p:sp>
          <p:nvSpPr>
            <p:cNvPr id="70" name="AutoShape 25"/>
            <p:cNvSpPr>
              <a:spLocks noChangeAspect="1" noChangeArrowheads="1"/>
            </p:cNvSpPr>
            <p:nvPr/>
          </p:nvSpPr>
          <p:spPr bwMode="auto">
            <a:xfrm>
              <a:off x="15932" y="7378"/>
              <a:ext cx="194" cy="194"/>
            </a:xfrm>
            <a:prstGeom prst="ellipse">
              <a:avLst/>
            </a:prstGeom>
            <a:solidFill>
              <a:srgbClr val="FF967F">
                <a:alpha val="60000"/>
              </a:srgbClr>
            </a:solidFill>
            <a:ln w="19050">
              <a:noFill/>
              <a:beve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defTabSz="685800" fontAlgn="base">
                <a:lnSpc>
                  <a:spcPct val="100000"/>
                </a:lnSpc>
                <a:spcBef>
                  <a:spcPct val="0"/>
                </a:spcBef>
                <a:spcAft>
                  <a:spcPct val="0"/>
                </a:spcAft>
                <a:buNone/>
                <a:defRPr/>
              </a:pPr>
              <a:endParaRPr lang="en-US" altLang="en-US" sz="1350">
                <a:solidFill>
                  <a:srgbClr val="000000"/>
                </a:solidFill>
                <a:latin typeface="Arial" panose="020B0604020202020204" pitchFamily="34" charset="0"/>
                <a:ea typeface="宋体" panose="02010600030101010101" pitchFamily="2" charset="-122"/>
                <a:cs typeface="Arial" panose="020B0604020202020204"/>
              </a:endParaRPr>
            </a:p>
          </p:txBody>
        </p:sp>
        <p:sp>
          <p:nvSpPr>
            <p:cNvPr id="71" name="AutoShape 25"/>
            <p:cNvSpPr>
              <a:spLocks noChangeAspect="1" noChangeArrowheads="1"/>
            </p:cNvSpPr>
            <p:nvPr/>
          </p:nvSpPr>
          <p:spPr bwMode="auto">
            <a:xfrm>
              <a:off x="16119" y="7412"/>
              <a:ext cx="194" cy="194"/>
            </a:xfrm>
            <a:prstGeom prst="ellipse">
              <a:avLst/>
            </a:prstGeom>
            <a:solidFill>
              <a:srgbClr val="FF967F">
                <a:alpha val="60000"/>
              </a:srgbClr>
            </a:solidFill>
            <a:ln w="19050">
              <a:noFill/>
              <a:beve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defTabSz="685800" fontAlgn="base">
                <a:lnSpc>
                  <a:spcPct val="100000"/>
                </a:lnSpc>
                <a:spcBef>
                  <a:spcPct val="0"/>
                </a:spcBef>
                <a:spcAft>
                  <a:spcPct val="0"/>
                </a:spcAft>
                <a:buNone/>
                <a:defRPr/>
              </a:pPr>
              <a:endParaRPr lang="en-US" altLang="en-US" sz="1350">
                <a:solidFill>
                  <a:srgbClr val="000000"/>
                </a:solidFill>
                <a:latin typeface="Arial" panose="020B0604020202020204" pitchFamily="34" charset="0"/>
                <a:ea typeface="宋体" panose="02010600030101010101" pitchFamily="2" charset="-122"/>
                <a:cs typeface="Arial" panose="020B0604020202020204"/>
              </a:endParaRPr>
            </a:p>
          </p:txBody>
        </p:sp>
        <p:sp>
          <p:nvSpPr>
            <p:cNvPr id="72" name="AutoShape 25"/>
            <p:cNvSpPr>
              <a:spLocks noChangeAspect="1" noChangeArrowheads="1"/>
            </p:cNvSpPr>
            <p:nvPr/>
          </p:nvSpPr>
          <p:spPr bwMode="auto">
            <a:xfrm>
              <a:off x="16312" y="7435"/>
              <a:ext cx="194" cy="194"/>
            </a:xfrm>
            <a:prstGeom prst="ellipse">
              <a:avLst/>
            </a:prstGeom>
            <a:solidFill>
              <a:srgbClr val="FF967F">
                <a:alpha val="60000"/>
              </a:srgbClr>
            </a:solidFill>
            <a:ln w="19050">
              <a:noFill/>
              <a:beve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defTabSz="685800" fontAlgn="base">
                <a:lnSpc>
                  <a:spcPct val="100000"/>
                </a:lnSpc>
                <a:spcBef>
                  <a:spcPct val="0"/>
                </a:spcBef>
                <a:spcAft>
                  <a:spcPct val="0"/>
                </a:spcAft>
                <a:buNone/>
                <a:defRPr/>
              </a:pPr>
              <a:endParaRPr lang="en-US" altLang="en-US" sz="1350">
                <a:solidFill>
                  <a:srgbClr val="000000"/>
                </a:solidFill>
                <a:latin typeface="Arial" panose="020B0604020202020204" pitchFamily="34" charset="0"/>
                <a:ea typeface="宋体" panose="02010600030101010101" pitchFamily="2" charset="-122"/>
                <a:cs typeface="Arial" panose="020B0604020202020204"/>
              </a:endParaRPr>
            </a:p>
          </p:txBody>
        </p:sp>
        <p:sp>
          <p:nvSpPr>
            <p:cNvPr id="73" name="AutoShape 25"/>
            <p:cNvSpPr>
              <a:spLocks noChangeAspect="1" noChangeArrowheads="1"/>
            </p:cNvSpPr>
            <p:nvPr/>
          </p:nvSpPr>
          <p:spPr bwMode="auto">
            <a:xfrm>
              <a:off x="16506" y="7441"/>
              <a:ext cx="194" cy="194"/>
            </a:xfrm>
            <a:prstGeom prst="ellipse">
              <a:avLst/>
            </a:prstGeom>
            <a:solidFill>
              <a:srgbClr val="FF967F">
                <a:alpha val="60000"/>
              </a:srgbClr>
            </a:solidFill>
            <a:ln w="19050">
              <a:noFill/>
              <a:beve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defTabSz="685800" fontAlgn="base">
                <a:lnSpc>
                  <a:spcPct val="100000"/>
                </a:lnSpc>
                <a:spcBef>
                  <a:spcPct val="0"/>
                </a:spcBef>
                <a:spcAft>
                  <a:spcPct val="0"/>
                </a:spcAft>
                <a:buNone/>
                <a:defRPr/>
              </a:pPr>
              <a:endParaRPr lang="en-US" altLang="en-US" sz="1350">
                <a:solidFill>
                  <a:srgbClr val="000000"/>
                </a:solidFill>
                <a:latin typeface="Arial" panose="020B0604020202020204" pitchFamily="34" charset="0"/>
                <a:ea typeface="宋体" panose="02010600030101010101" pitchFamily="2" charset="-122"/>
                <a:cs typeface="Arial" panose="020B0604020202020204"/>
              </a:endParaRPr>
            </a:p>
          </p:txBody>
        </p:sp>
        <p:sp>
          <p:nvSpPr>
            <p:cNvPr id="74" name="AutoShape 25"/>
            <p:cNvSpPr>
              <a:spLocks noChangeAspect="1" noChangeArrowheads="1"/>
            </p:cNvSpPr>
            <p:nvPr/>
          </p:nvSpPr>
          <p:spPr bwMode="auto">
            <a:xfrm>
              <a:off x="16698" y="7463"/>
              <a:ext cx="194" cy="194"/>
            </a:xfrm>
            <a:prstGeom prst="ellipse">
              <a:avLst/>
            </a:prstGeom>
            <a:solidFill>
              <a:srgbClr val="FF967F">
                <a:alpha val="60000"/>
              </a:srgbClr>
            </a:solidFill>
            <a:ln w="19050">
              <a:noFill/>
              <a:beve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defTabSz="685800" fontAlgn="base">
                <a:lnSpc>
                  <a:spcPct val="100000"/>
                </a:lnSpc>
                <a:spcBef>
                  <a:spcPct val="0"/>
                </a:spcBef>
                <a:spcAft>
                  <a:spcPct val="0"/>
                </a:spcAft>
                <a:buNone/>
                <a:defRPr/>
              </a:pPr>
              <a:endParaRPr lang="en-US" altLang="en-US" sz="1350">
                <a:solidFill>
                  <a:srgbClr val="000000"/>
                </a:solidFill>
                <a:latin typeface="Arial" panose="020B0604020202020204" pitchFamily="34" charset="0"/>
                <a:ea typeface="宋体" panose="02010600030101010101" pitchFamily="2" charset="-122"/>
                <a:cs typeface="Arial" panose="020B0604020202020204"/>
              </a:endParaRPr>
            </a:p>
          </p:txBody>
        </p:sp>
        <p:sp>
          <p:nvSpPr>
            <p:cNvPr id="75" name="AutoShape 25"/>
            <p:cNvSpPr>
              <a:spLocks noChangeAspect="1" noChangeArrowheads="1"/>
            </p:cNvSpPr>
            <p:nvPr/>
          </p:nvSpPr>
          <p:spPr bwMode="auto">
            <a:xfrm>
              <a:off x="16892" y="7465"/>
              <a:ext cx="194" cy="194"/>
            </a:xfrm>
            <a:prstGeom prst="ellipse">
              <a:avLst/>
            </a:prstGeom>
            <a:solidFill>
              <a:srgbClr val="FF967F">
                <a:alpha val="60000"/>
              </a:srgbClr>
            </a:solidFill>
            <a:ln w="19050">
              <a:noFill/>
              <a:beve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defTabSz="685800" fontAlgn="base">
                <a:lnSpc>
                  <a:spcPct val="100000"/>
                </a:lnSpc>
                <a:spcBef>
                  <a:spcPct val="0"/>
                </a:spcBef>
                <a:spcAft>
                  <a:spcPct val="0"/>
                </a:spcAft>
                <a:buNone/>
                <a:defRPr/>
              </a:pPr>
              <a:endParaRPr lang="en-US" altLang="en-US" sz="1350">
                <a:solidFill>
                  <a:srgbClr val="000000"/>
                </a:solidFill>
                <a:latin typeface="Arial" panose="020B0604020202020204" pitchFamily="34" charset="0"/>
                <a:ea typeface="宋体" panose="02010600030101010101" pitchFamily="2" charset="-122"/>
                <a:cs typeface="Arial" panose="020B0604020202020204"/>
              </a:endParaRPr>
            </a:p>
          </p:txBody>
        </p:sp>
        <p:sp>
          <p:nvSpPr>
            <p:cNvPr id="76" name="AutoShape 25"/>
            <p:cNvSpPr>
              <a:spLocks noChangeAspect="1" noChangeArrowheads="1"/>
            </p:cNvSpPr>
            <p:nvPr/>
          </p:nvSpPr>
          <p:spPr bwMode="auto">
            <a:xfrm>
              <a:off x="17084" y="7482"/>
              <a:ext cx="194" cy="194"/>
            </a:xfrm>
            <a:prstGeom prst="ellipse">
              <a:avLst/>
            </a:prstGeom>
            <a:solidFill>
              <a:srgbClr val="FF967F">
                <a:alpha val="60000"/>
              </a:srgbClr>
            </a:solidFill>
            <a:ln w="19050">
              <a:noFill/>
              <a:beve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defTabSz="685800" fontAlgn="base">
                <a:lnSpc>
                  <a:spcPct val="100000"/>
                </a:lnSpc>
                <a:spcBef>
                  <a:spcPct val="0"/>
                </a:spcBef>
                <a:spcAft>
                  <a:spcPct val="0"/>
                </a:spcAft>
                <a:buNone/>
                <a:defRPr/>
              </a:pPr>
              <a:endParaRPr lang="en-US" altLang="en-US" sz="1350">
                <a:solidFill>
                  <a:srgbClr val="000000"/>
                </a:solidFill>
                <a:latin typeface="Arial" panose="020B0604020202020204" pitchFamily="34" charset="0"/>
                <a:ea typeface="宋体" panose="02010600030101010101" pitchFamily="2" charset="-122"/>
                <a:cs typeface="Arial" panose="020B0604020202020204"/>
              </a:endParaRPr>
            </a:p>
          </p:txBody>
        </p:sp>
        <p:sp>
          <p:nvSpPr>
            <p:cNvPr id="77" name="AutoShape 25"/>
            <p:cNvSpPr>
              <a:spLocks noChangeAspect="1" noChangeArrowheads="1"/>
            </p:cNvSpPr>
            <p:nvPr/>
          </p:nvSpPr>
          <p:spPr bwMode="auto">
            <a:xfrm>
              <a:off x="17277" y="7486"/>
              <a:ext cx="194" cy="194"/>
            </a:xfrm>
            <a:prstGeom prst="ellipse">
              <a:avLst/>
            </a:prstGeom>
            <a:solidFill>
              <a:srgbClr val="FF967F">
                <a:alpha val="60000"/>
              </a:srgbClr>
            </a:solidFill>
            <a:ln w="19050">
              <a:noFill/>
              <a:bevel/>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等线" panose="02010600030101010101" charset="-122"/>
                  <a:ea typeface="等线" panose="02010600030101010101" charset="-122"/>
                  <a:sym typeface="等线" panose="02010600030101010101" charset="-122"/>
                </a:defRPr>
              </a:lvl1pPr>
              <a:lvl2pPr marL="742950" indent="-285750">
                <a:lnSpc>
                  <a:spcPct val="90000"/>
                </a:lnSpc>
                <a:spcBef>
                  <a:spcPts val="500"/>
                </a:spcBef>
                <a:buFont typeface="Arial" panose="020B0604020202020204" pitchFamily="34" charset="0"/>
                <a:buChar char="•"/>
                <a:defRPr sz="2400">
                  <a:solidFill>
                    <a:schemeClr val="tx1"/>
                  </a:solidFill>
                  <a:latin typeface="等线" panose="02010600030101010101" charset="-122"/>
                  <a:ea typeface="等线" panose="02010600030101010101" charset="-122"/>
                  <a:sym typeface="等线" panose="02010600030101010101"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等线" panose="02010600030101010101" charset="-122"/>
                  <a:ea typeface="等线" panose="02010600030101010101" charset="-122"/>
                  <a:sym typeface="等线" panose="02010600030101010101" charset="-122"/>
                </a:defRPr>
              </a:lvl3pPr>
              <a:lvl4pPr marL="16002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4pPr>
              <a:lvl5pPr marL="2057400" indent="-228600">
                <a:lnSpc>
                  <a:spcPct val="90000"/>
                </a:lnSpc>
                <a:spcBef>
                  <a:spcPts val="500"/>
                </a:spcBef>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等线" panose="02010600030101010101" charset="-122"/>
                  <a:ea typeface="等线" panose="02010600030101010101" charset="-122"/>
                  <a:sym typeface="等线" panose="02010600030101010101" charset="-122"/>
                </a:defRPr>
              </a:lvl9pPr>
            </a:lstStyle>
            <a:p>
              <a:pPr defTabSz="685800" fontAlgn="base">
                <a:lnSpc>
                  <a:spcPct val="100000"/>
                </a:lnSpc>
                <a:spcBef>
                  <a:spcPct val="0"/>
                </a:spcBef>
                <a:spcAft>
                  <a:spcPct val="0"/>
                </a:spcAft>
                <a:buNone/>
                <a:defRPr/>
              </a:pPr>
              <a:endParaRPr lang="en-US" altLang="en-US" sz="1350">
                <a:solidFill>
                  <a:srgbClr val="000000"/>
                </a:solidFill>
                <a:latin typeface="Arial" panose="020B0604020202020204" pitchFamily="34" charset="0"/>
                <a:ea typeface="宋体" panose="02010600030101010101" pitchFamily="2" charset="-122"/>
                <a:cs typeface="Arial" panose="020B0604020202020204"/>
              </a:endParaRPr>
            </a:p>
          </p:txBody>
        </p:sp>
        <p:cxnSp>
          <p:nvCxnSpPr>
            <p:cNvPr id="78" name="直接箭头连接符 8"/>
            <p:cNvCxnSpPr/>
            <p:nvPr/>
          </p:nvCxnSpPr>
          <p:spPr>
            <a:xfrm>
              <a:off x="607" y="5149"/>
              <a:ext cx="3882" cy="1054"/>
            </a:xfrm>
            <a:prstGeom prst="straightConnector1">
              <a:avLst/>
            </a:prstGeom>
            <a:ln w="19050" cap="flat" cmpd="sng">
              <a:solidFill>
                <a:srgbClr val="0070C0"/>
              </a:solidFill>
              <a:prstDash val="dash"/>
              <a:round/>
              <a:headEnd type="none" w="med" len="med"/>
              <a:tailEnd type="arrow" w="med" len="med"/>
            </a:ln>
          </p:spPr>
        </p:cxnSp>
        <p:cxnSp>
          <p:nvCxnSpPr>
            <p:cNvPr id="79" name="直接箭头连接符 8"/>
            <p:cNvCxnSpPr/>
            <p:nvPr/>
          </p:nvCxnSpPr>
          <p:spPr>
            <a:xfrm flipV="1">
              <a:off x="3345" y="6430"/>
              <a:ext cx="1143" cy="1419"/>
            </a:xfrm>
            <a:prstGeom prst="straightConnector1">
              <a:avLst/>
            </a:prstGeom>
            <a:ln w="19050" cap="flat" cmpd="sng">
              <a:solidFill>
                <a:srgbClr val="0070C0"/>
              </a:solidFill>
              <a:prstDash val="dash"/>
              <a:round/>
              <a:headEnd type="none" w="med" len="med"/>
              <a:tailEnd type="arrow" w="med" len="med"/>
            </a:ln>
          </p:spPr>
        </p:cxnSp>
        <p:sp>
          <p:nvSpPr>
            <p:cNvPr id="80" name="文本框 46"/>
            <p:cNvSpPr txBox="1"/>
            <p:nvPr/>
          </p:nvSpPr>
          <p:spPr>
            <a:xfrm>
              <a:off x="455" y="8527"/>
              <a:ext cx="3669" cy="1003"/>
            </a:xfrm>
            <a:prstGeom prst="rect">
              <a:avLst/>
            </a:prstGeom>
            <a:noFill/>
            <a:ln w="9525">
              <a:noFill/>
            </a:ln>
          </p:spPr>
          <p:txBody>
            <a:bodyPr wrap="square" anchor="t" anchorCtr="0">
              <a:spAutoFit/>
            </a:bodyPr>
            <a:lstStyle/>
            <a:p>
              <a:pPr fontAlgn="base">
                <a:spcBef>
                  <a:spcPct val="0"/>
                </a:spcBef>
                <a:spcAft>
                  <a:spcPct val="0"/>
                </a:spcAft>
              </a:pPr>
              <a:r>
                <a:rPr lang="en-US" altLang="en-US" sz="1200" dirty="0">
                  <a:solidFill>
                    <a:srgbClr val="000000"/>
                  </a:solidFill>
                  <a:latin typeface="Times New Roman" panose="02020603050405020304" pitchFamily="18" charset="0"/>
                  <a:cs typeface="Times New Roman" panose="02020603050405020304" pitchFamily="18" charset="0"/>
                  <a:sym typeface="等线" panose="02010600030101010101" charset="-122"/>
                </a:rPr>
                <a:t>Weight vector</a:t>
              </a:r>
            </a:p>
          </p:txBody>
        </p:sp>
        <p:cxnSp>
          <p:nvCxnSpPr>
            <p:cNvPr id="81" name="直接连接符 170"/>
            <p:cNvCxnSpPr/>
            <p:nvPr/>
          </p:nvCxnSpPr>
          <p:spPr>
            <a:xfrm>
              <a:off x="480" y="5022"/>
              <a:ext cx="2865" cy="28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82" name="图片 171" descr="mylatex20221124_165732"/>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13715" y="4132"/>
              <a:ext cx="1245" cy="540"/>
            </a:xfrm>
            <a:prstGeom prst="rect">
              <a:avLst/>
            </a:prstGeom>
          </p:spPr>
        </p:pic>
        <p:pic>
          <p:nvPicPr>
            <p:cNvPr id="83" name="图片 172" descr="mylatex20221124_165728"/>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7586" y="7587"/>
              <a:ext cx="1245" cy="540"/>
            </a:xfrm>
            <a:prstGeom prst="rect">
              <a:avLst/>
            </a:prstGeom>
          </p:spPr>
        </p:pic>
        <p:pic>
          <p:nvPicPr>
            <p:cNvPr id="84" name="图片 173" descr="mylatex20221124_165704"/>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899" y="4327"/>
              <a:ext cx="615" cy="345"/>
            </a:xfrm>
            <a:prstGeom prst="rect">
              <a:avLst/>
            </a:prstGeom>
          </p:spPr>
        </p:pic>
        <p:pic>
          <p:nvPicPr>
            <p:cNvPr id="85" name="图片 174" descr="mylatex20221124_165643"/>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56" y="4259"/>
              <a:ext cx="630" cy="480"/>
            </a:xfrm>
            <a:prstGeom prst="rect">
              <a:avLst/>
            </a:prstGeom>
          </p:spPr>
        </p:pic>
        <p:pic>
          <p:nvPicPr>
            <p:cNvPr id="86" name="图片 175" descr="mylatex20221124_165639"/>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3742" y="7729"/>
              <a:ext cx="630" cy="480"/>
            </a:xfrm>
            <a:prstGeom prst="rect">
              <a:avLst/>
            </a:prstGeom>
          </p:spPr>
        </p:pic>
        <p:pic>
          <p:nvPicPr>
            <p:cNvPr id="87" name="图片 176" descr="mylatex20221124_165857"/>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2417" y="7729"/>
              <a:ext cx="615" cy="345"/>
            </a:xfrm>
            <a:prstGeom prst="rect">
              <a:avLst/>
            </a:prstGeom>
          </p:spPr>
        </p:pic>
        <p:sp>
          <p:nvSpPr>
            <p:cNvPr id="88" name="AutoShape 25"/>
            <p:cNvSpPr>
              <a:spLocks noChangeAspect="1" noChangeArrowheads="1"/>
            </p:cNvSpPr>
            <p:nvPr/>
          </p:nvSpPr>
          <p:spPr bwMode="auto">
            <a:xfrm>
              <a:off x="441" y="4982"/>
              <a:ext cx="193" cy="193"/>
            </a:xfrm>
            <a:prstGeom prst="ellipse">
              <a:avLst/>
            </a:prstGeom>
            <a:solidFill>
              <a:schemeClr val="accent5">
                <a:lumMod val="90000"/>
                <a:alpha val="60000"/>
              </a:scheme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685800">
                <a:defRPr/>
              </a:pPr>
              <a:endParaRPr lang="en-US" altLang="en-US" sz="1350">
                <a:solidFill>
                  <a:srgbClr val="000000"/>
                </a:solidFill>
                <a:cs typeface="Arial" panose="020B0604020202020204"/>
                <a:sym typeface="等线" panose="02010600030101010101" charset="-122"/>
              </a:endParaRPr>
            </a:p>
          </p:txBody>
        </p:sp>
        <p:sp>
          <p:nvSpPr>
            <p:cNvPr id="89" name="AutoShape 25"/>
            <p:cNvSpPr>
              <a:spLocks noChangeAspect="1" noChangeArrowheads="1"/>
            </p:cNvSpPr>
            <p:nvPr/>
          </p:nvSpPr>
          <p:spPr bwMode="auto">
            <a:xfrm>
              <a:off x="565" y="5119"/>
              <a:ext cx="193" cy="193"/>
            </a:xfrm>
            <a:prstGeom prst="ellipse">
              <a:avLst/>
            </a:prstGeom>
            <a:solidFill>
              <a:schemeClr val="accent5">
                <a:lumMod val="90000"/>
                <a:alpha val="60000"/>
              </a:scheme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685800">
                <a:defRPr/>
              </a:pPr>
              <a:endParaRPr lang="en-US" altLang="en-US" sz="1350">
                <a:solidFill>
                  <a:srgbClr val="000000"/>
                </a:solidFill>
                <a:cs typeface="Arial" panose="020B0604020202020204"/>
                <a:sym typeface="等线" panose="02010600030101010101" charset="-122"/>
              </a:endParaRPr>
            </a:p>
          </p:txBody>
        </p:sp>
        <p:sp>
          <p:nvSpPr>
            <p:cNvPr id="90" name="AutoShape 25"/>
            <p:cNvSpPr>
              <a:spLocks noChangeAspect="1" noChangeArrowheads="1"/>
            </p:cNvSpPr>
            <p:nvPr/>
          </p:nvSpPr>
          <p:spPr bwMode="auto">
            <a:xfrm>
              <a:off x="694" y="5251"/>
              <a:ext cx="193" cy="193"/>
            </a:xfrm>
            <a:prstGeom prst="ellipse">
              <a:avLst/>
            </a:prstGeom>
            <a:solidFill>
              <a:schemeClr val="accent5">
                <a:lumMod val="90000"/>
                <a:alpha val="60000"/>
              </a:scheme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685800">
                <a:defRPr/>
              </a:pPr>
              <a:endParaRPr lang="en-US" altLang="en-US" sz="1350">
                <a:solidFill>
                  <a:srgbClr val="000000"/>
                </a:solidFill>
                <a:cs typeface="Arial" panose="020B0604020202020204"/>
                <a:sym typeface="等线" panose="02010600030101010101" charset="-122"/>
              </a:endParaRPr>
            </a:p>
          </p:txBody>
        </p:sp>
        <p:sp>
          <p:nvSpPr>
            <p:cNvPr id="91" name="AutoShape 25"/>
            <p:cNvSpPr>
              <a:spLocks noChangeAspect="1" noChangeArrowheads="1"/>
            </p:cNvSpPr>
            <p:nvPr/>
          </p:nvSpPr>
          <p:spPr bwMode="auto">
            <a:xfrm>
              <a:off x="831" y="5378"/>
              <a:ext cx="193" cy="193"/>
            </a:xfrm>
            <a:prstGeom prst="ellipse">
              <a:avLst/>
            </a:prstGeom>
            <a:solidFill>
              <a:schemeClr val="accent5">
                <a:lumMod val="90000"/>
                <a:alpha val="60000"/>
              </a:scheme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685800">
                <a:defRPr/>
              </a:pPr>
              <a:endParaRPr lang="en-US" altLang="en-US" sz="1350">
                <a:solidFill>
                  <a:srgbClr val="000000"/>
                </a:solidFill>
                <a:cs typeface="Arial" panose="020B0604020202020204"/>
                <a:sym typeface="等线" panose="02010600030101010101" charset="-122"/>
              </a:endParaRPr>
            </a:p>
          </p:txBody>
        </p:sp>
        <p:sp>
          <p:nvSpPr>
            <p:cNvPr id="92" name="AutoShape 25"/>
            <p:cNvSpPr>
              <a:spLocks noChangeAspect="1" noChangeArrowheads="1"/>
            </p:cNvSpPr>
            <p:nvPr/>
          </p:nvSpPr>
          <p:spPr bwMode="auto">
            <a:xfrm>
              <a:off x="960" y="5498"/>
              <a:ext cx="193" cy="193"/>
            </a:xfrm>
            <a:prstGeom prst="ellipse">
              <a:avLst/>
            </a:prstGeom>
            <a:solidFill>
              <a:schemeClr val="accent5">
                <a:lumMod val="90000"/>
                <a:alpha val="60000"/>
              </a:scheme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685800">
                <a:defRPr/>
              </a:pPr>
              <a:endParaRPr lang="en-US" altLang="en-US" sz="1350">
                <a:solidFill>
                  <a:srgbClr val="000000"/>
                </a:solidFill>
                <a:cs typeface="Arial" panose="020B0604020202020204"/>
                <a:sym typeface="等线" panose="02010600030101010101" charset="-122"/>
              </a:endParaRPr>
            </a:p>
          </p:txBody>
        </p:sp>
        <p:sp>
          <p:nvSpPr>
            <p:cNvPr id="93" name="AutoShape 25"/>
            <p:cNvSpPr>
              <a:spLocks noChangeAspect="1" noChangeArrowheads="1"/>
            </p:cNvSpPr>
            <p:nvPr/>
          </p:nvSpPr>
          <p:spPr bwMode="auto">
            <a:xfrm>
              <a:off x="1086" y="5622"/>
              <a:ext cx="193" cy="193"/>
            </a:xfrm>
            <a:prstGeom prst="ellipse">
              <a:avLst/>
            </a:prstGeom>
            <a:solidFill>
              <a:schemeClr val="accent5">
                <a:lumMod val="90000"/>
                <a:alpha val="60000"/>
              </a:scheme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685800">
                <a:defRPr/>
              </a:pPr>
              <a:endParaRPr lang="en-US" altLang="en-US" sz="1350">
                <a:solidFill>
                  <a:srgbClr val="000000"/>
                </a:solidFill>
                <a:cs typeface="Arial" panose="020B0604020202020204"/>
                <a:sym typeface="等线" panose="02010600030101010101" charset="-122"/>
              </a:endParaRPr>
            </a:p>
          </p:txBody>
        </p:sp>
        <p:sp>
          <p:nvSpPr>
            <p:cNvPr id="94" name="AutoShape 25"/>
            <p:cNvSpPr>
              <a:spLocks noChangeAspect="1" noChangeArrowheads="1"/>
            </p:cNvSpPr>
            <p:nvPr/>
          </p:nvSpPr>
          <p:spPr bwMode="auto">
            <a:xfrm>
              <a:off x="1215" y="5751"/>
              <a:ext cx="193" cy="193"/>
            </a:xfrm>
            <a:prstGeom prst="ellipse">
              <a:avLst/>
            </a:prstGeom>
            <a:solidFill>
              <a:schemeClr val="accent5">
                <a:lumMod val="90000"/>
                <a:alpha val="60000"/>
              </a:scheme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685800">
                <a:defRPr/>
              </a:pPr>
              <a:endParaRPr lang="en-US" altLang="en-US" sz="1350">
                <a:solidFill>
                  <a:srgbClr val="000000"/>
                </a:solidFill>
                <a:cs typeface="Arial" panose="020B0604020202020204"/>
                <a:sym typeface="等线" panose="02010600030101010101" charset="-122"/>
              </a:endParaRPr>
            </a:p>
          </p:txBody>
        </p:sp>
        <p:sp>
          <p:nvSpPr>
            <p:cNvPr id="95" name="AutoShape 25"/>
            <p:cNvSpPr>
              <a:spLocks noChangeAspect="1" noChangeArrowheads="1"/>
            </p:cNvSpPr>
            <p:nvPr/>
          </p:nvSpPr>
          <p:spPr bwMode="auto">
            <a:xfrm>
              <a:off x="1344" y="5881"/>
              <a:ext cx="193" cy="193"/>
            </a:xfrm>
            <a:prstGeom prst="ellipse">
              <a:avLst/>
            </a:prstGeom>
            <a:solidFill>
              <a:schemeClr val="accent5">
                <a:lumMod val="90000"/>
                <a:alpha val="60000"/>
              </a:scheme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685800">
                <a:defRPr/>
              </a:pPr>
              <a:endParaRPr lang="en-US" altLang="en-US" sz="1350">
                <a:solidFill>
                  <a:srgbClr val="000000"/>
                </a:solidFill>
                <a:cs typeface="Arial" panose="020B0604020202020204"/>
                <a:sym typeface="等线" panose="02010600030101010101" charset="-122"/>
              </a:endParaRPr>
            </a:p>
          </p:txBody>
        </p:sp>
        <p:sp>
          <p:nvSpPr>
            <p:cNvPr id="96" name="AutoShape 25"/>
            <p:cNvSpPr>
              <a:spLocks noChangeAspect="1" noChangeArrowheads="1"/>
            </p:cNvSpPr>
            <p:nvPr/>
          </p:nvSpPr>
          <p:spPr bwMode="auto">
            <a:xfrm>
              <a:off x="1482" y="6009"/>
              <a:ext cx="193" cy="193"/>
            </a:xfrm>
            <a:prstGeom prst="ellipse">
              <a:avLst/>
            </a:prstGeom>
            <a:solidFill>
              <a:schemeClr val="accent5">
                <a:lumMod val="90000"/>
                <a:alpha val="60000"/>
              </a:scheme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685800">
                <a:defRPr/>
              </a:pPr>
              <a:endParaRPr lang="en-US" altLang="en-US" sz="1350">
                <a:solidFill>
                  <a:srgbClr val="000000"/>
                </a:solidFill>
                <a:cs typeface="Arial" panose="020B0604020202020204"/>
                <a:sym typeface="等线" panose="02010600030101010101" charset="-122"/>
              </a:endParaRPr>
            </a:p>
          </p:txBody>
        </p:sp>
        <p:sp>
          <p:nvSpPr>
            <p:cNvPr id="97" name="AutoShape 25"/>
            <p:cNvSpPr>
              <a:spLocks noChangeAspect="1" noChangeArrowheads="1"/>
            </p:cNvSpPr>
            <p:nvPr/>
          </p:nvSpPr>
          <p:spPr bwMode="auto">
            <a:xfrm>
              <a:off x="1611" y="6139"/>
              <a:ext cx="193" cy="193"/>
            </a:xfrm>
            <a:prstGeom prst="ellipse">
              <a:avLst/>
            </a:prstGeom>
            <a:solidFill>
              <a:schemeClr val="accent5">
                <a:lumMod val="90000"/>
                <a:alpha val="60000"/>
              </a:scheme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685800">
                <a:defRPr/>
              </a:pPr>
              <a:endParaRPr lang="en-US" altLang="en-US" sz="1350">
                <a:solidFill>
                  <a:srgbClr val="000000"/>
                </a:solidFill>
                <a:cs typeface="Arial" panose="020B0604020202020204"/>
                <a:sym typeface="等线" panose="02010600030101010101" charset="-122"/>
              </a:endParaRPr>
            </a:p>
          </p:txBody>
        </p:sp>
        <p:sp>
          <p:nvSpPr>
            <p:cNvPr id="98" name="AutoShape 25"/>
            <p:cNvSpPr>
              <a:spLocks noChangeAspect="1" noChangeArrowheads="1"/>
            </p:cNvSpPr>
            <p:nvPr/>
          </p:nvSpPr>
          <p:spPr bwMode="auto">
            <a:xfrm>
              <a:off x="1745" y="6266"/>
              <a:ext cx="193" cy="193"/>
            </a:xfrm>
            <a:prstGeom prst="ellipse">
              <a:avLst/>
            </a:prstGeom>
            <a:solidFill>
              <a:schemeClr val="accent5">
                <a:lumMod val="90000"/>
                <a:alpha val="60000"/>
              </a:scheme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685800">
                <a:defRPr/>
              </a:pPr>
              <a:endParaRPr lang="en-US" altLang="en-US" sz="1350">
                <a:solidFill>
                  <a:srgbClr val="000000"/>
                </a:solidFill>
                <a:cs typeface="Arial" panose="020B0604020202020204"/>
                <a:sym typeface="等线" panose="02010600030101010101" charset="-122"/>
              </a:endParaRPr>
            </a:p>
          </p:txBody>
        </p:sp>
        <p:sp>
          <p:nvSpPr>
            <p:cNvPr id="99" name="AutoShape 25"/>
            <p:cNvSpPr>
              <a:spLocks noChangeAspect="1" noChangeArrowheads="1"/>
            </p:cNvSpPr>
            <p:nvPr/>
          </p:nvSpPr>
          <p:spPr bwMode="auto">
            <a:xfrm>
              <a:off x="1875" y="6408"/>
              <a:ext cx="193" cy="193"/>
            </a:xfrm>
            <a:prstGeom prst="ellipse">
              <a:avLst/>
            </a:prstGeom>
            <a:solidFill>
              <a:schemeClr val="accent5">
                <a:lumMod val="90000"/>
                <a:alpha val="60000"/>
              </a:scheme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685800">
                <a:defRPr/>
              </a:pPr>
              <a:endParaRPr lang="en-US" altLang="en-US" sz="1350">
                <a:solidFill>
                  <a:srgbClr val="000000"/>
                </a:solidFill>
                <a:cs typeface="Arial" panose="020B0604020202020204"/>
                <a:sym typeface="等线" panose="02010600030101010101" charset="-122"/>
              </a:endParaRPr>
            </a:p>
          </p:txBody>
        </p:sp>
        <p:sp>
          <p:nvSpPr>
            <p:cNvPr id="100" name="AutoShape 25"/>
            <p:cNvSpPr>
              <a:spLocks noChangeAspect="1" noChangeArrowheads="1"/>
            </p:cNvSpPr>
            <p:nvPr/>
          </p:nvSpPr>
          <p:spPr bwMode="auto">
            <a:xfrm>
              <a:off x="2013" y="6538"/>
              <a:ext cx="193" cy="193"/>
            </a:xfrm>
            <a:prstGeom prst="ellipse">
              <a:avLst/>
            </a:prstGeom>
            <a:solidFill>
              <a:schemeClr val="accent5">
                <a:lumMod val="90000"/>
                <a:alpha val="60000"/>
              </a:scheme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685800">
                <a:defRPr/>
              </a:pPr>
              <a:endParaRPr lang="en-US" altLang="en-US" sz="1350">
                <a:solidFill>
                  <a:srgbClr val="000000"/>
                </a:solidFill>
                <a:cs typeface="Arial" panose="020B0604020202020204"/>
                <a:sym typeface="等线" panose="02010600030101010101" charset="-122"/>
              </a:endParaRPr>
            </a:p>
          </p:txBody>
        </p:sp>
        <p:sp>
          <p:nvSpPr>
            <p:cNvPr id="101" name="AutoShape 25"/>
            <p:cNvSpPr>
              <a:spLocks noChangeAspect="1" noChangeArrowheads="1"/>
            </p:cNvSpPr>
            <p:nvPr/>
          </p:nvSpPr>
          <p:spPr bwMode="auto">
            <a:xfrm>
              <a:off x="2144" y="6669"/>
              <a:ext cx="193" cy="193"/>
            </a:xfrm>
            <a:prstGeom prst="ellipse">
              <a:avLst/>
            </a:prstGeom>
            <a:solidFill>
              <a:schemeClr val="accent5">
                <a:lumMod val="90000"/>
                <a:alpha val="60000"/>
              </a:scheme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685800">
                <a:defRPr/>
              </a:pPr>
              <a:endParaRPr lang="en-US" altLang="en-US" sz="1350">
                <a:solidFill>
                  <a:srgbClr val="000000"/>
                </a:solidFill>
                <a:cs typeface="Arial" panose="020B0604020202020204"/>
                <a:sym typeface="等线" panose="02010600030101010101" charset="-122"/>
              </a:endParaRPr>
            </a:p>
          </p:txBody>
        </p:sp>
        <p:sp>
          <p:nvSpPr>
            <p:cNvPr id="102" name="AutoShape 25"/>
            <p:cNvSpPr>
              <a:spLocks noChangeAspect="1" noChangeArrowheads="1"/>
            </p:cNvSpPr>
            <p:nvPr/>
          </p:nvSpPr>
          <p:spPr bwMode="auto">
            <a:xfrm>
              <a:off x="2270" y="6802"/>
              <a:ext cx="193" cy="193"/>
            </a:xfrm>
            <a:prstGeom prst="ellipse">
              <a:avLst/>
            </a:prstGeom>
            <a:solidFill>
              <a:schemeClr val="accent5">
                <a:lumMod val="90000"/>
                <a:alpha val="60000"/>
              </a:scheme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685800">
                <a:defRPr/>
              </a:pPr>
              <a:endParaRPr lang="en-US" altLang="en-US" sz="1350">
                <a:solidFill>
                  <a:srgbClr val="000000"/>
                </a:solidFill>
                <a:cs typeface="Arial" panose="020B0604020202020204"/>
                <a:sym typeface="等线" panose="02010600030101010101" charset="-122"/>
              </a:endParaRPr>
            </a:p>
          </p:txBody>
        </p:sp>
        <p:sp>
          <p:nvSpPr>
            <p:cNvPr id="103" name="AutoShape 25"/>
            <p:cNvSpPr>
              <a:spLocks noChangeAspect="1" noChangeArrowheads="1"/>
            </p:cNvSpPr>
            <p:nvPr/>
          </p:nvSpPr>
          <p:spPr bwMode="auto">
            <a:xfrm>
              <a:off x="2396" y="6925"/>
              <a:ext cx="193" cy="193"/>
            </a:xfrm>
            <a:prstGeom prst="ellipse">
              <a:avLst/>
            </a:prstGeom>
            <a:solidFill>
              <a:schemeClr val="accent5">
                <a:lumMod val="90000"/>
                <a:alpha val="60000"/>
              </a:scheme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685800">
                <a:defRPr/>
              </a:pPr>
              <a:endParaRPr lang="en-US" altLang="en-US" sz="1350">
                <a:solidFill>
                  <a:srgbClr val="000000"/>
                </a:solidFill>
                <a:cs typeface="Arial" panose="020B0604020202020204"/>
                <a:sym typeface="等线" panose="02010600030101010101" charset="-122"/>
              </a:endParaRPr>
            </a:p>
          </p:txBody>
        </p:sp>
        <p:sp>
          <p:nvSpPr>
            <p:cNvPr id="104" name="AutoShape 25"/>
            <p:cNvSpPr>
              <a:spLocks noChangeAspect="1" noChangeArrowheads="1"/>
            </p:cNvSpPr>
            <p:nvPr/>
          </p:nvSpPr>
          <p:spPr bwMode="auto">
            <a:xfrm>
              <a:off x="2525" y="7043"/>
              <a:ext cx="193" cy="193"/>
            </a:xfrm>
            <a:prstGeom prst="ellipse">
              <a:avLst/>
            </a:prstGeom>
            <a:solidFill>
              <a:schemeClr val="accent5">
                <a:lumMod val="90000"/>
                <a:alpha val="60000"/>
              </a:scheme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685800">
                <a:defRPr/>
              </a:pPr>
              <a:endParaRPr lang="en-US" altLang="en-US" sz="1350">
                <a:solidFill>
                  <a:srgbClr val="000000"/>
                </a:solidFill>
                <a:cs typeface="Arial" panose="020B0604020202020204"/>
                <a:sym typeface="等线" panose="02010600030101010101" charset="-122"/>
              </a:endParaRPr>
            </a:p>
          </p:txBody>
        </p:sp>
        <p:sp>
          <p:nvSpPr>
            <p:cNvPr id="105" name="AutoShape 25"/>
            <p:cNvSpPr>
              <a:spLocks noChangeAspect="1" noChangeArrowheads="1"/>
            </p:cNvSpPr>
            <p:nvPr/>
          </p:nvSpPr>
          <p:spPr bwMode="auto">
            <a:xfrm>
              <a:off x="2654" y="7174"/>
              <a:ext cx="193" cy="193"/>
            </a:xfrm>
            <a:prstGeom prst="ellipse">
              <a:avLst/>
            </a:prstGeom>
            <a:solidFill>
              <a:schemeClr val="accent5">
                <a:lumMod val="90000"/>
                <a:alpha val="60000"/>
              </a:scheme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685800">
                <a:defRPr/>
              </a:pPr>
              <a:endParaRPr lang="en-US" altLang="en-US" sz="1350">
                <a:solidFill>
                  <a:srgbClr val="000000"/>
                </a:solidFill>
                <a:cs typeface="Arial" panose="020B0604020202020204"/>
                <a:sym typeface="等线" panose="02010600030101010101" charset="-122"/>
              </a:endParaRPr>
            </a:p>
          </p:txBody>
        </p:sp>
        <p:sp>
          <p:nvSpPr>
            <p:cNvPr id="106" name="AutoShape 25"/>
            <p:cNvSpPr>
              <a:spLocks noChangeAspect="1" noChangeArrowheads="1"/>
            </p:cNvSpPr>
            <p:nvPr/>
          </p:nvSpPr>
          <p:spPr bwMode="auto">
            <a:xfrm>
              <a:off x="2780" y="7304"/>
              <a:ext cx="193" cy="193"/>
            </a:xfrm>
            <a:prstGeom prst="ellipse">
              <a:avLst/>
            </a:prstGeom>
            <a:solidFill>
              <a:schemeClr val="accent5">
                <a:lumMod val="90000"/>
                <a:alpha val="60000"/>
              </a:scheme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685800">
                <a:defRPr/>
              </a:pPr>
              <a:endParaRPr lang="en-US" altLang="en-US" sz="1350">
                <a:solidFill>
                  <a:srgbClr val="000000"/>
                </a:solidFill>
                <a:cs typeface="Arial" panose="020B0604020202020204"/>
                <a:sym typeface="等线" panose="02010600030101010101" charset="-122"/>
              </a:endParaRPr>
            </a:p>
          </p:txBody>
        </p:sp>
        <p:sp>
          <p:nvSpPr>
            <p:cNvPr id="107" name="AutoShape 25"/>
            <p:cNvSpPr>
              <a:spLocks noChangeAspect="1" noChangeArrowheads="1"/>
            </p:cNvSpPr>
            <p:nvPr/>
          </p:nvSpPr>
          <p:spPr bwMode="auto">
            <a:xfrm>
              <a:off x="2909" y="7430"/>
              <a:ext cx="193" cy="193"/>
            </a:xfrm>
            <a:prstGeom prst="ellipse">
              <a:avLst/>
            </a:prstGeom>
            <a:solidFill>
              <a:schemeClr val="accent5">
                <a:lumMod val="90000"/>
                <a:alpha val="60000"/>
              </a:scheme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685800">
                <a:defRPr/>
              </a:pPr>
              <a:endParaRPr lang="en-US" altLang="en-US" sz="1350">
                <a:solidFill>
                  <a:srgbClr val="000000"/>
                </a:solidFill>
                <a:cs typeface="Arial" panose="020B0604020202020204"/>
                <a:sym typeface="等线" panose="02010600030101010101" charset="-122"/>
              </a:endParaRPr>
            </a:p>
          </p:txBody>
        </p:sp>
        <p:sp>
          <p:nvSpPr>
            <p:cNvPr id="108" name="AutoShape 25"/>
            <p:cNvSpPr>
              <a:spLocks noChangeAspect="1" noChangeArrowheads="1"/>
            </p:cNvSpPr>
            <p:nvPr/>
          </p:nvSpPr>
          <p:spPr bwMode="auto">
            <a:xfrm>
              <a:off x="3039" y="7554"/>
              <a:ext cx="193" cy="193"/>
            </a:xfrm>
            <a:prstGeom prst="ellipse">
              <a:avLst/>
            </a:prstGeom>
            <a:solidFill>
              <a:schemeClr val="accent5">
                <a:lumMod val="90000"/>
                <a:alpha val="60000"/>
              </a:scheme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685800">
                <a:defRPr/>
              </a:pPr>
              <a:endParaRPr lang="en-US" altLang="en-US" sz="1350">
                <a:solidFill>
                  <a:srgbClr val="000000"/>
                </a:solidFill>
                <a:cs typeface="Arial" panose="020B0604020202020204"/>
                <a:sym typeface="等线" panose="02010600030101010101" charset="-122"/>
              </a:endParaRPr>
            </a:p>
          </p:txBody>
        </p:sp>
        <p:sp>
          <p:nvSpPr>
            <p:cNvPr id="109" name="AutoShape 25"/>
            <p:cNvSpPr>
              <a:spLocks noChangeAspect="1" noChangeArrowheads="1"/>
            </p:cNvSpPr>
            <p:nvPr/>
          </p:nvSpPr>
          <p:spPr bwMode="auto">
            <a:xfrm>
              <a:off x="3161" y="7671"/>
              <a:ext cx="193" cy="193"/>
            </a:xfrm>
            <a:prstGeom prst="ellipse">
              <a:avLst/>
            </a:prstGeom>
            <a:solidFill>
              <a:schemeClr val="accent5">
                <a:lumMod val="90000"/>
                <a:alpha val="60000"/>
              </a:schemeClr>
            </a:solidFill>
            <a:ln w="19050">
              <a:noFill/>
              <a:bevel/>
            </a:ln>
            <a:effectLst/>
          </p:spPr>
          <p:txBody>
            <a:bodyPr anchor="ctr"/>
            <a:ls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defTabSz="685800">
                <a:defRPr/>
              </a:pPr>
              <a:endParaRPr lang="en-US" altLang="en-US" sz="1350">
                <a:solidFill>
                  <a:srgbClr val="000000"/>
                </a:solidFill>
                <a:cs typeface="Arial" panose="020B0604020202020204"/>
                <a:sym typeface="等线" panose="02010600030101010101" charset="-122"/>
              </a:endParaRPr>
            </a:p>
          </p:txBody>
        </p:sp>
        <p:cxnSp>
          <p:nvCxnSpPr>
            <p:cNvPr id="110" name="直接箭头连接符 199"/>
            <p:cNvCxnSpPr/>
            <p:nvPr/>
          </p:nvCxnSpPr>
          <p:spPr>
            <a:xfrm>
              <a:off x="1808" y="6788"/>
              <a:ext cx="1129" cy="976"/>
            </a:xfrm>
            <a:prstGeom prst="straightConnector1">
              <a:avLst/>
            </a:prstGeom>
            <a:ln w="254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11" name="直接箭头连接符 200"/>
            <p:cNvCxnSpPr/>
            <p:nvPr/>
          </p:nvCxnSpPr>
          <p:spPr>
            <a:xfrm flipH="1" flipV="1">
              <a:off x="610" y="5625"/>
              <a:ext cx="940" cy="906"/>
            </a:xfrm>
            <a:prstGeom prst="straightConnector1">
              <a:avLst/>
            </a:prstGeom>
            <a:ln w="25400">
              <a:solidFill>
                <a:schemeClr val="tx1"/>
              </a:solidFill>
              <a:prstDash val="dash"/>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208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3528" y="764704"/>
                <a:ext cx="8568952" cy="5544616"/>
              </a:xfrm>
            </p:spPr>
            <p:txBody>
              <a:bodyPr/>
              <a:lstStyle/>
              <a:p>
                <a:r>
                  <a:rPr lang="en-US" dirty="0"/>
                  <a:t>Method:</a:t>
                </a:r>
              </a:p>
              <a:p>
                <a:pPr marL="0" indent="0">
                  <a:buNone/>
                </a:pPr>
                <a:r>
                  <a:rPr lang="en-US" dirty="0"/>
                  <a:t> </a:t>
                </a:r>
              </a:p>
              <a:p>
                <a:pPr lvl="1"/>
                <a:r>
                  <a:rPr lang="en-US" dirty="0"/>
                  <a:t>    Model the PS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oMath>
                </a14:m>
                <a:r>
                  <a:rPr lang="en-US" dirty="0"/>
                  <a:t> by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m:oMathPara>
                </a14:m>
                <a:endParaRPr lang="en-US" b="0" dirty="0"/>
              </a:p>
              <a:p>
                <a:pPr marL="457200" lvl="1" indent="0">
                  <a:buNone/>
                </a:pPr>
                <a:r>
                  <a:rPr lang="en-US" dirty="0"/>
                  <a:t>where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oMath>
                </a14:m>
                <a:r>
                  <a:rPr lang="en-US" dirty="0"/>
                  <a:t> weight (preference, direction) vector,  </a:t>
                </a:r>
              </a:p>
              <a:p>
                <a:pPr marL="457200" lvl="1" indent="0">
                  <a:buNone/>
                </a:pPr>
                <a:r>
                  <a:rPr lang="en-US"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 </m:t>
                    </m:r>
                  </m:oMath>
                </a14:m>
                <a:r>
                  <a:rPr lang="en-US" dirty="0"/>
                  <a:t> the model parameter to learn,</a:t>
                </a:r>
              </a:p>
              <a:p>
                <a:pPr marL="457200" lvl="1" indent="0">
                  <a:buNone/>
                </a:pPr>
                <a:r>
                  <a:rPr lang="en-US" dirty="0"/>
                  <a:t>          </a:t>
                </a:r>
                <a14:m>
                  <m:oMath xmlns:m="http://schemas.openxmlformats.org/officeDocument/2006/math">
                    <m:r>
                      <a:rPr lang="en-US" b="0" i="1" smtClean="0">
                        <a:latin typeface="Cambria Math" panose="02040503050406030204" pitchFamily="18" charset="0"/>
                      </a:rPr>
                      <m:t>h</m:t>
                    </m:r>
                  </m:oMath>
                </a14:m>
                <a:r>
                  <a:rPr lang="en-US" dirty="0"/>
                  <a:t>:  model such as neural networks </a:t>
                </a:r>
              </a:p>
              <a:p>
                <a:pPr marL="457200" lvl="1" indent="0">
                  <a:buNone/>
                </a:pPr>
                <a:r>
                  <a:rPr lang="en-US" dirty="0"/>
                  <a:t/>
                </a:r>
                <a:br>
                  <a:rPr lang="en-US" dirty="0"/>
                </a:br>
                <a:endParaRPr lang="en-US" dirty="0"/>
              </a:p>
              <a:p>
                <a:pPr lvl="1"/>
                <a:r>
                  <a:rPr lang="en-US" dirty="0"/>
                  <a:t>Objective function to minimize </a:t>
                </a:r>
              </a:p>
              <a:p>
                <a:pPr lvl="1"/>
                <a:endParaRPr lang="en-US" dirty="0"/>
              </a:p>
              <a:p>
                <a:pPr marL="457200" lvl="1" indent="0" algn="ctr">
                  <a:buNone/>
                </a:pPr>
                <a:r>
                  <a:rPr lang="en-US" dirty="0"/>
                  <a:t>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𝑃𝑟𝑜𝑏</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𝑔</m:t>
                        </m:r>
                      </m:e>
                      <m:sub>
                        <m:r>
                          <a:rPr lang="en-US" b="0" i="1" smtClean="0">
                            <a:latin typeface="Cambria Math" panose="02040503050406030204" pitchFamily="18" charset="0"/>
                          </a:rPr>
                          <m:t>𝜆</m:t>
                        </m:r>
                      </m:sub>
                    </m:sSub>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e>
                        <m:r>
                          <a:rPr lang="en-US" b="0" i="1" smtClean="0">
                            <a:latin typeface="Cambria Math" panose="02040503050406030204" pitchFamily="18" charset="0"/>
                          </a:rPr>
                          <m:t>𝜃</m:t>
                        </m:r>
                      </m:e>
                    </m:d>
                    <m:r>
                      <a:rPr lang="en-US" b="0" i="1" smtClean="0">
                        <a:latin typeface="Cambria Math" panose="02040503050406030204" pitchFamily="18" charset="0"/>
                      </a:rPr>
                      <m:t>)] </m:t>
                    </m:r>
                  </m:oMath>
                </a14:m>
                <a:endParaRPr lang="en-US" dirty="0"/>
              </a:p>
              <a:p>
                <a:pPr marL="457200" lvl="1" indent="0" algn="ctr">
                  <a:buNone/>
                </a:pPr>
                <a:endParaRPr lang="en-US" dirty="0"/>
              </a:p>
              <a:p>
                <a:pPr marL="57150" indent="0">
                  <a:buNone/>
                </a:pPr>
                <a:r>
                  <a:rPr lang="en-US" dirty="0"/>
                  <a:t>       </a:t>
                </a:r>
                <a:r>
                  <a:rPr lang="en-US" sz="2000" dirty="0"/>
                  <a:t>where </a:t>
                </a:r>
                <a14:m>
                  <m:oMath xmlns:m="http://schemas.openxmlformats.org/officeDocument/2006/math">
                    <m:r>
                      <a:rPr lang="en-US" sz="2000" i="1">
                        <a:latin typeface="Cambria Math" panose="02040503050406030204" pitchFamily="18" charset="0"/>
                      </a:rPr>
                      <m:t>𝑃𝑟𝑜𝑏</m:t>
                    </m:r>
                  </m:oMath>
                </a14:m>
                <a:r>
                  <a:rPr lang="en-US" sz="2000" dirty="0"/>
                  <a:t> is a probability distribution of </a:t>
                </a:r>
                <a14:m>
                  <m:oMath xmlns:m="http://schemas.openxmlformats.org/officeDocument/2006/math">
                    <m:r>
                      <a:rPr lang="en-US" sz="2000" i="1">
                        <a:latin typeface="Cambria Math" panose="02040503050406030204" pitchFamily="18" charset="0"/>
                      </a:rPr>
                      <m:t>𝜆</m:t>
                    </m:r>
                    <m:r>
                      <a:rPr lang="en-US" sz="2000" i="1">
                        <a:latin typeface="Cambria Math" panose="02040503050406030204" pitchFamily="18" charset="0"/>
                      </a:rPr>
                      <m:t>. </m:t>
                    </m:r>
                  </m:oMath>
                </a14:m>
                <a:endParaRPr lang="en-US" sz="2000"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323528" y="764704"/>
                <a:ext cx="8568952" cy="5544616"/>
              </a:xfrm>
              <a:blipFill rotWithShape="1">
                <a:blip r:embed="rId3"/>
                <a:stretch>
                  <a:fillRect l="-4" t="-3" r="7" b="1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pPr fontAlgn="base">
              <a:spcBef>
                <a:spcPct val="0"/>
              </a:spcBef>
              <a:spcAft>
                <a:spcPct val="0"/>
              </a:spcAft>
              <a:defRPr/>
            </a:pPr>
            <a:fld id="{9FEEDDC7-1821-409A-B657-D68E1847FA43}" type="slidenum">
              <a:rPr lang="en-GB">
                <a:solidFill>
                  <a:srgbClr val="000000"/>
                </a:solidFill>
                <a:latin typeface="Arial" panose="020B0604020202020204" pitchFamily="34" charset="0"/>
                <a:cs typeface="Arial" panose="020B0604020202020204" pitchFamily="34" charset="0"/>
              </a:rPr>
              <a:t>36</a:t>
            </a:fld>
            <a:r>
              <a:rPr lang="en-GB">
                <a:solidFill>
                  <a:srgbClr val="00000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0983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3528" y="764704"/>
                <a:ext cx="8568952" cy="5544616"/>
              </a:xfrm>
            </p:spPr>
            <p:txBody>
              <a:bodyPr/>
              <a:lstStyle/>
              <a:p>
                <a:r>
                  <a:rPr lang="en-US" dirty="0"/>
                  <a:t>Method:</a:t>
                </a:r>
              </a:p>
              <a:p>
                <a:pPr marL="0" indent="0">
                  <a:buNone/>
                </a:pPr>
                <a:r>
                  <a:rPr lang="en-US" dirty="0"/>
                  <a:t> </a:t>
                </a:r>
              </a:p>
              <a:p>
                <a:pPr lvl="1"/>
                <a:r>
                  <a:rPr lang="en-US" dirty="0"/>
                  <a:t>    Model the PS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oMath>
                </a14:m>
                <a:r>
                  <a:rPr lang="en-US" dirty="0"/>
                  <a:t> by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m:oMathPara>
                </a14:m>
                <a:endParaRPr lang="en-US" b="0" dirty="0"/>
              </a:p>
              <a:p>
                <a:pPr marL="457200" lvl="1" indent="0">
                  <a:buNone/>
                </a:pPr>
                <a:r>
                  <a:rPr lang="en-US" dirty="0"/>
                  <a:t>where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oMath>
                </a14:m>
                <a:r>
                  <a:rPr lang="en-US" dirty="0"/>
                  <a:t> weight (preference, direction) vector,  </a:t>
                </a:r>
              </a:p>
              <a:p>
                <a:pPr marL="457200" lvl="1" indent="0">
                  <a:buNone/>
                </a:pPr>
                <a:r>
                  <a:rPr lang="en-US"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 </m:t>
                    </m:r>
                  </m:oMath>
                </a14:m>
                <a:r>
                  <a:rPr lang="en-US" dirty="0"/>
                  <a:t> the model parameter to learn,</a:t>
                </a:r>
              </a:p>
              <a:p>
                <a:pPr marL="457200" lvl="1" indent="0">
                  <a:buNone/>
                </a:pPr>
                <a:r>
                  <a:rPr lang="en-US" dirty="0"/>
                  <a:t>          </a:t>
                </a:r>
                <a14:m>
                  <m:oMath xmlns:m="http://schemas.openxmlformats.org/officeDocument/2006/math">
                    <m:r>
                      <a:rPr lang="en-US" b="0" i="1" smtClean="0">
                        <a:latin typeface="Cambria Math" panose="02040503050406030204" pitchFamily="18" charset="0"/>
                      </a:rPr>
                      <m:t>h</m:t>
                    </m:r>
                  </m:oMath>
                </a14:m>
                <a:r>
                  <a:rPr lang="en-US" dirty="0"/>
                  <a:t>:  model such as neural networks </a:t>
                </a:r>
              </a:p>
              <a:p>
                <a:pPr marL="457200" lvl="1" indent="0">
                  <a:buNone/>
                </a:pPr>
                <a:r>
                  <a:rPr lang="en-US" dirty="0"/>
                  <a:t/>
                </a:r>
                <a:br>
                  <a:rPr lang="en-US" dirty="0"/>
                </a:br>
                <a:endParaRPr lang="en-US" dirty="0"/>
              </a:p>
              <a:p>
                <a:pPr lvl="1"/>
                <a:r>
                  <a:rPr lang="en-US" dirty="0"/>
                  <a:t>Objective function to minimize </a:t>
                </a:r>
              </a:p>
              <a:p>
                <a:pPr lvl="1"/>
                <a:endParaRPr lang="en-US" dirty="0"/>
              </a:p>
              <a:p>
                <a:pPr marL="457200" lvl="1" indent="0" algn="ctr">
                  <a:buNone/>
                </a:pPr>
                <a:r>
                  <a:rPr lang="en-US" dirty="0"/>
                  <a:t>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𝑃𝑟𝑜𝑏</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𝑔</m:t>
                        </m:r>
                      </m:e>
                      <m:sub>
                        <m:r>
                          <a:rPr lang="en-US" b="0" i="1" smtClean="0">
                            <a:latin typeface="Cambria Math" panose="02040503050406030204" pitchFamily="18" charset="0"/>
                          </a:rPr>
                          <m:t>𝜆</m:t>
                        </m:r>
                      </m:sub>
                    </m:sSub>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e>
                        <m:r>
                          <a:rPr lang="en-US" b="0" i="1" smtClean="0">
                            <a:latin typeface="Cambria Math" panose="02040503050406030204" pitchFamily="18" charset="0"/>
                          </a:rPr>
                          <m:t>𝜃</m:t>
                        </m:r>
                      </m:e>
                    </m:d>
                    <m:r>
                      <a:rPr lang="en-US" b="0" i="1" smtClean="0">
                        <a:latin typeface="Cambria Math" panose="02040503050406030204" pitchFamily="18" charset="0"/>
                      </a:rPr>
                      <m:t>)] </m:t>
                    </m:r>
                  </m:oMath>
                </a14:m>
                <a:endParaRPr lang="en-US" dirty="0"/>
              </a:p>
              <a:p>
                <a:pPr marL="457200" lvl="1" indent="0" algn="ctr">
                  <a:buNone/>
                </a:pPr>
                <a:endParaRPr lang="en-US" dirty="0"/>
              </a:p>
              <a:p>
                <a:pPr marL="57150" indent="0">
                  <a:buNone/>
                </a:pPr>
                <a:r>
                  <a:rPr lang="en-US" dirty="0"/>
                  <a:t>       </a:t>
                </a:r>
                <a:r>
                  <a:rPr lang="en-US" sz="2000" dirty="0"/>
                  <a:t>where </a:t>
                </a:r>
                <a14:m>
                  <m:oMath xmlns:m="http://schemas.openxmlformats.org/officeDocument/2006/math">
                    <m:r>
                      <a:rPr lang="en-US" sz="2000" i="1">
                        <a:latin typeface="Cambria Math" panose="02040503050406030204" pitchFamily="18" charset="0"/>
                      </a:rPr>
                      <m:t>𝑃𝑟𝑜𝑏</m:t>
                    </m:r>
                  </m:oMath>
                </a14:m>
                <a:r>
                  <a:rPr lang="en-US" sz="2000" dirty="0"/>
                  <a:t> is a probability distribution of </a:t>
                </a:r>
                <a14:m>
                  <m:oMath xmlns:m="http://schemas.openxmlformats.org/officeDocument/2006/math">
                    <m:r>
                      <a:rPr lang="en-US" sz="2000" i="1">
                        <a:latin typeface="Cambria Math" panose="02040503050406030204" pitchFamily="18" charset="0"/>
                      </a:rPr>
                      <m:t>𝜆</m:t>
                    </m:r>
                    <m:r>
                      <a:rPr lang="en-US" sz="2000" i="1">
                        <a:latin typeface="Cambria Math" panose="02040503050406030204" pitchFamily="18" charset="0"/>
                      </a:rPr>
                      <m:t>. </m:t>
                    </m:r>
                  </m:oMath>
                </a14:m>
                <a:endParaRPr lang="en-US" sz="2000"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323528" y="764704"/>
                <a:ext cx="8568952" cy="5544616"/>
              </a:xfrm>
              <a:blipFill rotWithShape="1">
                <a:blip r:embed="rId3"/>
                <a:stretch>
                  <a:fillRect l="-4" t="-3" r="7" b="1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pPr fontAlgn="base">
              <a:spcBef>
                <a:spcPct val="0"/>
              </a:spcBef>
              <a:spcAft>
                <a:spcPct val="0"/>
              </a:spcAft>
              <a:defRPr/>
            </a:pPr>
            <a:fld id="{9FEEDDC7-1821-409A-B657-D68E1847FA43}" type="slidenum">
              <a:rPr lang="en-GB">
                <a:solidFill>
                  <a:srgbClr val="000000"/>
                </a:solidFill>
                <a:latin typeface="Arial" panose="020B0604020202020204" pitchFamily="34" charset="0"/>
                <a:cs typeface="Arial" panose="020B0604020202020204" pitchFamily="34" charset="0"/>
              </a:rPr>
              <a:t>37</a:t>
            </a:fld>
            <a:r>
              <a:rPr lang="en-GB">
                <a:solidFill>
                  <a:srgbClr val="00000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3094346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3147061"/>
                <a:ext cx="8229600" cy="3174365"/>
              </a:xfrm>
            </p:spPr>
            <p:txBody>
              <a:bodyPr/>
              <a:lstStyle/>
              <a:p>
                <a:r>
                  <a:rPr lang="en-US" sz="2000" dirty="0">
                    <a:ea typeface="Arial" panose="020B0604020202020204" pitchFamily="34" charset="0"/>
                  </a:rPr>
                  <a:t>Gradient:</a:t>
                </a:r>
              </a:p>
              <a:p>
                <a:pPr marL="0" indent="0">
                  <a:buNone/>
                </a:pPr>
                <a14:m>
                  <m:oMathPara xmlns:m="http://schemas.openxmlformats.org/officeDocument/2006/math">
                    <m:oMathParaPr>
                      <m:jc m:val="centerGroup"/>
                    </m:oMathParaPr>
                    <m:oMath xmlns:m="http://schemas.openxmlformats.org/officeDocument/2006/math">
                      <m:r>
                        <a:rPr lang="en-US" sz="2000" dirty="0">
                          <a:latin typeface="Cambria Math" panose="02040503050406030204" pitchFamily="18" charset="0"/>
                          <a:ea typeface="Arial" panose="020B0604020202020204" pitchFamily="34" charset="0"/>
                        </a:rPr>
                        <m:t>𝛻</m:t>
                      </m:r>
                      <m:r>
                        <a:rPr lang="en-US" sz="2000" dirty="0">
                          <a:latin typeface="Cambria Math" panose="02040503050406030204" pitchFamily="18" charset="0"/>
                          <a:ea typeface="Arial" panose="020B0604020202020204" pitchFamily="34" charset="0"/>
                        </a:rPr>
                        <m:t>𝑔</m:t>
                      </m:r>
                      <m:d>
                        <m:dPr>
                          <m:ctrlPr>
                            <a:rPr lang="en-US" sz="2000" i="1" dirty="0">
                              <a:latin typeface="Cambria Math" panose="02040503050406030204" pitchFamily="18" charset="0"/>
                              <a:ea typeface="Arial" panose="020B0604020202020204" pitchFamily="34" charset="0"/>
                            </a:rPr>
                          </m:ctrlPr>
                        </m:dPr>
                        <m:e>
                          <m:r>
                            <a:rPr lang="en-US" sz="2000" dirty="0">
                              <a:latin typeface="Cambria Math" panose="02040503050406030204" pitchFamily="18" charset="0"/>
                              <a:ea typeface="Arial" panose="020B0604020202020204" pitchFamily="34" charset="0"/>
                            </a:rPr>
                            <m:t>𝜃</m:t>
                          </m:r>
                        </m:e>
                      </m:d>
                      <m:r>
                        <a:rPr lang="en-US" sz="2000" dirty="0">
                          <a:latin typeface="Cambria Math" panose="02040503050406030204" pitchFamily="18" charset="0"/>
                          <a:ea typeface="Arial" panose="020B0604020202020204" pitchFamily="34" charset="0"/>
                        </a:rPr>
                        <m:t>=</m:t>
                      </m:r>
                      <m:sSub>
                        <m:sSubPr>
                          <m:ctrlPr>
                            <a:rPr lang="en-US" sz="2000" i="1" dirty="0">
                              <a:latin typeface="Cambria Math" panose="02040503050406030204" pitchFamily="18" charset="0"/>
                              <a:ea typeface="Arial" panose="020B0604020202020204" pitchFamily="34" charset="0"/>
                            </a:rPr>
                          </m:ctrlPr>
                        </m:sSubPr>
                        <m:e>
                          <m:r>
                            <a:rPr lang="en-US" sz="2000" dirty="0">
                              <a:latin typeface="Cambria Math" panose="02040503050406030204" pitchFamily="18" charset="0"/>
                              <a:ea typeface="Arial" panose="020B0604020202020204" pitchFamily="34" charset="0"/>
                            </a:rPr>
                            <m:t>𝐸</m:t>
                          </m:r>
                        </m:e>
                        <m:sub>
                          <m:r>
                            <a:rPr lang="en-US" sz="2000" dirty="0">
                              <a:latin typeface="Cambria Math" panose="02040503050406030204" pitchFamily="18" charset="0"/>
                              <a:ea typeface="Arial" panose="020B0604020202020204" pitchFamily="34" charset="0"/>
                            </a:rPr>
                            <m:t>𝜆</m:t>
                          </m:r>
                          <m:r>
                            <a:rPr lang="en-US" sz="2000" dirty="0">
                              <a:latin typeface="Cambria Math" panose="02040503050406030204" pitchFamily="18" charset="0"/>
                              <a:ea typeface="Arial" panose="020B0604020202020204" pitchFamily="34" charset="0"/>
                            </a:rPr>
                            <m:t>~</m:t>
                          </m:r>
                          <m:r>
                            <a:rPr lang="en-US" sz="2000" dirty="0">
                              <a:latin typeface="Cambria Math" panose="02040503050406030204" pitchFamily="18" charset="0"/>
                              <a:ea typeface="Arial" panose="020B0604020202020204" pitchFamily="34" charset="0"/>
                            </a:rPr>
                            <m:t>𝑃𝑟𝑜𝑏</m:t>
                          </m:r>
                        </m:sub>
                      </m:sSub>
                      <m:sSub>
                        <m:sSubPr>
                          <m:ctrlPr>
                            <a:rPr lang="en-US" sz="2000" i="1" dirty="0">
                              <a:latin typeface="Cambria Math" panose="02040503050406030204" pitchFamily="18" charset="0"/>
                              <a:ea typeface="Arial" panose="020B0604020202020204" pitchFamily="34" charset="0"/>
                            </a:rPr>
                          </m:ctrlPr>
                        </m:sSubPr>
                        <m:e>
                          <m:r>
                            <a:rPr lang="en-US" sz="2000" dirty="0">
                              <a:latin typeface="Cambria Math" panose="02040503050406030204" pitchFamily="18" charset="0"/>
                              <a:ea typeface="Arial" panose="020B0604020202020204" pitchFamily="34" charset="0"/>
                            </a:rPr>
                            <m:t>[</m:t>
                          </m:r>
                          <m:f>
                            <m:fPr>
                              <m:ctrlPr>
                                <a:rPr lang="en-US" sz="2000" i="1" dirty="0">
                                  <a:latin typeface="Cambria Math" panose="02040503050406030204" pitchFamily="18" charset="0"/>
                                  <a:ea typeface="Arial" panose="020B0604020202020204" pitchFamily="34" charset="0"/>
                                </a:rPr>
                              </m:ctrlPr>
                            </m:fPr>
                            <m:num>
                              <m:r>
                                <a:rPr lang="en-US" sz="2000" dirty="0">
                                  <a:latin typeface="Cambria Math" panose="02040503050406030204" pitchFamily="18" charset="0"/>
                                  <a:ea typeface="Arial" panose="020B0604020202020204" pitchFamily="34" charset="0"/>
                                </a:rPr>
                                <m:t>𝜕</m:t>
                              </m:r>
                              <m:r>
                                <a:rPr lang="en-US" sz="2000" dirty="0">
                                  <a:latin typeface="Cambria Math" panose="02040503050406030204" pitchFamily="18" charset="0"/>
                                  <a:ea typeface="Arial" panose="020B0604020202020204" pitchFamily="34" charset="0"/>
                                </a:rPr>
                                <m:t>h</m:t>
                              </m:r>
                            </m:num>
                            <m:den>
                              <m:r>
                                <a:rPr lang="en-US" sz="2000" dirty="0">
                                  <a:latin typeface="Cambria Math" panose="02040503050406030204" pitchFamily="18" charset="0"/>
                                  <a:ea typeface="Arial" panose="020B0604020202020204" pitchFamily="34" charset="0"/>
                                </a:rPr>
                                <m:t>𝜕𝜃</m:t>
                              </m:r>
                            </m:den>
                          </m:f>
                          <m:sSub>
                            <m:sSubPr>
                              <m:ctrlPr>
                                <a:rPr lang="en-US" sz="2000" i="1" dirty="0">
                                  <a:latin typeface="Cambria Math" panose="02040503050406030204" pitchFamily="18" charset="0"/>
                                  <a:ea typeface="Arial" panose="020B0604020202020204" pitchFamily="34" charset="0"/>
                                </a:rPr>
                              </m:ctrlPr>
                            </m:sSubPr>
                            <m:e>
                              <m:r>
                                <a:rPr lang="en-US" sz="2000" dirty="0">
                                  <a:latin typeface="Cambria Math" panose="02040503050406030204" pitchFamily="18" charset="0"/>
                                  <a:ea typeface="Arial" panose="020B0604020202020204" pitchFamily="34" charset="0"/>
                                </a:rPr>
                                <m:t>𝛻</m:t>
                              </m:r>
                            </m:e>
                            <m:sub>
                              <m:r>
                                <a:rPr lang="en-US" sz="2000" dirty="0">
                                  <a:latin typeface="Cambria Math" panose="02040503050406030204" pitchFamily="18" charset="0"/>
                                  <a:ea typeface="Arial" panose="020B0604020202020204" pitchFamily="34" charset="0"/>
                                </a:rPr>
                                <m:t>𝑥</m:t>
                              </m:r>
                            </m:sub>
                          </m:sSub>
                          <m:r>
                            <a:rPr lang="en-US" sz="2000" dirty="0">
                              <a:latin typeface="Cambria Math" panose="02040503050406030204" pitchFamily="18" charset="0"/>
                              <a:ea typeface="Arial" panose="020B0604020202020204" pitchFamily="34" charset="0"/>
                            </a:rPr>
                            <m:t>𝐺</m:t>
                          </m:r>
                        </m:e>
                        <m:sub>
                          <m:r>
                            <a:rPr lang="en-US" sz="2000" dirty="0">
                              <a:latin typeface="Cambria Math" panose="02040503050406030204" pitchFamily="18" charset="0"/>
                              <a:ea typeface="Arial" panose="020B0604020202020204" pitchFamily="34" charset="0"/>
                            </a:rPr>
                            <m:t>𝜆</m:t>
                          </m:r>
                        </m:sub>
                      </m:sSub>
                      <m:r>
                        <a:rPr lang="en-US" sz="2000" dirty="0">
                          <a:latin typeface="Cambria Math" panose="02040503050406030204" pitchFamily="18" charset="0"/>
                          <a:ea typeface="Arial" panose="020B0604020202020204" pitchFamily="34" charset="0"/>
                        </a:rPr>
                        <m:t>(</m:t>
                      </m:r>
                      <m:r>
                        <a:rPr lang="en-US" sz="2000" dirty="0">
                          <a:latin typeface="Cambria Math" panose="02040503050406030204" pitchFamily="18" charset="0"/>
                          <a:ea typeface="Arial" panose="020B0604020202020204" pitchFamily="34" charset="0"/>
                        </a:rPr>
                        <m:t>h</m:t>
                      </m:r>
                      <m:d>
                        <m:dPr>
                          <m:ctrlPr>
                            <a:rPr lang="en-US" sz="2000" i="1" dirty="0">
                              <a:latin typeface="Cambria Math" panose="02040503050406030204" pitchFamily="18" charset="0"/>
                              <a:ea typeface="Arial" panose="020B0604020202020204" pitchFamily="34" charset="0"/>
                            </a:rPr>
                          </m:ctrlPr>
                        </m:dPr>
                        <m:e>
                          <m:r>
                            <a:rPr lang="en-US" sz="2000" dirty="0">
                              <a:latin typeface="Cambria Math" panose="02040503050406030204" pitchFamily="18" charset="0"/>
                              <a:ea typeface="Arial" panose="020B0604020202020204" pitchFamily="34" charset="0"/>
                            </a:rPr>
                            <m:t>𝜆</m:t>
                          </m:r>
                          <m:r>
                            <a:rPr lang="en-US" sz="2000" dirty="0">
                              <a:latin typeface="Cambria Math" panose="02040503050406030204" pitchFamily="18" charset="0"/>
                              <a:ea typeface="Arial" panose="020B0604020202020204" pitchFamily="34" charset="0"/>
                            </a:rPr>
                            <m:t>, </m:t>
                          </m:r>
                          <m:r>
                            <a:rPr lang="en-US" sz="2000" dirty="0">
                              <a:latin typeface="Cambria Math" panose="02040503050406030204" pitchFamily="18" charset="0"/>
                              <a:ea typeface="Arial" panose="020B0604020202020204" pitchFamily="34" charset="0"/>
                            </a:rPr>
                            <m:t>𝜃</m:t>
                          </m:r>
                        </m:e>
                      </m:d>
                      <m:r>
                        <a:rPr lang="en-US" sz="2000" dirty="0">
                          <a:latin typeface="Cambria Math" panose="02040503050406030204" pitchFamily="18" charset="0"/>
                          <a:ea typeface="Arial" panose="020B0604020202020204" pitchFamily="34" charset="0"/>
                        </a:rPr>
                        <m:t>)]</m:t>
                      </m:r>
                    </m:oMath>
                  </m:oMathPara>
                </a14:m>
                <a:endParaRPr lang="en-US" sz="2000" dirty="0">
                  <a:ea typeface="Arial" panose="020B0604020202020204" pitchFamily="34" charset="0"/>
                </a:endParaRPr>
              </a:p>
              <a:p>
                <a:r>
                  <a:rPr lang="en-US" sz="2000" dirty="0">
                    <a:sym typeface="+mn-ea"/>
                  </a:rPr>
                  <a:t>Monte Carlo simulation:</a:t>
                </a:r>
              </a:p>
              <a:p>
                <a:pPr marL="0" indent="0">
                  <a:buNone/>
                </a:pPr>
                <a:r>
                  <a:rPr lang="en-US" sz="2000" dirty="0">
                    <a:sym typeface="+mn-ea"/>
                  </a:rPr>
                  <a:t>                    </a:t>
                </a:r>
                <a14:m>
                  <m:oMath xmlns:m="http://schemas.openxmlformats.org/officeDocument/2006/math">
                    <m:r>
                      <a:rPr lang="en-US" sz="2000">
                        <a:latin typeface="Cambria Math" panose="02040503050406030204" pitchFamily="18" charset="0"/>
                      </a:rPr>
                      <m:t>𝛻</m:t>
                    </m:r>
                    <m:r>
                      <a:rPr lang="en-US" sz="2000" i="1">
                        <a:latin typeface="Cambria Math" panose="02040503050406030204" pitchFamily="18" charset="0"/>
                      </a:rPr>
                      <m:t>𝑔</m:t>
                    </m:r>
                    <m:d>
                      <m:dPr>
                        <m:ctrlPr>
                          <a:rPr lang="en-US" sz="2000" i="1">
                            <a:latin typeface="Cambria Math" panose="02040503050406030204" pitchFamily="18" charset="0"/>
                          </a:rPr>
                        </m:ctrlPr>
                      </m:dPr>
                      <m:e>
                        <m:r>
                          <a:rPr lang="en-US" sz="2000" i="1">
                            <a:latin typeface="Cambria Math" panose="02040503050406030204" pitchFamily="18" charset="0"/>
                          </a:rPr>
                          <m:t>𝜃</m:t>
                        </m:r>
                      </m:e>
                    </m:d>
                    <m:r>
                      <a:rPr lang="en-US" sz="2000" i="1">
                        <a:latin typeface="Cambria Math" panose="02040503050406030204" pitchFamily="18" charset="0"/>
                        <a:cs typeface="Cambria Math" panose="02040503050406030204" pitchFamily="18" charset="0"/>
                      </a:rPr>
                      <m:t>≈</m:t>
                    </m:r>
                    <m:r>
                      <a:rPr lang="en-US" sz="2000">
                        <a:latin typeface="Cambria Math" panose="02040503050406030204" pitchFamily="18" charset="0"/>
                      </a:rPr>
                      <m:t>𝛻</m:t>
                    </m:r>
                    <m:acc>
                      <m:accPr>
                        <m:chr m:val="̂"/>
                        <m:ctrlPr>
                          <a:rPr lang="en-US" sz="2000" i="1">
                            <a:latin typeface="Cambria Math" panose="02040503050406030204" pitchFamily="18" charset="0"/>
                            <a:cs typeface="Cambria Math" panose="02040503050406030204" pitchFamily="18" charset="0"/>
                          </a:rPr>
                        </m:ctrlPr>
                      </m:accPr>
                      <m:e>
                        <m:r>
                          <a:rPr lang="en-US" sz="2000" i="1">
                            <a:latin typeface="Cambria Math" panose="02040503050406030204" pitchFamily="18" charset="0"/>
                          </a:rPr>
                          <m:t>𝑔</m:t>
                        </m:r>
                      </m:e>
                    </m:acc>
                    <m:d>
                      <m:dPr>
                        <m:ctrlPr>
                          <a:rPr lang="en-US" sz="2000" i="1">
                            <a:latin typeface="Cambria Math" panose="02040503050406030204" pitchFamily="18" charset="0"/>
                          </a:rPr>
                        </m:ctrlPr>
                      </m:dPr>
                      <m:e>
                        <m:r>
                          <a:rPr lang="en-US" sz="2000" i="1">
                            <a:latin typeface="Cambria Math" panose="02040503050406030204" pitchFamily="18" charset="0"/>
                          </a:rPr>
                          <m:t>𝜃</m:t>
                        </m:r>
                      </m:e>
                    </m:d>
                    <m:r>
                      <a:rPr lang="en-US" sz="2000" i="1">
                        <a:latin typeface="Cambria Math" panose="02040503050406030204" pitchFamily="18" charset="0"/>
                      </a:rPr>
                      <m:t>=</m:t>
                    </m:r>
                    <m:nary>
                      <m:naryPr>
                        <m:chr m:val="∑"/>
                        <m:limLoc m:val="undOvr"/>
                        <m:ctrlPr>
                          <a:rPr lang="en-US" sz="2000" i="1">
                            <a:latin typeface="Cambria Math" panose="02040503050406030204" pitchFamily="18" charset="0"/>
                            <a:cs typeface="Cambria Math" panose="02040503050406030204" pitchFamily="18" charset="0"/>
                          </a:rPr>
                        </m:ctrlPr>
                      </m:naryPr>
                      <m:sub>
                        <m:r>
                          <a:rPr lang="en-US" sz="2000" i="1">
                            <a:latin typeface="Cambria Math" panose="02040503050406030204" pitchFamily="18" charset="0"/>
                            <a:cs typeface="Cambria Math" panose="02040503050406030204" pitchFamily="18" charset="0"/>
                          </a:rPr>
                          <m:t>𝑖</m:t>
                        </m:r>
                        <m:r>
                          <a:rPr lang="en-US" sz="2000" i="1">
                            <a:latin typeface="Cambria Math" panose="02040503050406030204" pitchFamily="18" charset="0"/>
                            <a:cs typeface="Cambria Math" panose="02040503050406030204" pitchFamily="18" charset="0"/>
                          </a:rPr>
                          <m:t> = 1</m:t>
                        </m:r>
                      </m:sub>
                      <m:sup>
                        <m:r>
                          <a:rPr lang="en-US" sz="2000" i="1">
                            <a:latin typeface="Cambria Math" panose="02040503050406030204" pitchFamily="18" charset="0"/>
                            <a:cs typeface="Cambria Math" panose="02040503050406030204" pitchFamily="18" charset="0"/>
                          </a:rPr>
                          <m:t>𝑁</m:t>
                        </m:r>
                      </m:sup>
                      <m:e>
                        <m:sSub>
                          <m:sSubPr>
                            <m:ctrlPr>
                              <a:rPr lang="en-US" sz="2000" i="1">
                                <a:latin typeface="Cambria Math" panose="02040503050406030204" pitchFamily="18" charset="0"/>
                              </a:rPr>
                            </m:ctrlPr>
                          </m:sSubPr>
                          <m:e>
                            <m:r>
                              <a:rPr lang="en-US" sz="2000" i="1">
                                <a:latin typeface="Cambria Math" panose="02040503050406030204" pitchFamily="18" charset="0"/>
                              </a:rPr>
                              <m:t>[</m:t>
                            </m:r>
                            <m:f>
                              <m:fPr>
                                <m:ctrlPr>
                                  <a:rPr lang="en-US" sz="2000" i="1" dirty="0">
                                    <a:latin typeface="Cambria Math" panose="02040503050406030204" pitchFamily="18" charset="0"/>
                                  </a:rPr>
                                </m:ctrlPr>
                              </m:fPr>
                              <m:num>
                                <m:r>
                                  <a:rPr lang="en-US" sz="2000" i="1" dirty="0">
                                    <a:latin typeface="Cambria Math" panose="02040503050406030204" pitchFamily="18" charset="0"/>
                                  </a:rPr>
                                  <m:t>𝜕</m:t>
                                </m:r>
                                <m:r>
                                  <a:rPr lang="en-US" sz="2000" i="1" dirty="0">
                                    <a:latin typeface="Cambria Math" panose="02040503050406030204" pitchFamily="18" charset="0"/>
                                  </a:rPr>
                                  <m:t>h</m:t>
                                </m:r>
                              </m:num>
                              <m:den>
                                <m:r>
                                  <a:rPr lang="en-US" sz="2000" i="1" dirty="0">
                                    <a:latin typeface="Cambria Math" panose="02040503050406030204" pitchFamily="18" charset="0"/>
                                  </a:rPr>
                                  <m:t>𝜕𝜃</m:t>
                                </m:r>
                              </m:den>
                            </m:f>
                            <m:sSub>
                              <m:sSubPr>
                                <m:ctrlPr>
                                  <a:rPr lang="en-US" sz="2000" i="1" dirty="0">
                                    <a:latin typeface="Cambria Math" panose="02040503050406030204" pitchFamily="18" charset="0"/>
                                  </a:rPr>
                                </m:ctrlPr>
                              </m:sSubPr>
                              <m:e>
                                <m:r>
                                  <a:rPr lang="en-US" sz="2000" dirty="0">
                                    <a:latin typeface="Cambria Math" panose="02040503050406030204" pitchFamily="18" charset="0"/>
                                  </a:rPr>
                                  <m:t>𝛻</m:t>
                                </m:r>
                              </m:e>
                              <m:sub>
                                <m:r>
                                  <a:rPr lang="en-US" sz="2000" i="1" dirty="0">
                                    <a:latin typeface="Cambria Math" panose="02040503050406030204" pitchFamily="18" charset="0"/>
                                  </a:rPr>
                                  <m:t>𝑥</m:t>
                                </m:r>
                              </m:sub>
                            </m:sSub>
                            <m:r>
                              <a:rPr lang="en-US" sz="2000" i="1">
                                <a:latin typeface="Cambria Math" panose="02040503050406030204" pitchFamily="18" charset="0"/>
                              </a:rPr>
                              <m:t>𝐺</m:t>
                            </m:r>
                          </m:e>
                          <m:sub>
                            <m:sSub>
                              <m:sSubPr>
                                <m:ctrlPr>
                                  <a:rPr lang="en-US" sz="2000" i="1">
                                    <a:latin typeface="Cambria Math" panose="02040503050406030204" pitchFamily="18" charset="0"/>
                                    <a:cs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cs typeface="Cambria Math" panose="02040503050406030204" pitchFamily="18" charset="0"/>
                                  </a:rPr>
                                  <m:t>𝑖</m:t>
                                </m:r>
                              </m:sub>
                            </m:sSub>
                          </m:sub>
                        </m:sSub>
                        <m:r>
                          <a:rPr lang="en-US" sz="2000" i="1">
                            <a:latin typeface="Cambria Math" panose="02040503050406030204" pitchFamily="18" charset="0"/>
                          </a:rPr>
                          <m:t>(</m:t>
                        </m:r>
                        <m:r>
                          <a:rPr lang="en-US" sz="2000" i="1">
                            <a:latin typeface="Cambria Math" panose="02040503050406030204" pitchFamily="18" charset="0"/>
                          </a:rPr>
                          <m:t>h</m:t>
                        </m:r>
                        <m:d>
                          <m:dPr>
                            <m:ctrlPr>
                              <a:rPr lang="en-US" sz="2000" i="1">
                                <a:latin typeface="Cambria Math" panose="02040503050406030204" pitchFamily="18" charset="0"/>
                              </a:rPr>
                            </m:ctrlPr>
                          </m:dPr>
                          <m:e>
                            <m:sSub>
                              <m:sSubPr>
                                <m:ctrlPr>
                                  <a:rPr lang="en-US" sz="2000" i="1">
                                    <a:latin typeface="Cambria Math" panose="02040503050406030204" pitchFamily="18" charset="0"/>
                                    <a:cs typeface="Cambria Math" panose="02040503050406030204" pitchFamily="18" charset="0"/>
                                  </a:rPr>
                                </m:ctrlPr>
                              </m:sSubPr>
                              <m:e>
                                <m:r>
                                  <a:rPr lang="en-US" sz="2000" i="1">
                                    <a:latin typeface="Cambria Math" panose="02040503050406030204" pitchFamily="18" charset="0"/>
                                  </a:rPr>
                                  <m:t>𝜆</m:t>
                                </m:r>
                              </m:e>
                              <m:sub>
                                <m:r>
                                  <a:rPr lang="en-US" sz="2000" i="1">
                                    <a:latin typeface="Cambria Math" panose="02040503050406030204" pitchFamily="18" charset="0"/>
                                    <a:cs typeface="Cambria Math" panose="02040503050406030204" pitchFamily="18" charset="0"/>
                                  </a:rPr>
                                  <m:t>𝑖</m:t>
                                </m:r>
                              </m:sub>
                            </m:sSub>
                            <m:r>
                              <a:rPr lang="en-US" sz="2000" i="1">
                                <a:latin typeface="Cambria Math" panose="02040503050406030204" pitchFamily="18" charset="0"/>
                              </a:rPr>
                              <m:t>, </m:t>
                            </m:r>
                            <m:r>
                              <a:rPr lang="en-US" sz="2000" i="1">
                                <a:latin typeface="Cambria Math" panose="02040503050406030204" pitchFamily="18" charset="0"/>
                              </a:rPr>
                              <m:t>𝜃</m:t>
                            </m:r>
                          </m:e>
                        </m:d>
                        <m:r>
                          <a:rPr lang="en-US" sz="2000" i="1">
                            <a:latin typeface="Cambria Math" panose="02040503050406030204" pitchFamily="18" charset="0"/>
                          </a:rPr>
                          <m:t>)]</m:t>
                        </m:r>
                      </m:e>
                    </m:nary>
                  </m:oMath>
                </a14:m>
                <a:endParaRPr lang="en-US" sz="2000" i="1" dirty="0">
                  <a:latin typeface="Cambria Math" panose="02040503050406030204" pitchFamily="18" charset="0"/>
                </a:endParaRPr>
              </a:p>
              <a:p>
                <a:pPr marL="0" indent="0">
                  <a:buNone/>
                </a:pPr>
                <a:endParaRPr lang="en-US" sz="2000" dirty="0"/>
              </a:p>
              <a:p>
                <a:r>
                  <a:rPr lang="en-US" sz="2000" dirty="0"/>
                  <a:t>Gradient method can be used for finding the optimal </a:t>
                </a:r>
                <a14:m>
                  <m:oMath xmlns:m="http://schemas.openxmlformats.org/officeDocument/2006/math">
                    <m:r>
                      <a:rPr lang="en-US" sz="2000" i="1">
                        <a:latin typeface="Cambria Math" panose="02040503050406030204" pitchFamily="18" charset="0"/>
                      </a:rPr>
                      <m:t>𝜃</m:t>
                    </m:r>
                    <m:r>
                      <a:rPr lang="en-US" sz="2000" i="1">
                        <a:latin typeface="Cambria Math" panose="02040503050406030204" pitchFamily="18" charset="0"/>
                      </a:rPr>
                      <m:t>. </m:t>
                    </m:r>
                  </m:oMath>
                </a14:m>
                <a:endParaRPr lang="en-US" sz="2000" i="1" dirty="0">
                  <a:latin typeface="Cambria Math" panose="02040503050406030204" pitchFamily="18" charset="0"/>
                </a:endParaRPr>
              </a:p>
              <a:p>
                <a:pPr marL="0" indent="0" algn="ctr">
                  <a:buNone/>
                </a:pPr>
                <a14:m>
                  <m:oMath xmlns:m="http://schemas.openxmlformats.org/officeDocument/2006/math">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rPr>
                          <m:t>𝜃</m:t>
                        </m:r>
                      </m:e>
                      <m:sup>
                        <m:r>
                          <a:rPr lang="en-US" sz="2000" i="1">
                            <a:latin typeface="Cambria Math" panose="02040503050406030204" pitchFamily="18" charset="0"/>
                            <a:cs typeface="Cambria Math" panose="02040503050406030204" pitchFamily="18" charset="0"/>
                          </a:rPr>
                          <m:t>𝑡</m:t>
                        </m:r>
                        <m:r>
                          <a:rPr lang="en-US" sz="2000" i="1">
                            <a:latin typeface="Cambria Math" panose="02040503050406030204" pitchFamily="18" charset="0"/>
                            <a:cs typeface="Cambria Math" panose="02040503050406030204" pitchFamily="18" charset="0"/>
                          </a:rPr>
                          <m:t>+1</m:t>
                        </m:r>
                      </m:sup>
                    </m:sSup>
                  </m:oMath>
                </a14:m>
                <a:r>
                  <a:rPr lang="en-US" sz="2000" dirty="0"/>
                  <a:t> = </a:t>
                </a:r>
                <a14:m>
                  <m:oMath xmlns:m="http://schemas.openxmlformats.org/officeDocument/2006/math">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rPr>
                          <m:t>𝜃</m:t>
                        </m:r>
                      </m:e>
                      <m:sup>
                        <m:r>
                          <a:rPr lang="en-US" sz="2000" i="1">
                            <a:latin typeface="Cambria Math" panose="02040503050406030204" pitchFamily="18" charset="0"/>
                            <a:cs typeface="Cambria Math" panose="02040503050406030204" pitchFamily="18" charset="0"/>
                          </a:rPr>
                          <m:t>𝑡</m:t>
                        </m:r>
                      </m:sup>
                    </m:sSup>
                    <m:r>
                      <a:rPr lang="en-US" sz="2000" i="1">
                        <a:latin typeface="Cambria Math" panose="02040503050406030204" pitchFamily="18" charset="0"/>
                        <a:cs typeface="Cambria Math" panose="02040503050406030204" pitchFamily="18" charset="0"/>
                      </a:rPr>
                      <m:t>−</m:t>
                    </m:r>
                    <m:r>
                      <a:rPr lang="en-US" sz="2000" i="1">
                        <a:latin typeface="Cambria Math" panose="02040503050406030204" pitchFamily="18" charset="0"/>
                        <a:cs typeface="Cambria Math" panose="02040503050406030204" pitchFamily="18" charset="0"/>
                      </a:rPr>
                      <m:t>𝜂</m:t>
                    </m:r>
                    <m:r>
                      <a:rPr lang="en-US" sz="2000">
                        <a:latin typeface="Cambria Math" panose="02040503050406030204" pitchFamily="18" charset="0"/>
                      </a:rPr>
                      <m:t>𝛻</m:t>
                    </m:r>
                    <m:acc>
                      <m:accPr>
                        <m:chr m:val="̂"/>
                        <m:ctrlPr>
                          <a:rPr lang="en-US" sz="2000" i="1">
                            <a:latin typeface="Cambria Math" panose="02040503050406030204" pitchFamily="18" charset="0"/>
                            <a:cs typeface="Cambria Math" panose="02040503050406030204" pitchFamily="18" charset="0"/>
                          </a:rPr>
                        </m:ctrlPr>
                      </m:accPr>
                      <m:e>
                        <m:r>
                          <a:rPr lang="en-US" sz="2000" i="1">
                            <a:latin typeface="Cambria Math" panose="02040503050406030204" pitchFamily="18" charset="0"/>
                          </a:rPr>
                          <m:t>𝑔</m:t>
                        </m:r>
                      </m:e>
                    </m:acc>
                    <m:d>
                      <m:dPr>
                        <m:ctrlPr>
                          <a:rPr lang="en-US" sz="2000" i="1">
                            <a:latin typeface="Cambria Math" panose="02040503050406030204" pitchFamily="18" charset="0"/>
                          </a:rPr>
                        </m:ctrlPr>
                      </m:dPr>
                      <m:e>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rPr>
                              <m:t>𝜃</m:t>
                            </m:r>
                          </m:e>
                          <m:sup>
                            <m:r>
                              <a:rPr lang="en-US" sz="2000" i="1">
                                <a:latin typeface="Cambria Math" panose="02040503050406030204" pitchFamily="18" charset="0"/>
                                <a:cs typeface="Cambria Math" panose="02040503050406030204" pitchFamily="18" charset="0"/>
                              </a:rPr>
                              <m:t>𝑡</m:t>
                            </m:r>
                          </m:sup>
                        </m:sSup>
                      </m:e>
                    </m:d>
                  </m:oMath>
                </a14:m>
                <a:r>
                  <a:rPr lang="en-US" sz="2000" dirty="0"/>
                  <a:t> </a:t>
                </a:r>
              </a:p>
              <a:p>
                <a:pPr marL="0" indent="0">
                  <a:buNone/>
                </a:pPr>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3147061"/>
                <a:ext cx="8229600" cy="3174365"/>
              </a:xfrm>
              <a:blipFill>
                <a:blip r:embed="rId2"/>
                <a:stretch>
                  <a:fillRect l="-667" t="-768"/>
                </a:stretch>
              </a:blipFill>
            </p:spPr>
            <p:txBody>
              <a:bodyPr/>
              <a:lstStyle/>
              <a:p>
                <a:r>
                  <a:rPr lang="en-HK">
                    <a:noFill/>
                  </a:rPr>
                  <a:t> </a:t>
                </a:r>
              </a:p>
            </p:txBody>
          </p:sp>
        </mc:Fallback>
      </mc:AlternateContent>
      <p:sp>
        <p:nvSpPr>
          <p:cNvPr id="4" name="Slide Number Placeholder 3"/>
          <p:cNvSpPr>
            <a:spLocks noGrp="1"/>
          </p:cNvSpPr>
          <p:nvPr>
            <p:ph type="sldNum" sz="quarter" idx="12"/>
          </p:nvPr>
        </p:nvSpPr>
        <p:spPr/>
        <p:txBody>
          <a:bodyPr/>
          <a:lstStyle/>
          <a:p>
            <a:pPr fontAlgn="base">
              <a:spcBef>
                <a:spcPct val="0"/>
              </a:spcBef>
              <a:spcAft>
                <a:spcPct val="0"/>
              </a:spcAft>
              <a:defRPr/>
            </a:pPr>
            <a:fld id="{9FEEDDC7-1821-409A-B657-D68E1847FA43}" type="slidenum">
              <a:rPr lang="en-GB">
                <a:solidFill>
                  <a:srgbClr val="000000"/>
                </a:solidFill>
                <a:latin typeface="Arial" panose="020B0604020202020204" pitchFamily="34" charset="0"/>
                <a:cs typeface="Arial" panose="020B0604020202020204" pitchFamily="34" charset="0"/>
              </a:rPr>
              <a:t>38</a:t>
            </a:fld>
            <a:r>
              <a:rPr lang="en-GB">
                <a:solidFill>
                  <a:srgbClr val="000000"/>
                </a:solidFill>
                <a:latin typeface="Arial" panose="020B0604020202020204" pitchFamily="34" charset="0"/>
                <a:cs typeface="Arial" panose="020B0604020202020204" pitchFamily="34" charset="0"/>
              </a:rPr>
              <a:t>	</a:t>
            </a:r>
          </a:p>
        </p:txBody>
      </p:sp>
      <p:pic>
        <p:nvPicPr>
          <p:cNvPr id="5" name="图片 4"/>
          <p:cNvPicPr>
            <a:picLocks noChangeAspect="1"/>
          </p:cNvPicPr>
          <p:nvPr/>
        </p:nvPicPr>
        <p:blipFill>
          <a:blip r:embed="rId3"/>
          <a:stretch>
            <a:fillRect/>
          </a:stretch>
        </p:blipFill>
        <p:spPr>
          <a:xfrm>
            <a:off x="107951" y="764541"/>
            <a:ext cx="8865235" cy="1988185"/>
          </a:xfrm>
          <a:prstGeom prst="rect">
            <a:avLst/>
          </a:prstGeom>
        </p:spPr>
      </p:pic>
    </p:spTree>
    <p:extLst>
      <p:ext uri="{BB962C8B-B14F-4D97-AF65-F5344CB8AC3E}">
        <p14:creationId xmlns:p14="http://schemas.microsoft.com/office/powerpoint/2010/main" val="82371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96" y="1556792"/>
                <a:ext cx="9370626" cy="5466080"/>
              </a:xfrm>
            </p:spPr>
            <p:txBody>
              <a:bodyPr/>
              <a:lstStyle/>
              <a:p>
                <a:r>
                  <a:rPr lang="en-US" sz="2000" dirty="0"/>
                  <a:t>However, many real-world problems are black-box and non-differentiable.</a:t>
                </a:r>
              </a:p>
              <a:p>
                <a:endParaRPr lang="en-US" sz="2000" dirty="0"/>
              </a:p>
              <a:p>
                <a:r>
                  <a:rPr lang="en-US" sz="2000" dirty="0"/>
                  <a:t>Approximate gradient with a simple </a:t>
                </a:r>
                <a:r>
                  <a:rPr lang="en-US" altLang="zh-CN" sz="2000" dirty="0"/>
                  <a:t>evolution strategy.</a:t>
                </a:r>
              </a:p>
              <a:p>
                <a:pPr marL="0" indent="0">
                  <a:buNone/>
                </a:pPr>
                <a:endParaRPr lang="en-US" altLang="zh-CN" sz="2000" dirty="0"/>
              </a:p>
              <a:p>
                <a:r>
                  <a:rPr lang="en-US" altLang="zh-CN" sz="2000" dirty="0"/>
                  <a:t>For each sampled preference </a:t>
                </a:r>
                <a14:m>
                  <m:oMath xmlns:m="http://schemas.openxmlformats.org/officeDocument/2006/math">
                    <m:r>
                      <a:rPr lang="en-US" sz="2000" i="1">
                        <a:latin typeface="Cambria Math" panose="02040503050406030204" pitchFamily="18" charset="0"/>
                      </a:rPr>
                      <m:t>𝜆</m:t>
                    </m:r>
                  </m:oMath>
                </a14:m>
                <a:r>
                  <a:rPr lang="en-US" altLang="zh-CN" sz="2000" dirty="0"/>
                  <a:t>, we have</a:t>
                </a:r>
              </a:p>
              <a:p>
                <a:pPr marL="0" indent="0">
                  <a:buNone/>
                </a:pPr>
                <a14:m>
                  <m:oMath xmlns:m="http://schemas.openxmlformats.org/officeDocument/2006/math">
                    <m:r>
                      <a:rPr lang="en-US" sz="2000">
                        <a:latin typeface="Cambria Math" panose="02040503050406030204" pitchFamily="18" charset="0"/>
                      </a:rPr>
                      <m:t>𝛻</m:t>
                    </m:r>
                    <m:r>
                      <a:rPr lang="en-US" sz="2000" i="1">
                        <a:latin typeface="Cambria Math" panose="02040503050406030204" pitchFamily="18" charset="0"/>
                      </a:rPr>
                      <m:t>𝑔</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𝜆</m:t>
                        </m:r>
                      </m:e>
                    </m:d>
                    <m:r>
                      <a:rPr lang="en-US" sz="2000" i="1">
                        <a:latin typeface="Cambria Math" panose="02040503050406030204" pitchFamily="18" charset="0"/>
                        <a:cs typeface="Cambria Math" panose="02040503050406030204" pitchFamily="18" charset="0"/>
                      </a:rPr>
                      <m:t>≈</m:t>
                    </m:r>
                  </m:oMath>
                </a14:m>
                <a:r>
                  <a:rPr lang="en-US" altLang="zh-CN" sz="2000" dirty="0"/>
                  <a:t> </a:t>
                </a:r>
                <a14:m>
                  <m:oMath xmlns:m="http://schemas.openxmlformats.org/officeDocument/2006/math">
                    <m:r>
                      <a:rPr lang="en-US" sz="2000">
                        <a:latin typeface="Cambria Math" panose="02040503050406030204" pitchFamily="18" charset="0"/>
                      </a:rPr>
                      <m:t>𝛻</m:t>
                    </m:r>
                    <m:bar>
                      <m:barPr>
                        <m:pos m:val="top"/>
                        <m:ctrlPr>
                          <a:rPr lang="en-US" sz="2000" i="1">
                            <a:latin typeface="Cambria Math" panose="02040503050406030204" pitchFamily="18" charset="0"/>
                            <a:cs typeface="Cambria Math" panose="02040503050406030204" pitchFamily="18" charset="0"/>
                          </a:rPr>
                        </m:ctrlPr>
                      </m:barPr>
                      <m:e>
                        <m:r>
                          <a:rPr lang="en-US" sz="2000" i="1">
                            <a:latin typeface="Cambria Math" panose="02040503050406030204" pitchFamily="18" charset="0"/>
                            <a:cs typeface="Cambria Math" panose="02040503050406030204" pitchFamily="18" charset="0"/>
                          </a:rPr>
                          <m:t>𝑔</m:t>
                        </m:r>
                      </m:e>
                    </m:ba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rPr>
                          <m:t>𝜆</m:t>
                        </m:r>
                      </m:e>
                    </m:d>
                    <m:r>
                      <a:rPr lang="en-US" sz="2000" i="1">
                        <a:latin typeface="Cambria Math" panose="02040503050406030204" pitchFamily="18" charset="0"/>
                      </a:rPr>
                      <m:t>=</m:t>
                    </m:r>
                    <m:f>
                      <m:fPr>
                        <m:ctrlPr>
                          <a:rPr lang="en-US" sz="2000" i="1">
                            <a:latin typeface="Cambria Math" panose="02040503050406030204" pitchFamily="18" charset="0"/>
                            <a:cs typeface="Cambria Math" panose="02040503050406030204" pitchFamily="18" charset="0"/>
                          </a:rPr>
                        </m:ctrlPr>
                      </m:fPr>
                      <m:num>
                        <m:r>
                          <a:rPr lang="en-US" sz="2000" i="1">
                            <a:latin typeface="Cambria Math" panose="02040503050406030204" pitchFamily="18" charset="0"/>
                            <a:cs typeface="Cambria Math" panose="02040503050406030204" pitchFamily="18" charset="0"/>
                          </a:rPr>
                          <m:t>1</m:t>
                        </m:r>
                      </m:num>
                      <m:den>
                        <m:r>
                          <a:rPr lang="en-US" sz="2000" i="1">
                            <a:latin typeface="Cambria Math" panose="02040503050406030204" pitchFamily="18" charset="0"/>
                            <a:cs typeface="Cambria Math" panose="02040503050406030204" pitchFamily="18" charset="0"/>
                          </a:rPr>
                          <m:t>𝜎</m:t>
                        </m:r>
                        <m:r>
                          <a:rPr lang="en-US" sz="2000" i="1">
                            <a:latin typeface="Cambria Math" panose="02040503050406030204" pitchFamily="18" charset="0"/>
                            <a:cs typeface="Cambria Math" panose="02040503050406030204" pitchFamily="18" charset="0"/>
                          </a:rPr>
                          <m:t>𝐾</m:t>
                        </m:r>
                      </m:den>
                    </m:f>
                    <m:nary>
                      <m:naryPr>
                        <m:chr m:val="∑"/>
                        <m:limLoc m:val="undOvr"/>
                        <m:ctrlPr>
                          <a:rPr lang="en-US" sz="2000" i="1">
                            <a:latin typeface="Cambria Math" panose="02040503050406030204" pitchFamily="18" charset="0"/>
                            <a:cs typeface="Cambria Math" panose="02040503050406030204" pitchFamily="18" charset="0"/>
                          </a:rPr>
                        </m:ctrlPr>
                      </m:naryPr>
                      <m:sub>
                        <m:r>
                          <a:rPr lang="en-US" sz="2000" i="1">
                            <a:latin typeface="Cambria Math" panose="02040503050406030204" pitchFamily="18" charset="0"/>
                            <a:cs typeface="Cambria Math" panose="02040503050406030204" pitchFamily="18" charset="0"/>
                          </a:rPr>
                          <m:t>𝑘</m:t>
                        </m:r>
                        <m:r>
                          <a:rPr lang="en-US" sz="2000" i="1">
                            <a:latin typeface="Cambria Math" panose="02040503050406030204" pitchFamily="18" charset="0"/>
                            <a:cs typeface="Cambria Math" panose="02040503050406030204" pitchFamily="18" charset="0"/>
                          </a:rPr>
                          <m:t>=1</m:t>
                        </m:r>
                      </m:sub>
                      <m:sup>
                        <m:r>
                          <a:rPr lang="en-US" sz="2000" i="1">
                            <a:latin typeface="Cambria Math" panose="02040503050406030204" pitchFamily="18" charset="0"/>
                            <a:cs typeface="Cambria Math" panose="02040503050406030204" pitchFamily="18" charset="0"/>
                          </a:rPr>
                          <m:t>𝐾</m:t>
                        </m:r>
                      </m:sup>
                      <m:e>
                        <m:r>
                          <a:rPr lang="en-US" sz="2000" i="1">
                            <a:latin typeface="Cambria Math" panose="02040503050406030204" pitchFamily="18" charset="0"/>
                            <a:cs typeface="Cambria Math" panose="02040503050406030204" pitchFamily="18" charset="0"/>
                          </a:rPr>
                          <m:t>(</m:t>
                        </m:r>
                        <m:r>
                          <a:rPr lang="en-US" sz="2000" i="1">
                            <a:latin typeface="Cambria Math" panose="02040503050406030204" pitchFamily="18" charset="0"/>
                            <a:cs typeface="Cambria Math" panose="02040503050406030204" pitchFamily="18" charset="0"/>
                          </a:rPr>
                          <m:t>𝑔</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cs typeface="Cambria Math" panose="02040503050406030204" pitchFamily="18" charset="0"/>
                              </a:rPr>
                              <m:t>𝜎</m:t>
                            </m:r>
                            <m:sSub>
                              <m:sSubPr>
                                <m:ctrlPr>
                                  <a:rPr lang="en-US" sz="2000" i="1">
                                    <a:latin typeface="Cambria Math" panose="02040503050406030204" pitchFamily="18" charset="0"/>
                                    <a:cs typeface="Cambria Math" panose="02040503050406030204" pitchFamily="18" charset="0"/>
                                  </a:rPr>
                                </m:ctrlPr>
                              </m:sSubPr>
                              <m:e>
                                <m:r>
                                  <a:rPr lang="en-US" sz="2000" i="1">
                                    <a:latin typeface="Cambria Math" panose="02040503050406030204" pitchFamily="18" charset="0"/>
                                    <a:cs typeface="Cambria Math" panose="02040503050406030204" pitchFamily="18" charset="0"/>
                                  </a:rPr>
                                  <m:t>𝑢</m:t>
                                </m:r>
                              </m:e>
                              <m:sub>
                                <m:r>
                                  <a:rPr lang="en-US" sz="2000" i="1">
                                    <a:latin typeface="Cambria Math" panose="02040503050406030204" pitchFamily="18" charset="0"/>
                                    <a:cs typeface="Cambria Math" panose="02040503050406030204" pitchFamily="18" charset="0"/>
                                  </a:rPr>
                                  <m:t>𝑘</m:t>
                                </m:r>
                              </m:sub>
                            </m:sSub>
                            <m:r>
                              <a:rPr lang="en-US" sz="2000" i="1">
                                <a:latin typeface="Cambria Math" panose="02040503050406030204" pitchFamily="18" charset="0"/>
                              </a:rPr>
                              <m:t>|</m:t>
                            </m:r>
                            <m:r>
                              <a:rPr lang="en-US" sz="2000" i="1">
                                <a:latin typeface="Cambria Math" panose="02040503050406030204" pitchFamily="18" charset="0"/>
                              </a:rPr>
                              <m:t>𝜆</m:t>
                            </m:r>
                          </m:e>
                        </m:d>
                        <m:r>
                          <a:rPr lang="en-US" sz="2000" i="1">
                            <a:latin typeface="Cambria Math" panose="02040503050406030204" pitchFamily="18" charset="0"/>
                            <a:cs typeface="Cambria Math" panose="02040503050406030204" pitchFamily="18" charset="0"/>
                          </a:rPr>
                          <m:t> − </m:t>
                        </m:r>
                        <m:r>
                          <a:rPr lang="en-US" sz="2000" i="1">
                            <a:latin typeface="Cambria Math" panose="02040503050406030204" pitchFamily="18" charset="0"/>
                            <a:cs typeface="Cambria Math" panose="02040503050406030204" pitchFamily="18" charset="0"/>
                          </a:rPr>
                          <m:t>𝑔</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r>
                              <a:rPr lang="en-US" sz="2000" i="1">
                                <a:latin typeface="Cambria Math" panose="02040503050406030204" pitchFamily="18" charset="0"/>
                                <a:cs typeface="Cambria Math" panose="02040503050406030204" pitchFamily="18" charset="0"/>
                              </a:rPr>
                              <m:t>𝜎</m:t>
                            </m:r>
                            <m:sSub>
                              <m:sSubPr>
                                <m:ctrlPr>
                                  <a:rPr lang="en-US" sz="2000" i="1">
                                    <a:latin typeface="Cambria Math" panose="02040503050406030204" pitchFamily="18" charset="0"/>
                                    <a:cs typeface="Cambria Math" panose="02040503050406030204" pitchFamily="18" charset="0"/>
                                  </a:rPr>
                                </m:ctrlPr>
                              </m:sSubPr>
                              <m:e>
                                <m:r>
                                  <a:rPr lang="en-US" sz="2000" i="1">
                                    <a:latin typeface="Cambria Math" panose="02040503050406030204" pitchFamily="18" charset="0"/>
                                    <a:cs typeface="Cambria Math" panose="02040503050406030204" pitchFamily="18" charset="0"/>
                                  </a:rPr>
                                  <m:t>𝑢</m:t>
                                </m:r>
                              </m:e>
                              <m:sub>
                                <m:r>
                                  <a:rPr lang="en-US" sz="2000" i="1">
                                    <a:latin typeface="Cambria Math" panose="02040503050406030204" pitchFamily="18" charset="0"/>
                                    <a:cs typeface="Cambria Math" panose="02040503050406030204" pitchFamily="18" charset="0"/>
                                  </a:rPr>
                                  <m:t>𝑘</m:t>
                                </m:r>
                              </m:sub>
                            </m:sSub>
                            <m:r>
                              <a:rPr lang="en-US" sz="2000" i="1">
                                <a:latin typeface="Cambria Math" panose="02040503050406030204" pitchFamily="18" charset="0"/>
                              </a:rPr>
                              <m:t>|</m:t>
                            </m:r>
                            <m:r>
                              <a:rPr lang="en-US" sz="2000" i="1">
                                <a:latin typeface="Cambria Math" panose="02040503050406030204" pitchFamily="18" charset="0"/>
                              </a:rPr>
                              <m:t>𝜆</m:t>
                            </m:r>
                          </m:e>
                        </m:d>
                        <m:r>
                          <a:rPr lang="en-US" sz="2000" i="1">
                            <a:latin typeface="Cambria Math" panose="02040503050406030204" pitchFamily="18" charset="0"/>
                            <a:cs typeface="Cambria Math" panose="02040503050406030204" pitchFamily="18" charset="0"/>
                          </a:rPr>
                          <m:t>)</m:t>
                        </m:r>
                      </m:e>
                    </m:nary>
                    <m:sSub>
                      <m:sSubPr>
                        <m:ctrlPr>
                          <a:rPr lang="en-US" sz="2000" i="1">
                            <a:latin typeface="Cambria Math" panose="02040503050406030204" pitchFamily="18" charset="0"/>
                            <a:cs typeface="Cambria Math" panose="02040503050406030204" pitchFamily="18" charset="0"/>
                          </a:rPr>
                        </m:ctrlPr>
                      </m:sSubPr>
                      <m:e>
                        <m:r>
                          <a:rPr lang="en-US" sz="2000" i="1">
                            <a:latin typeface="Cambria Math" panose="02040503050406030204" pitchFamily="18" charset="0"/>
                            <a:cs typeface="Cambria Math" panose="02040503050406030204" pitchFamily="18" charset="0"/>
                          </a:rPr>
                          <m:t>𝑢</m:t>
                        </m:r>
                      </m:e>
                      <m:sub>
                        <m:r>
                          <a:rPr lang="en-US" sz="2000" i="1">
                            <a:latin typeface="Cambria Math" panose="02040503050406030204" pitchFamily="18" charset="0"/>
                            <a:cs typeface="Cambria Math" panose="02040503050406030204" pitchFamily="18" charset="0"/>
                          </a:rPr>
                          <m:t>𝑘</m:t>
                        </m:r>
                      </m:sub>
                    </m:sSub>
                  </m:oMath>
                </a14:m>
                <a:endParaRPr lang="en-US" sz="2000" i="1" dirty="0">
                  <a:latin typeface="Cambria Math" panose="02040503050406030204" pitchFamily="18" charset="0"/>
                  <a:cs typeface="Cambria Math" panose="02040503050406030204" pitchFamily="18" charset="0"/>
                </a:endParaRPr>
              </a:p>
              <a:p>
                <a:pPr marL="0" indent="0">
                  <a:buNone/>
                </a:pPr>
                <a:r>
                  <a:rPr lang="en-US" altLang="zh-CN" sz="2000" dirty="0"/>
                  <a:t>where </a:t>
                </a:r>
                <a14:m>
                  <m:oMath xmlns:m="http://schemas.openxmlformats.org/officeDocument/2006/math">
                    <m:sSub>
                      <m:sSubPr>
                        <m:ctrlPr>
                          <a:rPr lang="en-US" sz="2000" i="1">
                            <a:latin typeface="Cambria Math" panose="02040503050406030204" pitchFamily="18" charset="0"/>
                            <a:cs typeface="Cambria Math" panose="02040503050406030204" pitchFamily="18" charset="0"/>
                          </a:rPr>
                        </m:ctrlPr>
                      </m:sSubPr>
                      <m:e>
                        <m:r>
                          <a:rPr lang="en-US" sz="2000" i="1">
                            <a:latin typeface="Cambria Math" panose="02040503050406030204" pitchFamily="18" charset="0"/>
                            <a:cs typeface="Cambria Math" panose="02040503050406030204" pitchFamily="18" charset="0"/>
                          </a:rPr>
                          <m:t>𝑢</m:t>
                        </m:r>
                      </m:e>
                      <m:sub>
                        <m:r>
                          <a:rPr lang="en-US" sz="2000" i="1">
                            <a:latin typeface="Cambria Math" panose="02040503050406030204" pitchFamily="18" charset="0"/>
                            <a:cs typeface="Cambria Math" panose="02040503050406030204" pitchFamily="18" charset="0"/>
                          </a:rPr>
                          <m:t>𝑘</m:t>
                        </m:r>
                      </m:sub>
                    </m:sSub>
                  </m:oMath>
                </a14:m>
                <a:r>
                  <a:rPr lang="en-US" altLang="zh-CN" sz="2000" dirty="0"/>
                  <a:t> is K independent n-dimensional random vector and</a:t>
                </a:r>
                <a14:m>
                  <m:oMath xmlns:m="http://schemas.openxmlformats.org/officeDocument/2006/math">
                    <m:r>
                      <a:rPr lang="en-US" sz="2000" i="1">
                        <a:latin typeface="Cambria Math" panose="02040503050406030204" pitchFamily="18" charset="0"/>
                        <a:cs typeface="Cambria Math" panose="02040503050406030204" pitchFamily="18" charset="0"/>
                      </a:rPr>
                      <m:t> </m:t>
                    </m:r>
                    <m:r>
                      <a:rPr lang="en-US" sz="2000" i="1">
                        <a:latin typeface="Cambria Math" panose="02040503050406030204" pitchFamily="18" charset="0"/>
                        <a:cs typeface="Cambria Math" panose="02040503050406030204" pitchFamily="18" charset="0"/>
                      </a:rPr>
                      <m:t>𝜎</m:t>
                    </m:r>
                    <m:r>
                      <a:rPr lang="en-US" sz="2000" i="1">
                        <a:latin typeface="Cambria Math" panose="02040503050406030204" pitchFamily="18" charset="0"/>
                        <a:cs typeface="Cambria Math" panose="02040503050406030204" pitchFamily="18" charset="0"/>
                      </a:rPr>
                      <m:t> </m:t>
                    </m:r>
                  </m:oMath>
                </a14:m>
                <a:r>
                  <a:rPr lang="en-US" altLang="zh-CN" sz="2000" dirty="0"/>
                  <a:t>is the step size.</a:t>
                </a:r>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35496" y="1556792"/>
                <a:ext cx="9370626" cy="5466080"/>
              </a:xfrm>
              <a:blipFill rotWithShape="1">
                <a:blip r:embed="rId2"/>
                <a:stretch>
                  <a:fillRect l="-6" t="-7" r="5" b="7"/>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pPr fontAlgn="base">
              <a:spcBef>
                <a:spcPct val="0"/>
              </a:spcBef>
              <a:spcAft>
                <a:spcPct val="0"/>
              </a:spcAft>
              <a:defRPr/>
            </a:pPr>
            <a:fld id="{9FEEDDC7-1821-409A-B657-D68E1847FA43}" type="slidenum">
              <a:rPr lang="en-GB">
                <a:solidFill>
                  <a:srgbClr val="000000"/>
                </a:solidFill>
                <a:latin typeface="Arial" panose="020B0604020202020204" pitchFamily="34" charset="0"/>
                <a:cs typeface="Arial" panose="020B0604020202020204" pitchFamily="34" charset="0"/>
              </a:rPr>
              <a:t>39</a:t>
            </a:fld>
            <a:r>
              <a:rPr lang="en-GB">
                <a:solidFill>
                  <a:srgbClr val="00000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3511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sz="2700" dirty="0"/>
              <a:t>Artificial Intelligence and </a:t>
            </a:r>
            <a:r>
              <a:rPr lang="en-US" altLang="zh-CN" sz="2700" dirty="0" err="1"/>
              <a:t>Metahursitic</a:t>
            </a:r>
            <a:r>
              <a:rPr lang="en-US" altLang="zh-CN" sz="2700" dirty="0"/>
              <a:t> Group</a:t>
            </a:r>
            <a:r>
              <a:rPr lang="en-US" altLang="zh-CN" dirty="0"/>
              <a:t/>
            </a:r>
            <a:br>
              <a:rPr lang="en-US" altLang="zh-CN" dirty="0"/>
            </a:br>
            <a:endParaRPr lang="zh-CN" altLang="en-US" dirty="0"/>
          </a:p>
        </p:txBody>
      </p:sp>
      <p:sp>
        <p:nvSpPr>
          <p:cNvPr id="3" name="Content Placeholder 2"/>
          <p:cNvSpPr>
            <a:spLocks noGrp="1"/>
          </p:cNvSpPr>
          <p:nvPr>
            <p:ph idx="1"/>
          </p:nvPr>
        </p:nvSpPr>
        <p:spPr/>
        <p:txBody>
          <a:bodyPr>
            <a:normAutofit/>
          </a:bodyPr>
          <a:lstStyle/>
          <a:p>
            <a:r>
              <a:rPr lang="en-US" altLang="zh-CN" dirty="0"/>
              <a:t>Team  </a:t>
            </a:r>
          </a:p>
          <a:p>
            <a:pPr lvl="1"/>
            <a:r>
              <a:rPr lang="en-US" altLang="zh-CN" dirty="0"/>
              <a:t>17 PhD students </a:t>
            </a:r>
          </a:p>
          <a:p>
            <a:pPr lvl="1"/>
            <a:r>
              <a:rPr lang="en-US" altLang="zh-CN" dirty="0"/>
              <a:t>4 Postdocs+2 RAs +Visiting </a:t>
            </a:r>
            <a:r>
              <a:rPr lang="en-US" altLang="zh-CN" dirty="0" err="1"/>
              <a:t>Schoars</a:t>
            </a:r>
            <a:r>
              <a:rPr lang="en-US" altLang="zh-CN" dirty="0"/>
              <a:t>/students. </a:t>
            </a:r>
          </a:p>
          <a:p>
            <a:r>
              <a:rPr lang="en-US" altLang="zh-CN" dirty="0"/>
              <a:t>Sponsored by RGC, GRF, ITF, ANR, NFSC, MOT, Huawei, CityU,…</a:t>
            </a:r>
          </a:p>
          <a:p>
            <a:r>
              <a:rPr lang="en-US" altLang="zh-CN" dirty="0"/>
              <a:t>Research Areas:  Metahursitics, Machine learning, Multiobjective Opt.  Interface btw AI and Heuristics. </a:t>
            </a:r>
          </a:p>
          <a:p>
            <a:pPr marL="0" indent="0">
              <a:buNone/>
            </a:pPr>
            <a:r>
              <a:rPr lang="en-US" altLang="zh-CN" sz="1800" dirty="0"/>
              <a:t>    </a:t>
            </a:r>
          </a:p>
          <a:p>
            <a:pPr marL="0" indent="0">
              <a:buNone/>
            </a:pPr>
            <a:endParaRPr lang="en-US" altLang="zh-CN" dirty="0"/>
          </a:p>
          <a:p>
            <a:endParaRPr lang="en-US" altLang="zh-CN" dirty="0"/>
          </a:p>
          <a:p>
            <a:pPr marL="342900" lvl="1" indent="0">
              <a:buNone/>
            </a:pPr>
            <a:endParaRPr lang="en-US" altLang="zh-CN" dirty="0"/>
          </a:p>
          <a:p>
            <a:pPr marL="342900" lvl="1" indent="0">
              <a:buNone/>
            </a:pPr>
            <a:endParaRPr lang="zh-CN" altLang="en-US" dirty="0"/>
          </a:p>
        </p:txBody>
      </p:sp>
    </p:spTree>
    <p:extLst>
      <p:ext uri="{BB962C8B-B14F-4D97-AF65-F5344CB8AC3E}">
        <p14:creationId xmlns:p14="http://schemas.microsoft.com/office/powerpoint/2010/main" val="1205506306"/>
      </p:ext>
    </p:extLst>
  </p:cSld>
  <p:clrMapOvr>
    <a:masterClrMapping/>
  </p:clrMapOvr>
  <mc:AlternateContent xmlns:mc="http://schemas.openxmlformats.org/markup-compatibility/2006">
    <mc:Choice xmlns:p14="http://schemas.microsoft.com/office/powerpoint/2010/main" Requires="p14">
      <p:transition spd="slow" p14:dur="2000" advTm="47775"/>
    </mc:Choice>
    <mc:Fallback>
      <p:transition spd="slow" advTm="47775"/>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7" name="标题 1"/>
          <p:cNvSpPr>
            <a:spLocks noGrp="1"/>
          </p:cNvSpPr>
          <p:nvPr>
            <p:ph type="title" idx="4294967295"/>
          </p:nvPr>
        </p:nvSpPr>
        <p:spPr>
          <a:xfrm>
            <a:off x="1" y="857251"/>
            <a:ext cx="8696325" cy="994172"/>
          </a:xfrm>
        </p:spPr>
        <p:txBody>
          <a:bodyPr vert="horz" wrap="square" lIns="68580" tIns="34290" rIns="68580" bIns="34290" numCol="1" anchor="ctr" anchorCtr="0" compatLnSpc="1"/>
          <a:lstStyle/>
          <a:p>
            <a:pPr eaLnBrk="1" hangingPunct="1"/>
            <a:r>
              <a:rPr lang="en-US" altLang="en-US" sz="2700" dirty="0"/>
              <a:t>The Optimization Process</a:t>
            </a:r>
          </a:p>
        </p:txBody>
      </p:sp>
      <p:pic>
        <p:nvPicPr>
          <p:cNvPr id="8" name="图片 7"/>
          <p:cNvPicPr>
            <a:picLocks noChangeAspect="1"/>
          </p:cNvPicPr>
          <p:nvPr/>
        </p:nvPicPr>
        <p:blipFill>
          <a:blip r:embed="rId2"/>
          <a:stretch>
            <a:fillRect/>
          </a:stretch>
        </p:blipFill>
        <p:spPr>
          <a:xfrm>
            <a:off x="251521" y="2636912"/>
            <a:ext cx="8521065" cy="1920240"/>
          </a:xfrm>
          <a:prstGeom prst="rect">
            <a:avLst/>
          </a:prstGeom>
        </p:spPr>
      </p:pic>
    </p:spTree>
    <p:extLst>
      <p:ext uri="{BB962C8B-B14F-4D97-AF65-F5344CB8AC3E}">
        <p14:creationId xmlns:p14="http://schemas.microsoft.com/office/powerpoint/2010/main" val="20971449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 name="Google Shape;243;p36"/>
          <p:cNvPicPr preferRelativeResize="0"/>
          <p:nvPr/>
        </p:nvPicPr>
        <p:blipFill>
          <a:blip r:embed="rId2"/>
          <a:stretch>
            <a:fillRect/>
          </a:stretch>
        </p:blipFill>
        <p:spPr>
          <a:xfrm>
            <a:off x="2181828" y="1028702"/>
            <a:ext cx="4010628" cy="2067526"/>
          </a:xfrm>
          <a:prstGeom prst="rect">
            <a:avLst/>
          </a:prstGeom>
          <a:noFill/>
          <a:ln>
            <a:noFill/>
          </a:ln>
        </p:spPr>
      </p:pic>
      <p:sp>
        <p:nvSpPr>
          <p:cNvPr id="108" name="Google Shape;108;p15"/>
          <p:cNvSpPr txBox="1"/>
          <p:nvPr/>
        </p:nvSpPr>
        <p:spPr>
          <a:xfrm>
            <a:off x="2932271" y="3311651"/>
            <a:ext cx="3279458" cy="367665"/>
          </a:xfrm>
          <a:prstGeom prst="rect">
            <a:avLst/>
          </a:prstGeom>
          <a:noFill/>
          <a:ln>
            <a:noFill/>
          </a:ln>
        </p:spPr>
        <p:txBody>
          <a:bodyPr spcFirstLastPara="1" wrap="square" lIns="68569" tIns="34275" rIns="68569" bIns="34275" anchor="t" anchorCtr="0">
            <a:noAutofit/>
          </a:bodyPr>
          <a:lstStyle/>
          <a:p>
            <a:pPr fontAlgn="base">
              <a:lnSpc>
                <a:spcPct val="90000"/>
              </a:lnSpc>
              <a:buClr>
                <a:srgbClr val="000000"/>
              </a:buClr>
              <a:buSzPts val="2800"/>
            </a:pPr>
            <a:r>
              <a:rPr lang="en-US" sz="1350" dirty="0">
                <a:solidFill>
                  <a:srgbClr val="000000"/>
                </a:solidFill>
                <a:latin typeface="Calibri" panose="020F0502020204030204"/>
                <a:ea typeface="Calibri" panose="020F0502020204030204"/>
                <a:cs typeface="Calibri" panose="020F0502020204030204"/>
                <a:sym typeface="Calibri" panose="020F0502020204030204"/>
              </a:rPr>
              <a:t>Multi-Objective Rocket Injector Design </a:t>
            </a:r>
            <a:endParaRPr sz="1350"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 name="TextBox 5"/>
          <p:cNvSpPr txBox="1"/>
          <p:nvPr/>
        </p:nvSpPr>
        <p:spPr>
          <a:xfrm>
            <a:off x="150576" y="5965100"/>
            <a:ext cx="8668385" cy="370840"/>
          </a:xfrm>
          <a:prstGeom prst="rect">
            <a:avLst/>
          </a:prstGeom>
          <a:noFill/>
        </p:spPr>
        <p:txBody>
          <a:bodyPr wrap="none" rtlCol="0">
            <a:spAutoFit/>
          </a:bodyPr>
          <a:lstStyle/>
          <a:p>
            <a:pPr fontAlgn="base">
              <a:lnSpc>
                <a:spcPct val="130000"/>
              </a:lnSpc>
              <a:spcBef>
                <a:spcPct val="0"/>
              </a:spcBef>
              <a:spcAft>
                <a:spcPct val="0"/>
              </a:spcAft>
            </a:pPr>
            <a:r>
              <a:rPr lang="en-US" altLang="zh-CN" sz="1400" dirty="0">
                <a:solidFill>
                  <a:srgbClr val="000000"/>
                </a:solidFill>
                <a:latin typeface="Times New Roman" panose="02020603050405020304" pitchFamily="18" charset="0"/>
                <a:cs typeface="Times New Roman" panose="02020603050405020304" pitchFamily="18" charset="0"/>
              </a:rPr>
              <a:t>X. Lin, Z. Yang, X. Zhang, Q. Zhang. Pareto Set Learning for Expensive Multi-Objective Optimization, NeurIPS 2022.</a:t>
            </a:r>
            <a:endParaRPr lang="en-US" altLang="zh-CN" sz="1600" dirty="0">
              <a:solidFill>
                <a:srgbClr val="000000"/>
              </a:solidFill>
              <a:latin typeface="Arial" panose="020B0604020202020204" pitchFamily="34" charset="0"/>
              <a:cs typeface="Arial" panose="020B0604020202020204" pitchFamily="34" charset="0"/>
            </a:endParaRPr>
          </a:p>
        </p:txBody>
      </p:sp>
      <p:sp>
        <p:nvSpPr>
          <p:cNvPr id="10" name="Content Placeholder 2"/>
          <p:cNvSpPr>
            <a:spLocks noGrp="1"/>
          </p:cNvSpPr>
          <p:nvPr/>
        </p:nvSpPr>
        <p:spPr>
          <a:xfrm>
            <a:off x="108044" y="3943112"/>
            <a:ext cx="8927911" cy="160655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FF0000"/>
              </a:buClr>
              <a:buFont typeface="Wingdings" panose="05000000000000000000" pitchFamily="2" charset="2"/>
              <a:buChar char="q"/>
              <a:defRPr sz="2400">
                <a:solidFill>
                  <a:srgbClr val="0000CC"/>
                </a:solidFill>
                <a:latin typeface="+mn-lt"/>
                <a:ea typeface="+mn-ea"/>
                <a:cs typeface="+mn-cs"/>
              </a:defRPr>
            </a:lvl1pPr>
            <a:lvl2pPr marL="742950" indent="-285750" algn="l" rtl="0" eaLnBrk="0" fontAlgn="base" hangingPunct="0">
              <a:spcBef>
                <a:spcPct val="20000"/>
              </a:spcBef>
              <a:spcAft>
                <a:spcPct val="0"/>
              </a:spcAft>
              <a:buChar char="o"/>
              <a:defRPr sz="2000">
                <a:solidFill>
                  <a:srgbClr val="0000CC"/>
                </a:solidFill>
                <a:latin typeface="+mn-lt"/>
                <a:cs typeface="+mn-cs"/>
              </a:defRPr>
            </a:lvl2pPr>
            <a:lvl3pPr marL="1143000" indent="-228600" algn="l" rtl="0" eaLnBrk="0" fontAlgn="base" hangingPunct="0">
              <a:spcBef>
                <a:spcPct val="20000"/>
              </a:spcBef>
              <a:spcAft>
                <a:spcPct val="0"/>
              </a:spcAft>
              <a:buFont typeface="Wingdings" panose="05000000000000000000" pitchFamily="2" charset="2"/>
              <a:buChar char="ü"/>
              <a:defRPr sz="2000">
                <a:solidFill>
                  <a:srgbClr val="0000CC"/>
                </a:solidFill>
                <a:latin typeface="+mn-lt"/>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a:solidFill>
                  <a:srgbClr val="0000CC"/>
                </a:solidFill>
                <a:latin typeface="+mn-lt"/>
                <a:cs typeface="+mn-cs"/>
              </a:defRPr>
            </a:lvl4pPr>
            <a:lvl5pPr marL="2057400" indent="-228600" algn="l" rtl="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mn-cs"/>
              </a:defRPr>
            </a:lvl5pPr>
            <a:lvl6pPr marL="2514600" indent="-228600" algn="l" rtl="0" fontAlgn="base">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mn-cs"/>
              </a:defRPr>
            </a:lvl6pPr>
            <a:lvl7pPr marL="2971800" indent="-228600" algn="l" rtl="0" fontAlgn="base">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mn-cs"/>
              </a:defRPr>
            </a:lvl7pPr>
            <a:lvl8pPr marL="3429000" indent="-228600" algn="l" rtl="0" fontAlgn="base">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mn-cs"/>
              </a:defRPr>
            </a:lvl8pPr>
            <a:lvl9pPr marL="3886200" indent="-228600" algn="l" rtl="0" fontAlgn="base">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mn-cs"/>
              </a:defRPr>
            </a:lvl9pPr>
          </a:lstStyle>
          <a:p>
            <a:pPr lvl="1" algn="l">
              <a:buClrTx/>
              <a:buSzTx/>
              <a:buFontTx/>
              <a:defRPr/>
            </a:pPr>
            <a:r>
              <a:rPr lang="en-US" sz="1800" kern="0" dirty="0">
                <a:ea typeface="Arial" panose="020B0604020202020204" pitchFamily="34" charset="0"/>
                <a:sym typeface="+mn-ea"/>
              </a:rPr>
              <a:t>The preference simplex have been resized and rotated for better visualization.</a:t>
            </a:r>
          </a:p>
          <a:p>
            <a:pPr lvl="1" algn="l">
              <a:buClrTx/>
              <a:buSzTx/>
              <a:buFontTx/>
              <a:defRPr/>
            </a:pPr>
            <a:endParaRPr lang="en-US" sz="1800" kern="0" dirty="0">
              <a:ea typeface="Arial" panose="020B0604020202020204" pitchFamily="34" charset="0"/>
              <a:sym typeface="+mn-ea"/>
            </a:endParaRPr>
          </a:p>
          <a:p>
            <a:pPr lvl="1" algn="l">
              <a:buClrTx/>
              <a:buSzTx/>
              <a:buFontTx/>
              <a:defRPr/>
            </a:pPr>
            <a:r>
              <a:rPr lang="en-US" sz="1800" kern="0" dirty="0">
                <a:ea typeface="Arial" panose="020B0604020202020204" pitchFamily="34" charset="0"/>
                <a:sym typeface="+mn-ea"/>
              </a:rPr>
              <a:t>Probelm: rocket injector design problem with 3 objectives and 4 variables.</a:t>
            </a:r>
          </a:p>
          <a:p>
            <a:pPr lvl="1" algn="l">
              <a:buClrTx/>
              <a:buSzTx/>
              <a:buFontTx/>
              <a:defRPr/>
            </a:pPr>
            <a:endParaRPr lang="en-US" sz="1800" kern="0" dirty="0">
              <a:ea typeface="Arial" panose="020B0604020202020204" pitchFamily="34" charset="0"/>
              <a:sym typeface="+mn-ea"/>
            </a:endParaRPr>
          </a:p>
          <a:p>
            <a:pPr lvl="1" algn="l">
              <a:buClrTx/>
              <a:buSzTx/>
              <a:buFontTx/>
              <a:defRPr/>
            </a:pPr>
            <a:r>
              <a:rPr lang="en-US" sz="1800" kern="0" dirty="0">
                <a:ea typeface="Arial" panose="020B0604020202020204" pitchFamily="34" charset="0"/>
                <a:sym typeface="+mn-ea"/>
              </a:rPr>
              <a:t>Model: a simple fully-connected neural network has two hidden layers each with 256 hidden nodes.</a:t>
            </a:r>
            <a:endParaRPr lang="en-US" sz="1800" kern="0" dirty="0">
              <a:ea typeface="Arial" panose="020B0604020202020204" pitchFamily="34" charset="0"/>
            </a:endParaRPr>
          </a:p>
          <a:p>
            <a:pPr lvl="1" algn="l">
              <a:buClrTx/>
              <a:buSzTx/>
              <a:buFontTx/>
              <a:defRPr/>
            </a:pPr>
            <a:endParaRPr lang="en-US" sz="1800" kern="0" dirty="0">
              <a:solidFill>
                <a:srgbClr val="0000CC"/>
              </a:solidFill>
              <a:ea typeface="Arial" panose="020B0604020202020204" pitchFamily="34" charset="0"/>
            </a:endParaRPr>
          </a:p>
          <a:p>
            <a:pPr lvl="1">
              <a:defRPr/>
            </a:pPr>
            <a:endParaRPr lang="en-US" sz="1800" kern="0" dirty="0">
              <a:ea typeface="Arial" panose="020B0604020202020204" pitchFamily="34" charset="0"/>
            </a:endParaRPr>
          </a:p>
        </p:txBody>
      </p:sp>
      <p:sp>
        <p:nvSpPr>
          <p:cNvPr id="2" name="标题 1"/>
          <p:cNvSpPr>
            <a:spLocks noGrp="1"/>
          </p:cNvSpPr>
          <p:nvPr/>
        </p:nvSpPr>
        <p:spPr>
          <a:xfrm>
            <a:off x="1" y="67946"/>
            <a:ext cx="8696325" cy="994172"/>
          </a:xfrm>
          <a:prstGeom prst="rect">
            <a:avLst/>
          </a:prstGeom>
          <a:noFill/>
          <a:ln>
            <a:noFill/>
          </a:ln>
        </p:spPr>
        <p:txBody>
          <a:bodyPr vert="horz" wrap="square" lIns="68580" tIns="34290" rIns="68580" bIns="34290" numCol="1" anchor="ctr" anchorCtr="0" compatLnSpc="1"/>
          <a:lstStyle>
            <a:lvl1pPr algn="ctr" rtl="0" eaLnBrk="0" fontAlgn="base" hangingPunct="0">
              <a:spcBef>
                <a:spcPct val="0"/>
              </a:spcBef>
              <a:spcAft>
                <a:spcPct val="0"/>
              </a:spcAft>
              <a:defRPr sz="2800" b="1">
                <a:solidFill>
                  <a:srgbClr val="0000CC"/>
                </a:solidFill>
                <a:latin typeface="+mj-lt"/>
                <a:ea typeface="+mj-ea"/>
                <a:cs typeface="+mj-cs"/>
              </a:defRPr>
            </a:lvl1pPr>
            <a:lvl2pPr algn="ctr" rtl="0" eaLnBrk="0" fontAlgn="base" hangingPunct="0">
              <a:spcBef>
                <a:spcPct val="0"/>
              </a:spcBef>
              <a:spcAft>
                <a:spcPct val="0"/>
              </a:spcAft>
              <a:defRPr sz="2800" b="1">
                <a:solidFill>
                  <a:srgbClr val="0000CC"/>
                </a:solidFill>
                <a:latin typeface="Arial" panose="020B0604020202020204" pitchFamily="34" charset="0"/>
                <a:cs typeface="Arial" panose="020B0604020202020204" pitchFamily="34" charset="0"/>
              </a:defRPr>
            </a:lvl2pPr>
            <a:lvl3pPr algn="ctr" rtl="0" eaLnBrk="0" fontAlgn="base" hangingPunct="0">
              <a:spcBef>
                <a:spcPct val="0"/>
              </a:spcBef>
              <a:spcAft>
                <a:spcPct val="0"/>
              </a:spcAft>
              <a:defRPr sz="2800" b="1">
                <a:solidFill>
                  <a:srgbClr val="0000CC"/>
                </a:solidFill>
                <a:latin typeface="Arial" panose="020B0604020202020204" pitchFamily="34" charset="0"/>
                <a:cs typeface="Arial" panose="020B0604020202020204" pitchFamily="34" charset="0"/>
              </a:defRPr>
            </a:lvl3pPr>
            <a:lvl4pPr algn="ctr" rtl="0" eaLnBrk="0" fontAlgn="base" hangingPunct="0">
              <a:spcBef>
                <a:spcPct val="0"/>
              </a:spcBef>
              <a:spcAft>
                <a:spcPct val="0"/>
              </a:spcAft>
              <a:defRPr sz="2800" b="1">
                <a:solidFill>
                  <a:srgbClr val="0000CC"/>
                </a:solidFill>
                <a:latin typeface="Arial" panose="020B0604020202020204" pitchFamily="34" charset="0"/>
                <a:cs typeface="Arial" panose="020B0604020202020204" pitchFamily="34" charset="0"/>
              </a:defRPr>
            </a:lvl4pPr>
            <a:lvl5pPr algn="ctr" rtl="0" eaLnBrk="0" fontAlgn="base" hangingPunct="0">
              <a:spcBef>
                <a:spcPct val="0"/>
              </a:spcBef>
              <a:spcAft>
                <a:spcPct val="0"/>
              </a:spcAft>
              <a:defRPr sz="2800" b="1">
                <a:solidFill>
                  <a:srgbClr val="0000CC"/>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2800" b="1">
                <a:solidFill>
                  <a:srgbClr val="0000CC"/>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2800" b="1">
                <a:solidFill>
                  <a:srgbClr val="0000CC"/>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2800" b="1">
                <a:solidFill>
                  <a:srgbClr val="0000CC"/>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2800" b="1">
                <a:solidFill>
                  <a:srgbClr val="0000CC"/>
                </a:solidFill>
                <a:latin typeface="Arial" panose="020B0604020202020204" pitchFamily="34" charset="0"/>
                <a:cs typeface="Arial" panose="020B0604020202020204" pitchFamily="34" charset="0"/>
              </a:defRPr>
            </a:lvl9pPr>
          </a:lstStyle>
          <a:p>
            <a:pPr eaLnBrk="1" hangingPunct="1"/>
            <a:r>
              <a:rPr lang="en-US" altLang="en-US" sz="2700" dirty="0">
                <a:sym typeface="+mn-ea"/>
              </a:rPr>
              <a:t>Pareto Set Learning</a:t>
            </a:r>
            <a:endParaRPr lang="en-US" altLang="zh-CN" sz="2700" dirty="0"/>
          </a:p>
        </p:txBody>
      </p:sp>
      <p:sp>
        <p:nvSpPr>
          <p:cNvPr id="4" name="Slide Number Placeholder 3"/>
          <p:cNvSpPr>
            <a:spLocks noGrp="1"/>
          </p:cNvSpPr>
          <p:nvPr>
            <p:ph type="sldNum" sz="quarter" idx="12"/>
          </p:nvPr>
        </p:nvSpPr>
        <p:spPr/>
        <p:txBody>
          <a:bodyPr/>
          <a:lstStyle/>
          <a:p>
            <a:pPr fontAlgn="base">
              <a:spcBef>
                <a:spcPct val="0"/>
              </a:spcBef>
              <a:spcAft>
                <a:spcPct val="0"/>
              </a:spcAft>
              <a:defRPr/>
            </a:pPr>
            <a:fld id="{9FEEDDC7-1821-409A-B657-D68E1847FA43}" type="slidenum">
              <a:rPr lang="en-GB">
                <a:solidFill>
                  <a:srgbClr val="000000"/>
                </a:solidFill>
                <a:latin typeface="Arial" panose="020B0604020202020204" pitchFamily="34" charset="0"/>
                <a:cs typeface="Arial" panose="020B0604020202020204" pitchFamily="34" charset="0"/>
              </a:rPr>
              <a:t>41</a:t>
            </a:fld>
            <a:r>
              <a:rPr lang="en-GB">
                <a:solidFill>
                  <a:srgbClr val="00000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12344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fontAlgn="base">
              <a:spcBef>
                <a:spcPct val="0"/>
              </a:spcBef>
              <a:spcAft>
                <a:spcPct val="0"/>
              </a:spcAft>
              <a:defRPr/>
            </a:pPr>
            <a:fld id="{83E1A4F4-0CF6-4FC5-988E-AA3ACC77BF7D}" type="slidenum">
              <a:rPr lang="en-GB">
                <a:solidFill>
                  <a:srgbClr val="000000"/>
                </a:solidFill>
                <a:latin typeface="Arial" panose="020B0604020202020204" pitchFamily="34" charset="0"/>
                <a:cs typeface="Arial" panose="020B0604020202020204" pitchFamily="34" charset="0"/>
              </a:rPr>
              <a:t>42</a:t>
            </a:fld>
            <a:r>
              <a:rPr lang="en-GB">
                <a:solidFill>
                  <a:srgbClr val="000000"/>
                </a:solidFill>
                <a:latin typeface="Arial" panose="020B0604020202020204" pitchFamily="34" charset="0"/>
                <a:cs typeface="Arial" panose="020B0604020202020204" pitchFamily="34" charset="0"/>
              </a:rPr>
              <a:t>	</a:t>
            </a:r>
          </a:p>
        </p:txBody>
      </p:sp>
      <p:sp>
        <p:nvSpPr>
          <p:cNvPr id="14337" name="标题 1"/>
          <p:cNvSpPr>
            <a:spLocks noGrp="1"/>
          </p:cNvSpPr>
          <p:nvPr>
            <p:ph type="title" idx="4294967295"/>
          </p:nvPr>
        </p:nvSpPr>
        <p:spPr>
          <a:xfrm>
            <a:off x="1" y="67946"/>
            <a:ext cx="8696325" cy="994172"/>
          </a:xfrm>
        </p:spPr>
        <p:txBody>
          <a:bodyPr vert="horz" wrap="square" lIns="68580" tIns="34290" rIns="68580" bIns="34290" numCol="1" anchor="ctr" anchorCtr="0" compatLnSpc="1"/>
          <a:lstStyle/>
          <a:p>
            <a:pPr eaLnBrk="1" hangingPunct="1"/>
            <a:r>
              <a:rPr lang="en-US" altLang="en-US" sz="2700" dirty="0"/>
              <a:t>Synthetic and </a:t>
            </a:r>
            <a:r>
              <a:rPr lang="en-US" altLang="zh-CN" sz="2700" dirty="0">
                <a:cs typeface="Calibri" panose="020F0502020204030204" charset="0"/>
                <a:sym typeface="等线" panose="02010600030101010101" charset="-122"/>
              </a:rPr>
              <a:t>Engineering Design </a:t>
            </a:r>
            <a:r>
              <a:rPr lang="en-US" altLang="en-US" sz="2700" dirty="0">
                <a:sym typeface="+mn-ea"/>
              </a:rPr>
              <a:t>Problems</a:t>
            </a:r>
            <a:endParaRPr lang="en-US" altLang="zh-CN" sz="2700" dirty="0"/>
          </a:p>
        </p:txBody>
      </p:sp>
      <p:pic>
        <p:nvPicPr>
          <p:cNvPr id="3" name="图片 2"/>
          <p:cNvPicPr>
            <a:picLocks noChangeAspect="1"/>
          </p:cNvPicPr>
          <p:nvPr>
            <p:custDataLst>
              <p:tags r:id="rId1"/>
            </p:custDataLst>
          </p:nvPr>
        </p:nvPicPr>
        <p:blipFill>
          <a:blip r:embed="rId4"/>
          <a:stretch>
            <a:fillRect/>
          </a:stretch>
        </p:blipFill>
        <p:spPr>
          <a:xfrm>
            <a:off x="1579251" y="887478"/>
            <a:ext cx="5537823" cy="1159920"/>
          </a:xfrm>
          <a:prstGeom prst="rect">
            <a:avLst/>
          </a:prstGeom>
        </p:spPr>
      </p:pic>
      <p:pic>
        <p:nvPicPr>
          <p:cNvPr id="4" name="图片 3"/>
          <p:cNvPicPr>
            <a:picLocks noChangeAspect="1"/>
          </p:cNvPicPr>
          <p:nvPr>
            <p:custDataLst>
              <p:tags r:id="rId2"/>
            </p:custDataLst>
          </p:nvPr>
        </p:nvPicPr>
        <p:blipFill>
          <a:blip r:embed="rId5"/>
          <a:stretch>
            <a:fillRect/>
          </a:stretch>
        </p:blipFill>
        <p:spPr>
          <a:xfrm>
            <a:off x="1487345" y="2467446"/>
            <a:ext cx="5984113" cy="1200994"/>
          </a:xfrm>
          <a:prstGeom prst="rect">
            <a:avLst/>
          </a:prstGeom>
        </p:spPr>
      </p:pic>
      <p:sp>
        <p:nvSpPr>
          <p:cNvPr id="10" name="Content Placeholder 2"/>
          <p:cNvSpPr>
            <a:spLocks noGrp="1"/>
          </p:cNvSpPr>
          <p:nvPr>
            <p:ph sz="half" idx="4294967295"/>
          </p:nvPr>
        </p:nvSpPr>
        <p:spPr>
          <a:xfrm>
            <a:off x="179513" y="3883863"/>
            <a:ext cx="8927911" cy="1606550"/>
          </a:xfrm>
        </p:spPr>
        <p:txBody>
          <a:bodyPr/>
          <a:lstStyle/>
          <a:p>
            <a:pPr lvl="1" algn="l">
              <a:buClrTx/>
              <a:buSzTx/>
              <a:buFontTx/>
              <a:defRPr/>
            </a:pPr>
            <a:r>
              <a:rPr lang="en-US" sz="1800" dirty="0"/>
              <a:t>Problem: 4 </a:t>
            </a:r>
            <a:r>
              <a:rPr lang="en-US" altLang="zh-CN" sz="1800" dirty="0"/>
              <a:t>synthetic problems (F1 - F4) and 4 engineering design problems</a:t>
            </a:r>
          </a:p>
          <a:p>
            <a:pPr marL="457200" lvl="1" indent="0" algn="l">
              <a:buClrTx/>
              <a:buSzTx/>
              <a:buFontTx/>
              <a:buNone/>
              <a:defRPr/>
            </a:pPr>
            <a:r>
              <a:rPr lang="en-US" altLang="zh-CN" sz="1800" dirty="0"/>
              <a:t>     with 2 - 3 objectives and 4 - 6 variables.</a:t>
            </a:r>
          </a:p>
          <a:p>
            <a:pPr lvl="1" algn="l">
              <a:buClrTx/>
              <a:buSzTx/>
              <a:buFontTx/>
              <a:defRPr/>
            </a:pPr>
            <a:r>
              <a:rPr lang="en-US" sz="1800" dirty="0">
                <a:sym typeface="+mn-ea"/>
              </a:rPr>
              <a:t>Model: a simple fully-connected neural network has two hidden layers each with 256 hidden nodes.</a:t>
            </a:r>
            <a:endParaRPr lang="en-US" sz="1800" dirty="0"/>
          </a:p>
          <a:p>
            <a:pPr lvl="1" algn="l">
              <a:buClrTx/>
              <a:buSzTx/>
              <a:buFontTx/>
              <a:defRPr/>
            </a:pPr>
            <a:r>
              <a:rPr lang="en-US" sz="1800" dirty="0"/>
              <a:t>Good approximation performance, low hypervolume differences with ground turth Pareto front.     </a:t>
            </a:r>
          </a:p>
        </p:txBody>
      </p:sp>
      <p:sp>
        <p:nvSpPr>
          <p:cNvPr id="11" name="TextBox 5"/>
          <p:cNvSpPr txBox="1"/>
          <p:nvPr/>
        </p:nvSpPr>
        <p:spPr>
          <a:xfrm>
            <a:off x="145208" y="5887487"/>
            <a:ext cx="8668385" cy="370840"/>
          </a:xfrm>
          <a:prstGeom prst="rect">
            <a:avLst/>
          </a:prstGeom>
          <a:noFill/>
        </p:spPr>
        <p:txBody>
          <a:bodyPr wrap="none" rtlCol="0">
            <a:spAutoFit/>
          </a:bodyPr>
          <a:lstStyle/>
          <a:p>
            <a:pPr fontAlgn="base">
              <a:lnSpc>
                <a:spcPct val="130000"/>
              </a:lnSpc>
              <a:spcBef>
                <a:spcPct val="0"/>
              </a:spcBef>
              <a:spcAft>
                <a:spcPct val="0"/>
              </a:spcAft>
            </a:pPr>
            <a:r>
              <a:rPr lang="en-US" altLang="zh-CN" sz="1400" dirty="0">
                <a:solidFill>
                  <a:srgbClr val="000000"/>
                </a:solidFill>
                <a:latin typeface="Times New Roman" panose="02020603050405020304" pitchFamily="18" charset="0"/>
                <a:cs typeface="Times New Roman" panose="02020603050405020304" pitchFamily="18" charset="0"/>
              </a:rPr>
              <a:t>X. Lin, Z. Yang, X. Zhang, Q. Zhang. Pareto Set Learning for Expensive Multi-Objective Optimization, NeurIPS 2022.</a:t>
            </a:r>
            <a:endParaRPr lang="en-US" altLang="zh-CN" sz="16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649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fontAlgn="base">
              <a:spcBef>
                <a:spcPct val="0"/>
              </a:spcBef>
              <a:spcAft>
                <a:spcPct val="0"/>
              </a:spcAft>
              <a:defRPr/>
            </a:pPr>
            <a:fld id="{83E1A4F4-0CF6-4FC5-988E-AA3ACC77BF7D}" type="slidenum">
              <a:rPr lang="en-GB">
                <a:solidFill>
                  <a:srgbClr val="000000"/>
                </a:solidFill>
                <a:latin typeface="Arial" panose="020B0604020202020204" pitchFamily="34" charset="0"/>
                <a:cs typeface="Arial" panose="020B0604020202020204" pitchFamily="34" charset="0"/>
              </a:rPr>
              <a:t>43</a:t>
            </a:fld>
            <a:r>
              <a:rPr lang="en-GB">
                <a:solidFill>
                  <a:srgbClr val="000000"/>
                </a:solidFill>
                <a:latin typeface="Arial" panose="020B0604020202020204" pitchFamily="34" charset="0"/>
                <a:cs typeface="Arial" panose="020B0604020202020204" pitchFamily="34" charset="0"/>
              </a:rPr>
              <a:t>	</a:t>
            </a:r>
          </a:p>
        </p:txBody>
      </p:sp>
      <p:sp>
        <p:nvSpPr>
          <p:cNvPr id="14337" name="标题 1"/>
          <p:cNvSpPr>
            <a:spLocks noGrp="1"/>
          </p:cNvSpPr>
          <p:nvPr>
            <p:ph type="title" idx="4294967295"/>
          </p:nvPr>
        </p:nvSpPr>
        <p:spPr>
          <a:xfrm>
            <a:off x="143511" y="67946"/>
            <a:ext cx="8696325" cy="994172"/>
          </a:xfrm>
        </p:spPr>
        <p:txBody>
          <a:bodyPr vert="horz" wrap="square" lIns="68580" tIns="34290" rIns="68580" bIns="34290" numCol="1" anchor="ctr" anchorCtr="0" compatLnSpc="1"/>
          <a:lstStyle/>
          <a:p>
            <a:pPr eaLnBrk="1" hangingPunct="1"/>
            <a:r>
              <a:rPr lang="en-US" altLang="en-US" sz="2700" dirty="0"/>
              <a:t>Multi-Objective Combinatorial Optimization (MOCO)</a:t>
            </a:r>
            <a:endParaRPr lang="en-US" altLang="zh-CN" sz="2700" dirty="0"/>
          </a:p>
        </p:txBody>
      </p:sp>
      <p:sp>
        <p:nvSpPr>
          <p:cNvPr id="10" name="Content Placeholder 2"/>
          <p:cNvSpPr>
            <a:spLocks noGrp="1"/>
          </p:cNvSpPr>
          <p:nvPr>
            <p:ph sz="half" idx="4294967295"/>
          </p:nvPr>
        </p:nvSpPr>
        <p:spPr>
          <a:xfrm>
            <a:off x="275271" y="3964146"/>
            <a:ext cx="8805068" cy="1745615"/>
          </a:xfrm>
        </p:spPr>
        <p:txBody>
          <a:bodyPr/>
          <a:lstStyle/>
          <a:p>
            <a:pPr lvl="1">
              <a:defRPr/>
            </a:pPr>
            <a:r>
              <a:rPr lang="en-US" dirty="0"/>
              <a:t>Model: a large Transformer model with 1.4 million parameters</a:t>
            </a:r>
          </a:p>
          <a:p>
            <a:pPr lvl="1">
              <a:defRPr/>
            </a:pPr>
            <a:r>
              <a:rPr lang="en-US" dirty="0"/>
              <a:t>Problems: 2 - 3 objective </a:t>
            </a:r>
            <a:r>
              <a:rPr lang="en-US" altLang="zh-CN" dirty="0"/>
              <a:t>vehicle routing problems with up to 100 nodes (cities).</a:t>
            </a:r>
          </a:p>
          <a:p>
            <a:pPr lvl="1">
              <a:defRPr/>
            </a:pPr>
            <a:r>
              <a:rPr lang="en-US" dirty="0"/>
              <a:t>Can directly generate an approximate Pareto solution (a tour) for any given preference without search     </a:t>
            </a:r>
          </a:p>
          <a:p>
            <a:pPr marL="457200" lvl="1" indent="0">
              <a:buNone/>
              <a:defRPr/>
            </a:pPr>
            <a:r>
              <a:rPr lang="en-GB" dirty="0">
                <a:solidFill>
                  <a:schemeClr val="accent2"/>
                </a:solidFill>
              </a:rPr>
              <a:t>   </a:t>
            </a:r>
            <a:endParaRPr lang="en-GB" b="1" dirty="0">
              <a:solidFill>
                <a:schemeClr val="accent2"/>
              </a:solidFill>
            </a:endParaRPr>
          </a:p>
        </p:txBody>
      </p:sp>
      <p:pic>
        <p:nvPicPr>
          <p:cNvPr id="3" name="图片 2"/>
          <p:cNvPicPr>
            <a:picLocks noChangeAspect="1"/>
          </p:cNvPicPr>
          <p:nvPr/>
        </p:nvPicPr>
        <p:blipFill>
          <a:blip r:embed="rId2"/>
          <a:stretch>
            <a:fillRect/>
          </a:stretch>
        </p:blipFill>
        <p:spPr>
          <a:xfrm>
            <a:off x="225742" y="944563"/>
            <a:ext cx="8692515" cy="2804160"/>
          </a:xfrm>
          <a:prstGeom prst="rect">
            <a:avLst/>
          </a:prstGeom>
        </p:spPr>
      </p:pic>
      <p:sp>
        <p:nvSpPr>
          <p:cNvPr id="4" name="TextBox 5"/>
          <p:cNvSpPr txBox="1"/>
          <p:nvPr/>
        </p:nvSpPr>
        <p:spPr>
          <a:xfrm>
            <a:off x="275271" y="5874385"/>
            <a:ext cx="8515985" cy="370840"/>
          </a:xfrm>
          <a:prstGeom prst="rect">
            <a:avLst/>
          </a:prstGeom>
          <a:noFill/>
        </p:spPr>
        <p:txBody>
          <a:bodyPr wrap="none" rtlCol="0">
            <a:spAutoFit/>
          </a:bodyPr>
          <a:lstStyle/>
          <a:p>
            <a:pPr fontAlgn="base">
              <a:lnSpc>
                <a:spcPct val="130000"/>
              </a:lnSpc>
              <a:spcBef>
                <a:spcPct val="0"/>
              </a:spcBef>
              <a:spcAft>
                <a:spcPct val="0"/>
              </a:spcAft>
            </a:pPr>
            <a:r>
              <a:rPr lang="en-US" altLang="zh-CN" sz="1400" dirty="0">
                <a:solidFill>
                  <a:srgbClr val="000000"/>
                </a:solidFill>
                <a:latin typeface="Times New Roman" panose="02020603050405020304" pitchFamily="18" charset="0"/>
                <a:cs typeface="Times New Roman" panose="02020603050405020304" pitchFamily="18" charset="0"/>
              </a:rPr>
              <a:t>X. Lin, Z. Yang, Q. Zhang. Pareto Set Learning for Neural Multi-Objective Combinatorial Optimization, ICLR 2022.</a:t>
            </a:r>
            <a:endParaRPr lang="en-US" altLang="zh-CN" sz="16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018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fontAlgn="base">
              <a:spcBef>
                <a:spcPct val="0"/>
              </a:spcBef>
              <a:spcAft>
                <a:spcPct val="0"/>
              </a:spcAft>
              <a:defRPr/>
            </a:pPr>
            <a:fld id="{83E1A4F4-0CF6-4FC5-988E-AA3ACC77BF7D}" type="slidenum">
              <a:rPr lang="en-GB">
                <a:solidFill>
                  <a:srgbClr val="000000"/>
                </a:solidFill>
                <a:latin typeface="Arial" panose="020B0604020202020204" pitchFamily="34" charset="0"/>
                <a:cs typeface="Arial" panose="020B0604020202020204" pitchFamily="34" charset="0"/>
              </a:rPr>
              <a:t>44</a:t>
            </a:fld>
            <a:r>
              <a:rPr lang="en-GB">
                <a:solidFill>
                  <a:srgbClr val="000000"/>
                </a:solidFill>
                <a:latin typeface="Arial" panose="020B0604020202020204" pitchFamily="34" charset="0"/>
                <a:cs typeface="Arial" panose="020B0604020202020204" pitchFamily="34" charset="0"/>
              </a:rPr>
              <a:t>	</a:t>
            </a:r>
          </a:p>
        </p:txBody>
      </p:sp>
      <p:sp>
        <p:nvSpPr>
          <p:cNvPr id="14337" name="标题 1"/>
          <p:cNvSpPr>
            <a:spLocks noGrp="1"/>
          </p:cNvSpPr>
          <p:nvPr>
            <p:ph type="title" idx="4294967295"/>
          </p:nvPr>
        </p:nvSpPr>
        <p:spPr>
          <a:xfrm>
            <a:off x="1" y="67946"/>
            <a:ext cx="8696325" cy="994172"/>
          </a:xfrm>
        </p:spPr>
        <p:txBody>
          <a:bodyPr vert="horz" wrap="square" lIns="68580" tIns="34290" rIns="68580" bIns="34290" numCol="1" anchor="ctr" anchorCtr="0" compatLnSpc="1"/>
          <a:lstStyle/>
          <a:p>
            <a:pPr eaLnBrk="1" hangingPunct="1"/>
            <a:r>
              <a:rPr lang="en-US" altLang="en-US" sz="2700" dirty="0"/>
              <a:t>Multi-Objective Travelling Salesman Problem</a:t>
            </a:r>
            <a:endParaRPr lang="en-US" altLang="zh-CN" sz="2700" dirty="0"/>
          </a:p>
        </p:txBody>
      </p:sp>
      <p:sp>
        <p:nvSpPr>
          <p:cNvPr id="11" name="TextBox 5"/>
          <p:cNvSpPr txBox="1"/>
          <p:nvPr/>
        </p:nvSpPr>
        <p:spPr>
          <a:xfrm>
            <a:off x="179513" y="6460648"/>
            <a:ext cx="8515985" cy="370840"/>
          </a:xfrm>
          <a:prstGeom prst="rect">
            <a:avLst/>
          </a:prstGeom>
          <a:noFill/>
        </p:spPr>
        <p:txBody>
          <a:bodyPr wrap="none" rtlCol="0">
            <a:spAutoFit/>
          </a:bodyPr>
          <a:lstStyle/>
          <a:p>
            <a:pPr fontAlgn="base">
              <a:lnSpc>
                <a:spcPct val="130000"/>
              </a:lnSpc>
              <a:spcBef>
                <a:spcPct val="0"/>
              </a:spcBef>
              <a:spcAft>
                <a:spcPct val="0"/>
              </a:spcAft>
            </a:pPr>
            <a:r>
              <a:rPr lang="en-US" altLang="zh-CN" sz="1400" dirty="0">
                <a:solidFill>
                  <a:srgbClr val="000000"/>
                </a:solidFill>
                <a:latin typeface="Times New Roman" panose="02020603050405020304" pitchFamily="18" charset="0"/>
                <a:cs typeface="Times New Roman" panose="02020603050405020304" pitchFamily="18" charset="0"/>
              </a:rPr>
              <a:t>X. Lin, Z. Yang, Q. Zhang. Pareto Set Learning for Neural Multi-Objective Combinatorial Optimization, ICLR 2022.</a:t>
            </a:r>
            <a:endParaRPr lang="en-US" altLang="zh-CN" sz="1600" dirty="0">
              <a:solidFill>
                <a:srgbClr val="000000"/>
              </a:solidFill>
              <a:latin typeface="Arial" panose="020B0604020202020204" pitchFamily="34" charset="0"/>
              <a:cs typeface="Arial" panose="020B0604020202020204" pitchFamily="34" charset="0"/>
            </a:endParaRPr>
          </a:p>
        </p:txBody>
      </p:sp>
      <p:pic>
        <p:nvPicPr>
          <p:cNvPr id="7" name="图片 6"/>
          <p:cNvPicPr>
            <a:picLocks noChangeAspect="1"/>
          </p:cNvPicPr>
          <p:nvPr/>
        </p:nvPicPr>
        <p:blipFill>
          <a:blip r:embed="rId2"/>
          <a:stretch>
            <a:fillRect/>
          </a:stretch>
        </p:blipFill>
        <p:spPr>
          <a:xfrm>
            <a:off x="2061094" y="1643227"/>
            <a:ext cx="4752821" cy="3233065"/>
          </a:xfrm>
          <a:prstGeom prst="rect">
            <a:avLst/>
          </a:prstGeom>
        </p:spPr>
      </p:pic>
      <p:sp>
        <p:nvSpPr>
          <p:cNvPr id="3" name="Content Placeholder 2"/>
          <p:cNvSpPr>
            <a:spLocks noGrp="1"/>
          </p:cNvSpPr>
          <p:nvPr/>
        </p:nvSpPr>
        <p:spPr>
          <a:xfrm>
            <a:off x="371032" y="5112385"/>
            <a:ext cx="8593455" cy="1745615"/>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FF0000"/>
              </a:buClr>
              <a:buFont typeface="Wingdings" panose="05000000000000000000" pitchFamily="2" charset="2"/>
              <a:buChar char="q"/>
              <a:defRPr sz="2400">
                <a:solidFill>
                  <a:srgbClr val="0000CC"/>
                </a:solidFill>
                <a:latin typeface="+mn-lt"/>
                <a:ea typeface="+mn-ea"/>
                <a:cs typeface="+mn-cs"/>
              </a:defRPr>
            </a:lvl1pPr>
            <a:lvl2pPr marL="742950" indent="-285750" algn="l" rtl="0" eaLnBrk="0" fontAlgn="base" hangingPunct="0">
              <a:spcBef>
                <a:spcPct val="20000"/>
              </a:spcBef>
              <a:spcAft>
                <a:spcPct val="0"/>
              </a:spcAft>
              <a:buChar char="o"/>
              <a:defRPr sz="2000">
                <a:solidFill>
                  <a:srgbClr val="0000CC"/>
                </a:solidFill>
                <a:latin typeface="+mn-lt"/>
                <a:cs typeface="+mn-cs"/>
              </a:defRPr>
            </a:lvl2pPr>
            <a:lvl3pPr marL="1143000" indent="-228600" algn="l" rtl="0" eaLnBrk="0" fontAlgn="base" hangingPunct="0">
              <a:spcBef>
                <a:spcPct val="20000"/>
              </a:spcBef>
              <a:spcAft>
                <a:spcPct val="0"/>
              </a:spcAft>
              <a:buFont typeface="Wingdings" panose="05000000000000000000" pitchFamily="2" charset="2"/>
              <a:buChar char="ü"/>
              <a:defRPr sz="2000">
                <a:solidFill>
                  <a:srgbClr val="0000CC"/>
                </a:solidFill>
                <a:latin typeface="+mn-lt"/>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a:solidFill>
                  <a:srgbClr val="0000CC"/>
                </a:solidFill>
                <a:latin typeface="+mn-lt"/>
                <a:cs typeface="+mn-cs"/>
              </a:defRPr>
            </a:lvl4pPr>
            <a:lvl5pPr marL="2057400" indent="-228600" algn="l" rtl="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mn-cs"/>
              </a:defRPr>
            </a:lvl5pPr>
            <a:lvl6pPr marL="2514600" indent="-228600" algn="l" rtl="0" fontAlgn="base">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mn-cs"/>
              </a:defRPr>
            </a:lvl6pPr>
            <a:lvl7pPr marL="2971800" indent="-228600" algn="l" rtl="0" fontAlgn="base">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mn-cs"/>
              </a:defRPr>
            </a:lvl7pPr>
            <a:lvl8pPr marL="3429000" indent="-228600" algn="l" rtl="0" fontAlgn="base">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mn-cs"/>
              </a:defRPr>
            </a:lvl8pPr>
            <a:lvl9pPr marL="3886200" indent="-228600" algn="l" rtl="0" fontAlgn="base">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mn-cs"/>
              </a:defRPr>
            </a:lvl9pPr>
          </a:lstStyle>
          <a:p>
            <a:pPr lvl="1">
              <a:defRPr/>
            </a:pPr>
            <a:endParaRPr lang="en-GB" b="1" dirty="0">
              <a:solidFill>
                <a:schemeClr val="accent2"/>
              </a:solidFill>
            </a:endParaRPr>
          </a:p>
        </p:txBody>
      </p:sp>
    </p:spTree>
    <p:extLst>
      <p:ext uri="{BB962C8B-B14F-4D97-AF65-F5344CB8AC3E}">
        <p14:creationId xmlns:p14="http://schemas.microsoft.com/office/powerpoint/2010/main" val="3574738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nodePh="1">
                                  <p:stCondLst>
                                    <p:cond delay="0"/>
                                  </p:stCondLst>
                                  <p:endCondLst>
                                    <p:cond evt="begin" delay="0">
                                      <p:tn val="10"/>
                                    </p:cond>
                                  </p:end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fontAlgn="base">
              <a:spcBef>
                <a:spcPct val="0"/>
              </a:spcBef>
              <a:spcAft>
                <a:spcPct val="0"/>
              </a:spcAft>
              <a:defRPr/>
            </a:pPr>
            <a:fld id="{83E1A4F4-0CF6-4FC5-988E-AA3ACC77BF7D}" type="slidenum">
              <a:rPr lang="en-GB">
                <a:solidFill>
                  <a:srgbClr val="000000"/>
                </a:solidFill>
                <a:latin typeface="Arial" panose="020B0604020202020204" pitchFamily="34" charset="0"/>
                <a:cs typeface="Arial" panose="020B0604020202020204" pitchFamily="34" charset="0"/>
              </a:rPr>
              <a:t>45</a:t>
            </a:fld>
            <a:r>
              <a:rPr lang="en-GB">
                <a:solidFill>
                  <a:srgbClr val="000000"/>
                </a:solidFill>
                <a:latin typeface="Arial" panose="020B0604020202020204" pitchFamily="34" charset="0"/>
                <a:cs typeface="Arial" panose="020B0604020202020204" pitchFamily="34" charset="0"/>
              </a:rPr>
              <a:t>	</a:t>
            </a:r>
          </a:p>
        </p:txBody>
      </p:sp>
      <p:sp>
        <p:nvSpPr>
          <p:cNvPr id="14337" name="标题 1"/>
          <p:cNvSpPr>
            <a:spLocks noGrp="1"/>
          </p:cNvSpPr>
          <p:nvPr>
            <p:ph type="title" idx="4294967295"/>
          </p:nvPr>
        </p:nvSpPr>
        <p:spPr>
          <a:xfrm>
            <a:off x="1" y="283211"/>
            <a:ext cx="8696325" cy="994172"/>
          </a:xfrm>
        </p:spPr>
        <p:txBody>
          <a:bodyPr vert="horz" wrap="square" lIns="68580" tIns="34290" rIns="68580" bIns="34290" numCol="1" anchor="ctr" anchorCtr="0" compatLnSpc="1"/>
          <a:lstStyle/>
          <a:p>
            <a:pPr eaLnBrk="1" hangingPunct="1"/>
            <a:r>
              <a:rPr lang="en-US" altLang="en-US" sz="2700" dirty="0"/>
              <a:t>Large Language Model Alignment</a:t>
            </a:r>
            <a:br>
              <a:rPr lang="en-US" altLang="en-US" sz="2700" dirty="0"/>
            </a:br>
            <a:r>
              <a:rPr lang="en-US" altLang="en-US" sz="2700" dirty="0"/>
              <a:t>(CityU - </a:t>
            </a:r>
            <a:r>
              <a:rPr lang="en-US" altLang="zh-CN" sz="2700" dirty="0"/>
              <a:t>PKU)</a:t>
            </a:r>
          </a:p>
        </p:txBody>
      </p:sp>
      <p:pic>
        <p:nvPicPr>
          <p:cNvPr id="6" name="图片 5"/>
          <p:cNvPicPr>
            <a:picLocks noChangeAspect="1"/>
          </p:cNvPicPr>
          <p:nvPr/>
        </p:nvPicPr>
        <p:blipFill>
          <a:blip r:embed="rId2"/>
          <a:stretch>
            <a:fillRect/>
          </a:stretch>
        </p:blipFill>
        <p:spPr>
          <a:xfrm>
            <a:off x="899795" y="1306831"/>
            <a:ext cx="7447280" cy="3536315"/>
          </a:xfrm>
          <a:prstGeom prst="rect">
            <a:avLst/>
          </a:prstGeom>
        </p:spPr>
      </p:pic>
      <p:sp>
        <p:nvSpPr>
          <p:cNvPr id="10" name="Content Placeholder 2"/>
          <p:cNvSpPr>
            <a:spLocks noGrp="1"/>
          </p:cNvSpPr>
          <p:nvPr>
            <p:ph sz="half" idx="4294967295"/>
          </p:nvPr>
        </p:nvSpPr>
        <p:spPr>
          <a:xfrm>
            <a:off x="108585" y="4726306"/>
            <a:ext cx="8425180" cy="889635"/>
          </a:xfrm>
        </p:spPr>
        <p:txBody>
          <a:bodyPr/>
          <a:lstStyle/>
          <a:p>
            <a:pPr marL="457200" lvl="1" indent="0">
              <a:buNone/>
              <a:defRPr/>
            </a:pPr>
            <a:endParaRPr lang="en-US" dirty="0">
              <a:solidFill>
                <a:schemeClr val="accent2"/>
              </a:solidFill>
            </a:endParaRPr>
          </a:p>
          <a:p>
            <a:pPr lvl="1">
              <a:defRPr/>
            </a:pPr>
            <a:r>
              <a:rPr lang="en-US" dirty="0">
                <a:solidFill>
                  <a:schemeClr val="accent2"/>
                </a:solidFill>
              </a:rPr>
              <a:t>Trade-off between helpfulness and harmlessness for a large language model</a:t>
            </a:r>
            <a:r>
              <a:rPr lang="en-GB" dirty="0">
                <a:solidFill>
                  <a:schemeClr val="accent2"/>
                </a:solidFill>
              </a:rPr>
              <a:t>   </a:t>
            </a:r>
            <a:endParaRPr lang="en-GB" b="1" dirty="0">
              <a:solidFill>
                <a:schemeClr val="accent2"/>
              </a:solidFill>
            </a:endParaRPr>
          </a:p>
        </p:txBody>
      </p:sp>
      <p:sp>
        <p:nvSpPr>
          <p:cNvPr id="11" name="TextBox 5"/>
          <p:cNvSpPr txBox="1"/>
          <p:nvPr/>
        </p:nvSpPr>
        <p:spPr>
          <a:xfrm>
            <a:off x="179513" y="6460648"/>
            <a:ext cx="6825615" cy="370840"/>
          </a:xfrm>
          <a:prstGeom prst="rect">
            <a:avLst/>
          </a:prstGeom>
          <a:noFill/>
        </p:spPr>
        <p:txBody>
          <a:bodyPr wrap="none" rtlCol="0">
            <a:spAutoFit/>
          </a:bodyPr>
          <a:lstStyle/>
          <a:p>
            <a:pPr fontAlgn="base">
              <a:lnSpc>
                <a:spcPct val="130000"/>
              </a:lnSpc>
              <a:spcBef>
                <a:spcPct val="0"/>
              </a:spcBef>
              <a:spcAft>
                <a:spcPct val="0"/>
              </a:spcAft>
            </a:pPr>
            <a:r>
              <a:rPr lang="en-US" altLang="zh-CN" sz="1400" dirty="0">
                <a:solidFill>
                  <a:srgbClr val="000000"/>
                </a:solidFill>
                <a:latin typeface="Times New Roman" panose="02020603050405020304" pitchFamily="18" charset="0"/>
                <a:cs typeface="Times New Roman" panose="02020603050405020304" pitchFamily="18" charset="0"/>
              </a:rPr>
              <a:t>Zhong, et al. Panacea: Pareto Alignment via Preference Adaptation for LLMs, NeurIPS 2024.</a:t>
            </a:r>
            <a:endParaRPr lang="en-US" altLang="zh-CN" sz="16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85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644983" y="1504707"/>
            <a:ext cx="5854033" cy="2617599"/>
          </a:xfrm>
          <a:prstGeom prst="rect">
            <a:avLst/>
          </a:prstGeom>
        </p:spPr>
      </p:pic>
      <p:sp>
        <p:nvSpPr>
          <p:cNvPr id="2" name="Slide Number Placeholder 1"/>
          <p:cNvSpPr>
            <a:spLocks noGrp="1"/>
          </p:cNvSpPr>
          <p:nvPr>
            <p:ph type="sldNum" sz="quarter" idx="12"/>
          </p:nvPr>
        </p:nvSpPr>
        <p:spPr/>
        <p:txBody>
          <a:bodyPr/>
          <a:lstStyle/>
          <a:p>
            <a:pPr fontAlgn="base">
              <a:spcBef>
                <a:spcPct val="0"/>
              </a:spcBef>
              <a:spcAft>
                <a:spcPct val="0"/>
              </a:spcAft>
              <a:defRPr/>
            </a:pPr>
            <a:fld id="{83E1A4F4-0CF6-4FC5-988E-AA3ACC77BF7D}" type="slidenum">
              <a:rPr lang="en-GB">
                <a:solidFill>
                  <a:srgbClr val="000000"/>
                </a:solidFill>
                <a:latin typeface="Arial" panose="020B0604020202020204" pitchFamily="34" charset="0"/>
                <a:cs typeface="Arial" panose="020B0604020202020204" pitchFamily="34" charset="0"/>
              </a:rPr>
              <a:t>46</a:t>
            </a:fld>
            <a:r>
              <a:rPr lang="en-GB">
                <a:solidFill>
                  <a:srgbClr val="000000"/>
                </a:solidFill>
                <a:latin typeface="Arial" panose="020B0604020202020204" pitchFamily="34" charset="0"/>
                <a:cs typeface="Arial" panose="020B0604020202020204" pitchFamily="34" charset="0"/>
              </a:rPr>
              <a:t>	</a:t>
            </a:r>
          </a:p>
        </p:txBody>
      </p:sp>
      <p:sp>
        <p:nvSpPr>
          <p:cNvPr id="14337" name="标题 1"/>
          <p:cNvSpPr>
            <a:spLocks noGrp="1"/>
          </p:cNvSpPr>
          <p:nvPr>
            <p:ph type="title" idx="4294967295"/>
          </p:nvPr>
        </p:nvSpPr>
        <p:spPr>
          <a:xfrm>
            <a:off x="1" y="283211"/>
            <a:ext cx="8696325" cy="994172"/>
          </a:xfrm>
        </p:spPr>
        <p:txBody>
          <a:bodyPr vert="horz" wrap="square" lIns="68580" tIns="34290" rIns="68580" bIns="34290" numCol="1" anchor="ctr" anchorCtr="0" compatLnSpc="1"/>
          <a:lstStyle/>
          <a:p>
            <a:pPr eaLnBrk="1" hangingPunct="1"/>
            <a:r>
              <a:rPr lang="en-US" altLang="en-US" sz="2700" dirty="0"/>
              <a:t>Large Language Model Alignment</a:t>
            </a:r>
            <a:br>
              <a:rPr lang="en-US" altLang="en-US" sz="2700" dirty="0"/>
            </a:br>
            <a:r>
              <a:rPr lang="en-US" altLang="en-US" sz="2700" dirty="0"/>
              <a:t>(CityU - </a:t>
            </a:r>
            <a:r>
              <a:rPr lang="en-US" altLang="zh-CN" sz="2700" dirty="0"/>
              <a:t>PKU)</a:t>
            </a:r>
          </a:p>
        </p:txBody>
      </p:sp>
      <p:sp>
        <p:nvSpPr>
          <p:cNvPr id="4" name="Content Placeholder 2"/>
          <p:cNvSpPr>
            <a:spLocks noGrp="1"/>
          </p:cNvSpPr>
          <p:nvPr>
            <p:ph sz="half" idx="4294967295"/>
          </p:nvPr>
        </p:nvSpPr>
        <p:spPr>
          <a:xfrm>
            <a:off x="85436" y="4349630"/>
            <a:ext cx="8425180" cy="1171494"/>
          </a:xfrm>
        </p:spPr>
        <p:txBody>
          <a:bodyPr/>
          <a:lstStyle/>
          <a:p>
            <a:pPr lvl="1">
              <a:defRPr/>
            </a:pPr>
            <a:r>
              <a:rPr lang="en-US" dirty="0">
                <a:solidFill>
                  <a:schemeClr val="accent2"/>
                </a:solidFill>
              </a:rPr>
              <a:t>Model: an open-source large language model </a:t>
            </a:r>
            <a:r>
              <a:rPr lang="en-US" altLang="zh-CN" dirty="0">
                <a:solidFill>
                  <a:schemeClr val="accent2"/>
                </a:solidFill>
              </a:rPr>
              <a:t>Llama2-7B with 7 billion parameters</a:t>
            </a:r>
          </a:p>
          <a:p>
            <a:pPr lvl="1">
              <a:defRPr/>
            </a:pPr>
            <a:r>
              <a:rPr lang="en-US" altLang="zh-CN" dirty="0">
                <a:solidFill>
                  <a:schemeClr val="accent2"/>
                </a:solidFill>
              </a:rPr>
              <a:t>Optimization: Pareto set learning with low-rank adaptation (LoRA)</a:t>
            </a:r>
            <a:r>
              <a:rPr lang="en-GB" dirty="0">
                <a:solidFill>
                  <a:schemeClr val="accent2"/>
                </a:solidFill>
              </a:rPr>
              <a:t>   </a:t>
            </a:r>
            <a:endParaRPr lang="en-GB" b="1" dirty="0">
              <a:solidFill>
                <a:schemeClr val="accent2"/>
              </a:solidFill>
            </a:endParaRPr>
          </a:p>
        </p:txBody>
      </p:sp>
      <p:sp>
        <p:nvSpPr>
          <p:cNvPr id="11" name="TextBox 5"/>
          <p:cNvSpPr txBox="1"/>
          <p:nvPr/>
        </p:nvSpPr>
        <p:spPr>
          <a:xfrm>
            <a:off x="794385" y="5563028"/>
            <a:ext cx="6825615" cy="370840"/>
          </a:xfrm>
          <a:prstGeom prst="rect">
            <a:avLst/>
          </a:prstGeom>
          <a:noFill/>
        </p:spPr>
        <p:txBody>
          <a:bodyPr wrap="none" rtlCol="0">
            <a:spAutoFit/>
          </a:bodyPr>
          <a:lstStyle/>
          <a:p>
            <a:pPr fontAlgn="base">
              <a:lnSpc>
                <a:spcPct val="130000"/>
              </a:lnSpc>
              <a:spcBef>
                <a:spcPct val="0"/>
              </a:spcBef>
              <a:spcAft>
                <a:spcPct val="0"/>
              </a:spcAft>
            </a:pPr>
            <a:r>
              <a:rPr lang="en-US" altLang="zh-CN" sz="1400" dirty="0">
                <a:solidFill>
                  <a:srgbClr val="000000"/>
                </a:solidFill>
                <a:latin typeface="Times New Roman" panose="02020603050405020304" pitchFamily="18" charset="0"/>
                <a:cs typeface="Times New Roman" panose="02020603050405020304" pitchFamily="18" charset="0"/>
              </a:rPr>
              <a:t>Zhong, et al. Panacea: Pareto Alignment via Preference Adaptation for LLMs, NeurIPS 2024.</a:t>
            </a:r>
            <a:endParaRPr lang="en-US" altLang="zh-CN" sz="16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97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fontAlgn="base">
              <a:spcBef>
                <a:spcPct val="0"/>
              </a:spcBef>
              <a:spcAft>
                <a:spcPct val="0"/>
              </a:spcAft>
              <a:defRPr/>
            </a:pPr>
            <a:fld id="{83E1A4F4-0CF6-4FC5-988E-AA3ACC77BF7D}" type="slidenum">
              <a:rPr lang="en-GB">
                <a:solidFill>
                  <a:srgbClr val="000000"/>
                </a:solidFill>
                <a:latin typeface="Arial" panose="020B0604020202020204" pitchFamily="34" charset="0"/>
                <a:cs typeface="Arial" panose="020B0604020202020204" pitchFamily="34" charset="0"/>
              </a:rPr>
              <a:t>47</a:t>
            </a:fld>
            <a:r>
              <a:rPr lang="en-GB">
                <a:solidFill>
                  <a:srgbClr val="000000"/>
                </a:solidFill>
                <a:latin typeface="Arial" panose="020B0604020202020204" pitchFamily="34" charset="0"/>
                <a:cs typeface="Arial" panose="020B0604020202020204" pitchFamily="34" charset="0"/>
              </a:rPr>
              <a:t>	</a:t>
            </a:r>
          </a:p>
        </p:txBody>
      </p:sp>
      <p:sp>
        <p:nvSpPr>
          <p:cNvPr id="14337" name="标题 1"/>
          <p:cNvSpPr>
            <a:spLocks noGrp="1"/>
          </p:cNvSpPr>
          <p:nvPr>
            <p:ph type="title" idx="4294967295"/>
          </p:nvPr>
        </p:nvSpPr>
        <p:spPr>
          <a:xfrm>
            <a:off x="0" y="283210"/>
            <a:ext cx="9015730" cy="994410"/>
          </a:xfrm>
        </p:spPr>
        <p:txBody>
          <a:bodyPr vert="horz" wrap="square" lIns="68580" tIns="34290" rIns="68580" bIns="34290" numCol="1" anchor="ctr" anchorCtr="0" compatLnSpc="1"/>
          <a:lstStyle/>
          <a:p>
            <a:pPr eaLnBrk="1" hangingPunct="1"/>
            <a:r>
              <a:rPr lang="en-US" altLang="en-US" sz="2700" dirty="0"/>
              <a:t>Multi-objective </a:t>
            </a:r>
            <a:r>
              <a:rPr lang="en-US" altLang="zh-CN" sz="2700" dirty="0"/>
              <a:t>Molecule Generation for Drug Design</a:t>
            </a:r>
          </a:p>
        </p:txBody>
      </p:sp>
      <p:sp>
        <p:nvSpPr>
          <p:cNvPr id="11" name="TextBox 5"/>
          <p:cNvSpPr txBox="1"/>
          <p:nvPr/>
        </p:nvSpPr>
        <p:spPr>
          <a:xfrm>
            <a:off x="395537" y="5416741"/>
            <a:ext cx="8607425" cy="650240"/>
          </a:xfrm>
          <a:prstGeom prst="rect">
            <a:avLst/>
          </a:prstGeom>
          <a:noFill/>
        </p:spPr>
        <p:txBody>
          <a:bodyPr wrap="none" rtlCol="0">
            <a:spAutoFit/>
          </a:bodyPr>
          <a:lstStyle/>
          <a:p>
            <a:pPr fontAlgn="base">
              <a:lnSpc>
                <a:spcPct val="130000"/>
              </a:lnSpc>
              <a:spcBef>
                <a:spcPct val="0"/>
              </a:spcBef>
              <a:spcAft>
                <a:spcPct val="0"/>
              </a:spcAft>
            </a:pPr>
            <a:r>
              <a:rPr lang="en-US" altLang="zh-CN" sz="1400" dirty="0">
                <a:solidFill>
                  <a:srgbClr val="000000"/>
                </a:solidFill>
                <a:latin typeface="Times New Roman" panose="02020603050405020304" pitchFamily="18" charset="0"/>
                <a:cs typeface="Times New Roman" panose="02020603050405020304" pitchFamily="18" charset="0"/>
                <a:sym typeface="+mn-ea"/>
              </a:rPr>
              <a:t>Jain et al., Multi-Objective GFlowNets. ICML 2023</a:t>
            </a:r>
            <a:r>
              <a:rPr lang="en-US" altLang="zh-CN" sz="1400" dirty="0">
                <a:solidFill>
                  <a:srgbClr val="000000"/>
                </a:solidFill>
                <a:latin typeface="Times New Roman" panose="02020603050405020304" pitchFamily="18" charset="0"/>
                <a:cs typeface="Times New Roman" panose="02020603050405020304" pitchFamily="18" charset="0"/>
              </a:rPr>
              <a:t>.</a:t>
            </a:r>
          </a:p>
          <a:p>
            <a:pPr fontAlgn="base">
              <a:lnSpc>
                <a:spcPct val="130000"/>
              </a:lnSpc>
              <a:spcBef>
                <a:spcPct val="0"/>
              </a:spcBef>
              <a:spcAft>
                <a:spcPct val="0"/>
              </a:spcAft>
            </a:pPr>
            <a:r>
              <a:rPr lang="en-US" altLang="zh-CN" sz="1400" dirty="0">
                <a:solidFill>
                  <a:srgbClr val="000000"/>
                </a:solidFill>
                <a:latin typeface="Times New Roman" panose="02020603050405020304" pitchFamily="18" charset="0"/>
                <a:cs typeface="Times New Roman" panose="02020603050405020304" pitchFamily="18" charset="0"/>
                <a:sym typeface="+mn-ea"/>
              </a:rPr>
              <a:t>Bengio et al., Flow Network based Generative Models for Non-Iterative Diverse Candidate Generation. NeurIPS 2021</a:t>
            </a:r>
            <a:endParaRPr lang="en-US" altLang="zh-CN" sz="1400" dirty="0">
              <a:solidFill>
                <a:srgbClr val="000000"/>
              </a:solidFill>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1113725" y="2494167"/>
            <a:ext cx="6264696" cy="1046595"/>
          </a:xfrm>
          <a:prstGeom prst="rect">
            <a:avLst/>
          </a:prstGeom>
        </p:spPr>
      </p:pic>
      <p:pic>
        <p:nvPicPr>
          <p:cNvPr id="7" name="图片 6"/>
          <p:cNvPicPr>
            <a:picLocks noChangeAspect="1"/>
          </p:cNvPicPr>
          <p:nvPr/>
        </p:nvPicPr>
        <p:blipFill>
          <a:blip r:embed="rId3"/>
          <a:stretch>
            <a:fillRect/>
          </a:stretch>
        </p:blipFill>
        <p:spPr>
          <a:xfrm>
            <a:off x="1844714" y="1212529"/>
            <a:ext cx="4708486" cy="1395273"/>
          </a:xfrm>
          <a:prstGeom prst="rect">
            <a:avLst/>
          </a:prstGeom>
        </p:spPr>
      </p:pic>
      <p:sp>
        <p:nvSpPr>
          <p:cNvPr id="9" name="Content Placeholder 2"/>
          <p:cNvSpPr>
            <a:spLocks noGrp="1"/>
          </p:cNvSpPr>
          <p:nvPr>
            <p:ph sz="half" idx="4294967295"/>
          </p:nvPr>
        </p:nvSpPr>
        <p:spPr>
          <a:xfrm>
            <a:off x="174876" y="3678700"/>
            <a:ext cx="8407751" cy="1202055"/>
          </a:xfrm>
        </p:spPr>
        <p:txBody>
          <a:bodyPr/>
          <a:lstStyle/>
          <a:p>
            <a:pPr lvl="1">
              <a:defRPr/>
            </a:pPr>
            <a:r>
              <a:rPr lang="en-US" sz="1800" dirty="0"/>
              <a:t>Extended by </a:t>
            </a:r>
            <a:r>
              <a:rPr lang="en-US" altLang="zh-CN" sz="1800" dirty="0" err="1"/>
              <a:t>Yoshua</a:t>
            </a:r>
            <a:r>
              <a:rPr lang="en-US" altLang="zh-CN" sz="1800" dirty="0"/>
              <a:t> </a:t>
            </a:r>
            <a:r>
              <a:rPr lang="en-US" altLang="zh-CN" sz="1800" dirty="0" err="1"/>
              <a:t>Bengio’s</a:t>
            </a:r>
            <a:r>
              <a:rPr lang="en-US" altLang="zh-CN" sz="1800" dirty="0"/>
              <a:t> group to handle molecule generation for drug design</a:t>
            </a:r>
          </a:p>
          <a:p>
            <a:pPr marL="457200" lvl="1" indent="0">
              <a:buNone/>
              <a:defRPr/>
            </a:pPr>
            <a:endParaRPr lang="en-US" altLang="zh-CN" sz="1800" dirty="0"/>
          </a:p>
          <a:p>
            <a:pPr lvl="1">
              <a:defRPr/>
            </a:pPr>
            <a:r>
              <a:rPr lang="en-US" altLang="zh-CN" sz="1800" dirty="0"/>
              <a:t>Model: GFlowNets with graph neural network models (millions of parameters)</a:t>
            </a:r>
          </a:p>
        </p:txBody>
      </p:sp>
    </p:spTree>
    <p:extLst>
      <p:ext uri="{BB962C8B-B14F-4D97-AF65-F5344CB8AC3E}">
        <p14:creationId xmlns:p14="http://schemas.microsoft.com/office/powerpoint/2010/main" val="321126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xEl>
                                              <p:pRg st="1" end="1"/>
                                            </p:txEl>
                                          </p:spTgt>
                                        </p:tgtEl>
                                        <p:attrNameLst>
                                          <p:attrName>style.visibility</p:attrName>
                                        </p:attrNameLst>
                                      </p:cBhvr>
                                      <p:to>
                                        <p:strVal val="visible"/>
                                      </p:to>
                                    </p:set>
                                    <p:animEffect transition="in" filter="fade">
                                      <p:cBhvr>
                                        <p:cTn id="26"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2. </a:t>
            </a:r>
            <a:r>
              <a:rPr lang="en-US" dirty="0"/>
              <a:t>Set Constraints </a:t>
            </a:r>
          </a:p>
        </p:txBody>
      </p:sp>
      <p:sp>
        <p:nvSpPr>
          <p:cNvPr id="4" name="Slide Number Placeholder 3"/>
          <p:cNvSpPr>
            <a:spLocks noGrp="1"/>
          </p:cNvSpPr>
          <p:nvPr>
            <p:ph type="sldNum" sz="quarter" idx="12"/>
          </p:nvPr>
        </p:nvSpPr>
        <p:spPr/>
        <p:txBody>
          <a:bodyPr/>
          <a:lstStyle/>
          <a:p>
            <a:pPr fontAlgn="base">
              <a:spcBef>
                <a:spcPct val="0"/>
              </a:spcBef>
              <a:spcAft>
                <a:spcPct val="0"/>
              </a:spcAft>
              <a:defRPr/>
            </a:pPr>
            <a:fld id="{9FEEDDC7-1821-409A-B657-D68E1847FA43}" type="slidenum">
              <a:rPr lang="en-GB">
                <a:solidFill>
                  <a:srgbClr val="000000"/>
                </a:solidFill>
                <a:latin typeface="Arial" panose="020B0604020202020204" pitchFamily="34" charset="0"/>
                <a:cs typeface="Arial" panose="020B0604020202020204" pitchFamily="34" charset="0"/>
              </a:rPr>
              <a:t>48</a:t>
            </a:fld>
            <a:r>
              <a:rPr lang="en-GB">
                <a:solidFill>
                  <a:srgbClr val="00000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8425458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584" y="911414"/>
            <a:ext cx="8229600" cy="863600"/>
          </a:xfrm>
        </p:spPr>
        <p:txBody>
          <a:bodyPr/>
          <a:lstStyle/>
          <a:p>
            <a:r>
              <a:rPr lang="en-US" sz="2400" dirty="0"/>
              <a:t>Motivation </a:t>
            </a:r>
          </a:p>
        </p:txBody>
      </p:sp>
      <p:sp>
        <p:nvSpPr>
          <p:cNvPr id="4" name="Slide Number Placeholder 3"/>
          <p:cNvSpPr>
            <a:spLocks noGrp="1"/>
          </p:cNvSpPr>
          <p:nvPr>
            <p:ph type="sldNum" sz="quarter" idx="12"/>
          </p:nvPr>
        </p:nvSpPr>
        <p:spPr/>
        <p:txBody>
          <a:bodyPr/>
          <a:lstStyle/>
          <a:p>
            <a:pPr fontAlgn="base">
              <a:spcBef>
                <a:spcPct val="0"/>
              </a:spcBef>
              <a:spcAft>
                <a:spcPct val="0"/>
              </a:spcAft>
              <a:defRPr/>
            </a:pPr>
            <a:fld id="{9FEEDDC7-1821-409A-B657-D68E1847FA43}" type="slidenum">
              <a:rPr lang="en-GB">
                <a:solidFill>
                  <a:srgbClr val="000000"/>
                </a:solidFill>
                <a:latin typeface="Arial" panose="020B0604020202020204" pitchFamily="34" charset="0"/>
                <a:cs typeface="Arial" panose="020B0604020202020204" pitchFamily="34" charset="0"/>
              </a:rPr>
              <a:t>49</a:t>
            </a:fld>
            <a:r>
              <a:rPr lang="en-GB">
                <a:solidFill>
                  <a:srgbClr val="000000"/>
                </a:solidFill>
                <a:latin typeface="Arial" panose="020B0604020202020204" pitchFamily="34" charset="0"/>
                <a:cs typeface="Arial" panose="020B0604020202020204" pitchFamily="34" charset="0"/>
              </a:rPr>
              <a:t>	</a:t>
            </a:r>
          </a:p>
        </p:txBody>
      </p:sp>
      <p:sp>
        <p:nvSpPr>
          <p:cNvPr id="9" name="Text Placeholder 8"/>
          <p:cNvSpPr>
            <a:spLocks noGrp="1"/>
          </p:cNvSpPr>
          <p:nvPr>
            <p:ph type="body" sz="half" idx="4294967295"/>
          </p:nvPr>
        </p:nvSpPr>
        <p:spPr>
          <a:xfrm>
            <a:off x="251520" y="3212976"/>
            <a:ext cx="8352928" cy="4691062"/>
          </a:xfrm>
        </p:spPr>
        <p:txBody>
          <a:bodyPr/>
          <a:lstStyle/>
          <a:p>
            <a:r>
              <a:rPr lang="en-US" sz="2000" dirty="0"/>
              <a:t>Users often want multiple solutions to suit different application scenarios. </a:t>
            </a:r>
          </a:p>
          <a:p>
            <a:endParaRPr lang="en-US" sz="2000" dirty="0"/>
          </a:p>
          <a:p>
            <a:r>
              <a:rPr lang="en-US" sz="2000" dirty="0"/>
              <a:t>These solutions should share some common patterns, e.g. in module design</a:t>
            </a:r>
          </a:p>
          <a:p>
            <a:endParaRPr lang="en-US" sz="2000" dirty="0"/>
          </a:p>
          <a:p>
            <a:r>
              <a:rPr lang="en-US" sz="2000" dirty="0"/>
              <a:t>Thus, we have to study </a:t>
            </a:r>
            <a:r>
              <a:rPr lang="en-US" sz="2000" b="1" dirty="0"/>
              <a:t>the trade-off relationship btw solution optimality and set constraints (e.g. common pattern).  </a:t>
            </a:r>
          </a:p>
          <a:p>
            <a:pPr marL="0" indent="0">
              <a:buNone/>
            </a:pPr>
            <a:endParaRPr lang="en-US" sz="2000" dirty="0"/>
          </a:p>
          <a:p>
            <a:pPr marL="0" indent="0">
              <a:buNone/>
            </a:pPr>
            <a:endParaRPr lang="en-US" sz="2000" dirty="0"/>
          </a:p>
        </p:txBody>
      </p:sp>
      <p:grpSp>
        <p:nvGrpSpPr>
          <p:cNvPr id="3" name="Group 2"/>
          <p:cNvGrpSpPr/>
          <p:nvPr/>
        </p:nvGrpSpPr>
        <p:grpSpPr>
          <a:xfrm>
            <a:off x="5004048" y="764705"/>
            <a:ext cx="3526932" cy="2157215"/>
            <a:chOff x="5580112" y="1340768"/>
            <a:chExt cx="3526932" cy="2157215"/>
          </a:xfrm>
        </p:grpSpPr>
        <p:pic>
          <p:nvPicPr>
            <p:cNvPr id="6" name="Picture 5"/>
            <p:cNvPicPr>
              <a:picLocks noChangeAspect="1"/>
            </p:cNvPicPr>
            <p:nvPr/>
          </p:nvPicPr>
          <p:blipFill>
            <a:blip r:embed="rId2"/>
            <a:stretch>
              <a:fillRect/>
            </a:stretch>
          </p:blipFill>
          <p:spPr>
            <a:xfrm>
              <a:off x="5580112" y="1340768"/>
              <a:ext cx="3526932" cy="1973475"/>
            </a:xfrm>
            <a:prstGeom prst="rect">
              <a:avLst/>
            </a:prstGeom>
          </p:spPr>
        </p:pic>
        <p:sp>
          <p:nvSpPr>
            <p:cNvPr id="13" name="TextBox 12"/>
            <p:cNvSpPr txBox="1"/>
            <p:nvPr/>
          </p:nvSpPr>
          <p:spPr>
            <a:xfrm>
              <a:off x="6228184" y="3191278"/>
              <a:ext cx="1894840" cy="306705"/>
            </a:xfrm>
            <a:prstGeom prst="rect">
              <a:avLst/>
            </a:prstGeom>
            <a:noFill/>
          </p:spPr>
          <p:txBody>
            <a:bodyPr wrap="none" rtlCol="0">
              <a:spAutoFit/>
            </a:bodyPr>
            <a:lstStyle/>
            <a:p>
              <a:pPr fontAlgn="base">
                <a:spcBef>
                  <a:spcPct val="0"/>
                </a:spcBef>
                <a:spcAft>
                  <a:spcPct val="0"/>
                </a:spcAft>
              </a:pPr>
              <a:r>
                <a:rPr lang="en-US" sz="1400" dirty="0">
                  <a:solidFill>
                    <a:srgbClr val="000000"/>
                  </a:solidFill>
                  <a:latin typeface="Arial" panose="020B0604020202020204" pitchFamily="34" charset="0"/>
                  <a:cs typeface="Arial" panose="020B0604020202020204" pitchFamily="34" charset="0"/>
                </a:rPr>
                <a:t>Deb et al, 2023 EMO </a:t>
              </a:r>
            </a:p>
          </p:txBody>
        </p:sp>
      </p:grpSp>
    </p:spTree>
    <p:extLst>
      <p:ext uri="{BB962C8B-B14F-4D97-AF65-F5344CB8AC3E}">
        <p14:creationId xmlns:p14="http://schemas.microsoft.com/office/powerpoint/2010/main" val="238401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971600" y="1772816"/>
            <a:ext cx="8229600" cy="4525962"/>
          </a:xfrm>
        </p:spPr>
        <p:txBody>
          <a:bodyPr/>
          <a:lstStyle/>
          <a:p>
            <a:pPr marL="0" indent="0">
              <a:buNone/>
            </a:pPr>
            <a:endParaRPr lang="en-US" sz="1600" dirty="0"/>
          </a:p>
          <a:p>
            <a:r>
              <a:rPr lang="en-US" sz="2000" dirty="0"/>
              <a:t>Basic Concepts </a:t>
            </a:r>
          </a:p>
          <a:p>
            <a:r>
              <a:rPr lang="en-US" sz="2000" dirty="0" smtClean="0"/>
              <a:t>MOEA/D </a:t>
            </a:r>
            <a:endParaRPr lang="en-US" sz="2000" dirty="0"/>
          </a:p>
          <a:p>
            <a:r>
              <a:rPr lang="en-US" sz="2000" dirty="0" smtClean="0"/>
              <a:t>New Developments </a:t>
            </a:r>
          </a:p>
          <a:p>
            <a:r>
              <a:rPr lang="en-US" sz="2000" dirty="0" smtClean="0"/>
              <a:t>Conclusions. </a:t>
            </a:r>
            <a:endParaRPr lang="en-US" sz="2400" dirty="0"/>
          </a:p>
          <a:p>
            <a:pPr marL="457200" lvl="1" indent="0">
              <a:buNone/>
            </a:pPr>
            <a:endParaRPr lang="en-US" sz="2400" dirty="0"/>
          </a:p>
          <a:p>
            <a:pPr marL="457200" lvl="1" indent="0">
              <a:buNone/>
            </a:pPr>
            <a:endParaRPr lang="en-US" sz="2400" dirty="0"/>
          </a:p>
        </p:txBody>
      </p:sp>
      <p:sp>
        <p:nvSpPr>
          <p:cNvPr id="4" name="Slide Number Placeholder 3"/>
          <p:cNvSpPr>
            <a:spLocks noGrp="1"/>
          </p:cNvSpPr>
          <p:nvPr>
            <p:ph type="sldNum" sz="quarter" idx="12"/>
          </p:nvPr>
        </p:nvSpPr>
        <p:spPr/>
        <p:txBody>
          <a:bodyPr/>
          <a:lstStyle/>
          <a:p>
            <a:pPr>
              <a:defRPr/>
            </a:pPr>
            <a:fld id="{9FEEDDC7-1821-409A-B657-D68E1847FA43}" type="slidenum">
              <a:rPr lang="en-GB" smtClean="0"/>
              <a:t>5</a:t>
            </a:fld>
            <a:r>
              <a:rPr lang="en-GB"/>
              <a:t>	</a:t>
            </a:r>
          </a:p>
        </p:txBody>
      </p:sp>
    </p:spTree>
    <p:custDataLst>
      <p:tags r:id="rId1"/>
    </p:custDataLst>
    <p:extLst>
      <p:ext uri="{BB962C8B-B14F-4D97-AF65-F5344CB8AC3E}">
        <p14:creationId xmlns:p14="http://schemas.microsoft.com/office/powerpoint/2010/main" val="964029754"/>
      </p:ext>
    </p:extLst>
  </p:cSld>
  <p:clrMapOvr>
    <a:masterClrMapping/>
  </p:clrMapOvr>
  <mc:AlternateContent xmlns:mc="http://schemas.openxmlformats.org/markup-compatibility/2006" xmlns:p14="http://schemas.microsoft.com/office/powerpoint/2010/main">
    <mc:Choice Requires="p14">
      <p:transition spd="slow" p14:dur="2000" advTm="47329"/>
    </mc:Choice>
    <mc:Fallback xmlns="">
      <p:transition spd="slow" advTm="473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7829" y="764704"/>
            <a:ext cx="8712968" cy="5328592"/>
          </a:xfrm>
        </p:spPr>
        <p:txBody>
          <a:bodyPr/>
          <a:lstStyle/>
          <a:p>
            <a:r>
              <a:rPr lang="en-US" b="1" dirty="0" err="1"/>
              <a:t>Innovization</a:t>
            </a:r>
            <a:r>
              <a:rPr lang="en-US" b="1" dirty="0"/>
              <a:t> (Deb et al 2006, 2023) </a:t>
            </a: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400050" lvl="1" indent="0">
              <a:buNone/>
            </a:pPr>
            <a:r>
              <a:rPr lang="en-US" dirty="0"/>
              <a:t>1.  Use a multi-objective optimization algorithm to obtain a number of approximate solutions. </a:t>
            </a:r>
          </a:p>
          <a:p>
            <a:pPr marL="400050" lvl="1" indent="0">
              <a:buNone/>
            </a:pPr>
            <a:endParaRPr lang="en-US" dirty="0"/>
          </a:p>
          <a:p>
            <a:pPr marL="400050" lvl="1" indent="0">
              <a:buNone/>
            </a:pPr>
            <a:r>
              <a:rPr lang="en-US" dirty="0"/>
              <a:t>2.  Use machine learning to find some common patterns in these solutions. </a:t>
            </a:r>
          </a:p>
          <a:p>
            <a:pPr marL="400050" lvl="1" indent="0">
              <a:buNone/>
            </a:pPr>
            <a:endParaRPr lang="en-US" dirty="0"/>
          </a:p>
          <a:p>
            <a:pPr marL="857250" lvl="1" indent="-457200">
              <a:buAutoNum type="arabicPeriod" startAt="3"/>
            </a:pPr>
            <a:r>
              <a:rPr lang="en-US" dirty="0"/>
              <a:t>Use these common patterns to do further optimization. </a:t>
            </a:r>
          </a:p>
          <a:p>
            <a:pPr marL="857250" lvl="1" indent="-457200">
              <a:buAutoNum type="arabicPeriod" startAt="3"/>
            </a:pPr>
            <a:endParaRPr lang="en-US" dirty="0"/>
          </a:p>
          <a:p>
            <a:pPr marL="857250" lvl="1" indent="-457200">
              <a:buAutoNum type="arabicPeriod" startAt="3"/>
            </a:pPr>
            <a:endParaRPr lang="en-US" dirty="0"/>
          </a:p>
          <a:p>
            <a:pPr marL="400050" lvl="1" indent="0">
              <a:buNone/>
            </a:pPr>
            <a:endParaRPr lang="en-US" dirty="0"/>
          </a:p>
          <a:p>
            <a:pPr marL="857250" lvl="1" indent="-457200">
              <a:buAutoNum type="arabicPeriod" startAt="3"/>
            </a:pPr>
            <a:endParaRPr lang="en-US" dirty="0"/>
          </a:p>
          <a:p>
            <a:pPr marL="857250" lvl="1" indent="-457200">
              <a:buAutoNum type="arabicPeriod" startAt="3"/>
            </a:pPr>
            <a:endParaRPr lang="en-US" dirty="0"/>
          </a:p>
          <a:p>
            <a:pPr marL="400050" lvl="1"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fontAlgn="base">
              <a:spcBef>
                <a:spcPct val="0"/>
              </a:spcBef>
              <a:spcAft>
                <a:spcPct val="0"/>
              </a:spcAft>
              <a:defRPr/>
            </a:pPr>
            <a:fld id="{9FEEDDC7-1821-409A-B657-D68E1847FA43}" type="slidenum">
              <a:rPr lang="en-GB">
                <a:solidFill>
                  <a:srgbClr val="000000"/>
                </a:solidFill>
                <a:latin typeface="Arial" panose="020B0604020202020204" pitchFamily="34" charset="0"/>
                <a:cs typeface="Arial" panose="020B0604020202020204" pitchFamily="34" charset="0"/>
              </a:rPr>
              <a:t>50</a:t>
            </a:fld>
            <a:r>
              <a:rPr lang="en-GB" dirty="0">
                <a:solidFill>
                  <a:srgbClr val="000000"/>
                </a:solidFill>
                <a:latin typeface="Arial" panose="020B0604020202020204" pitchFamily="34" charset="0"/>
                <a:cs typeface="Arial" panose="020B0604020202020204" pitchFamily="34" charset="0"/>
              </a:rPr>
              <a:t>	</a:t>
            </a:r>
          </a:p>
        </p:txBody>
      </p:sp>
      <p:grpSp>
        <p:nvGrpSpPr>
          <p:cNvPr id="6" name="Group 5">
            <a:extLst>
              <a:ext uri="{FF2B5EF4-FFF2-40B4-BE49-F238E27FC236}">
                <a16:creationId xmlns:a16="http://schemas.microsoft.com/office/drawing/2014/main" id="{15CAF1FA-0AFA-4C00-AFCE-A4A6B8D4A931}"/>
              </a:ext>
            </a:extLst>
          </p:cNvPr>
          <p:cNvGrpSpPr/>
          <p:nvPr/>
        </p:nvGrpSpPr>
        <p:grpSpPr>
          <a:xfrm>
            <a:off x="179512" y="1470988"/>
            <a:ext cx="8587206" cy="1395236"/>
            <a:chOff x="179512" y="3961930"/>
            <a:chExt cx="8587206" cy="1395236"/>
          </a:xfrm>
        </p:grpSpPr>
        <p:grpSp>
          <p:nvGrpSpPr>
            <p:cNvPr id="2" name="Group 1">
              <a:extLst>
                <a:ext uri="{FF2B5EF4-FFF2-40B4-BE49-F238E27FC236}">
                  <a16:creationId xmlns:a16="http://schemas.microsoft.com/office/drawing/2014/main" id="{6908F003-BAB6-4889-8CE5-E7A3EB09A317}"/>
                </a:ext>
              </a:extLst>
            </p:cNvPr>
            <p:cNvGrpSpPr/>
            <p:nvPr/>
          </p:nvGrpSpPr>
          <p:grpSpPr>
            <a:xfrm>
              <a:off x="179512" y="3961930"/>
              <a:ext cx="8587206" cy="1395236"/>
              <a:chOff x="179512" y="3961930"/>
              <a:chExt cx="8587206" cy="1395236"/>
            </a:xfrm>
          </p:grpSpPr>
          <p:grpSp>
            <p:nvGrpSpPr>
              <p:cNvPr id="15" name="Group 14"/>
              <p:cNvGrpSpPr/>
              <p:nvPr/>
            </p:nvGrpSpPr>
            <p:grpSpPr>
              <a:xfrm>
                <a:off x="179512" y="3981101"/>
                <a:ext cx="2088232" cy="1376065"/>
                <a:chOff x="1115616" y="4869160"/>
                <a:chExt cx="2088232" cy="1376065"/>
              </a:xfrm>
            </p:grpSpPr>
            <p:sp>
              <p:nvSpPr>
                <p:cNvPr id="8" name="Rectangle 7"/>
                <p:cNvSpPr/>
                <p:nvPr/>
              </p:nvSpPr>
              <p:spPr bwMode="auto">
                <a:xfrm>
                  <a:off x="1115616" y="4869160"/>
                  <a:ext cx="2088232" cy="1376065"/>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9" name="Oval 8"/>
                <p:cNvSpPr/>
                <p:nvPr/>
              </p:nvSpPr>
              <p:spPr bwMode="auto">
                <a:xfrm flipH="1">
                  <a:off x="1223792" y="5517232"/>
                  <a:ext cx="107848" cy="118265"/>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10" name="Oval 9"/>
                <p:cNvSpPr/>
                <p:nvPr/>
              </p:nvSpPr>
              <p:spPr bwMode="auto">
                <a:xfrm flipH="1">
                  <a:off x="1655840" y="5326959"/>
                  <a:ext cx="107848" cy="118265"/>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11" name="Oval 10"/>
                <p:cNvSpPr/>
                <p:nvPr/>
              </p:nvSpPr>
              <p:spPr bwMode="auto">
                <a:xfrm flipH="1">
                  <a:off x="1403648" y="5373216"/>
                  <a:ext cx="107848" cy="118265"/>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12" name="Oval 11"/>
                <p:cNvSpPr/>
                <p:nvPr/>
              </p:nvSpPr>
              <p:spPr bwMode="auto">
                <a:xfrm flipH="1">
                  <a:off x="2375920" y="5373216"/>
                  <a:ext cx="107848" cy="118265"/>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13" name="Oval 12"/>
                <p:cNvSpPr/>
                <p:nvPr/>
              </p:nvSpPr>
              <p:spPr bwMode="auto">
                <a:xfrm flipH="1">
                  <a:off x="1979712" y="5398967"/>
                  <a:ext cx="107848" cy="118265"/>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14" name="Oval 13"/>
                <p:cNvSpPr/>
                <p:nvPr/>
              </p:nvSpPr>
              <p:spPr bwMode="auto">
                <a:xfrm flipH="1">
                  <a:off x="2807968" y="5373216"/>
                  <a:ext cx="107848" cy="118265"/>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grpSp>
          <p:grpSp>
            <p:nvGrpSpPr>
              <p:cNvPr id="26" name="Group 25"/>
              <p:cNvGrpSpPr/>
              <p:nvPr/>
            </p:nvGrpSpPr>
            <p:grpSpPr>
              <a:xfrm>
                <a:off x="3562481" y="3961930"/>
                <a:ext cx="2088232" cy="1376065"/>
                <a:chOff x="3583215" y="4869160"/>
                <a:chExt cx="2088232" cy="1376065"/>
              </a:xfrm>
            </p:grpSpPr>
            <p:grpSp>
              <p:nvGrpSpPr>
                <p:cNvPr id="16" name="Group 15"/>
                <p:cNvGrpSpPr/>
                <p:nvPr/>
              </p:nvGrpSpPr>
              <p:grpSpPr>
                <a:xfrm>
                  <a:off x="3583215" y="4869160"/>
                  <a:ext cx="2088232" cy="1376065"/>
                  <a:chOff x="1115616" y="4869160"/>
                  <a:chExt cx="2088232" cy="1376065"/>
                </a:xfrm>
              </p:grpSpPr>
              <p:sp>
                <p:nvSpPr>
                  <p:cNvPr id="17" name="Rectangle 16"/>
                  <p:cNvSpPr/>
                  <p:nvPr/>
                </p:nvSpPr>
                <p:spPr bwMode="auto">
                  <a:xfrm>
                    <a:off x="1115616" y="4869160"/>
                    <a:ext cx="2088232" cy="1376065"/>
                  </a:xfrm>
                  <a:prstGeom prst="rect">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18" name="Oval 17"/>
                  <p:cNvSpPr/>
                  <p:nvPr/>
                </p:nvSpPr>
                <p:spPr bwMode="auto">
                  <a:xfrm flipH="1">
                    <a:off x="1223792" y="5517232"/>
                    <a:ext cx="107848" cy="118265"/>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19" name="Oval 18"/>
                  <p:cNvSpPr/>
                  <p:nvPr/>
                </p:nvSpPr>
                <p:spPr bwMode="auto">
                  <a:xfrm flipH="1">
                    <a:off x="1655840" y="5326959"/>
                    <a:ext cx="107848" cy="118265"/>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20" name="Oval 19"/>
                  <p:cNvSpPr/>
                  <p:nvPr/>
                </p:nvSpPr>
                <p:spPr bwMode="auto">
                  <a:xfrm flipH="1">
                    <a:off x="1403648" y="5373216"/>
                    <a:ext cx="107848" cy="118265"/>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21" name="Oval 20"/>
                  <p:cNvSpPr/>
                  <p:nvPr/>
                </p:nvSpPr>
                <p:spPr bwMode="auto">
                  <a:xfrm flipH="1">
                    <a:off x="2375920" y="5373216"/>
                    <a:ext cx="107848" cy="118265"/>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22" name="Oval 21"/>
                  <p:cNvSpPr/>
                  <p:nvPr/>
                </p:nvSpPr>
                <p:spPr bwMode="auto">
                  <a:xfrm flipH="1">
                    <a:off x="1979712" y="5398967"/>
                    <a:ext cx="107848" cy="118265"/>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23" name="Oval 22"/>
                  <p:cNvSpPr/>
                  <p:nvPr/>
                </p:nvSpPr>
                <p:spPr bwMode="auto">
                  <a:xfrm flipH="1">
                    <a:off x="2807968" y="5373216"/>
                    <a:ext cx="107848" cy="118265"/>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grpSp>
            <p:cxnSp>
              <p:nvCxnSpPr>
                <p:cNvPr id="25" name="Straight Connector 24"/>
                <p:cNvCxnSpPr/>
                <p:nvPr/>
              </p:nvCxnSpPr>
              <p:spPr bwMode="auto">
                <a:xfrm>
                  <a:off x="3682267" y="5445224"/>
                  <a:ext cx="1890128" cy="0"/>
                </a:xfrm>
                <a:prstGeom prst="line">
                  <a:avLst/>
                </a:prstGeom>
                <a:solidFill>
                  <a:schemeClr val="accent1"/>
                </a:solidFill>
                <a:ln w="44450" cap="flat" cmpd="sng" algn="ctr">
                  <a:solidFill>
                    <a:srgbClr val="FF0000"/>
                  </a:solidFill>
                  <a:prstDash val="solid"/>
                  <a:round/>
                  <a:headEnd type="none" w="med" len="med"/>
                  <a:tailEnd type="none" w="med" len="med"/>
                </a:ln>
                <a:effectLst/>
              </p:spPr>
            </p:cxnSp>
          </p:grpSp>
          <p:sp>
            <p:nvSpPr>
              <p:cNvPr id="27" name="Right Arrow 26"/>
              <p:cNvSpPr/>
              <p:nvPr/>
            </p:nvSpPr>
            <p:spPr bwMode="auto">
              <a:xfrm>
                <a:off x="2410353" y="4465986"/>
                <a:ext cx="864096" cy="163187"/>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28" name="Right Arrow 27"/>
              <p:cNvSpPr/>
              <p:nvPr/>
            </p:nvSpPr>
            <p:spPr bwMode="auto">
              <a:xfrm>
                <a:off x="5724128" y="4342067"/>
                <a:ext cx="576064" cy="19656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lstStyle/>
              <a:p>
                <a:pPr algn="ctr" fontAlgn="base">
                  <a:spcBef>
                    <a:spcPct val="0"/>
                  </a:spcBef>
                  <a:spcAft>
                    <a:spcPct val="0"/>
                  </a:spcAft>
                </a:pPr>
                <a:endParaRPr lang="en-US">
                  <a:solidFill>
                    <a:srgbClr val="000000"/>
                  </a:solidFill>
                  <a:latin typeface="Arial" panose="020B0604020202020204" pitchFamily="34" charset="0"/>
                  <a:cs typeface="Arial" panose="020B0604020202020204" pitchFamily="34" charset="0"/>
                </a:endParaRPr>
              </a:p>
            </p:txBody>
          </p:sp>
          <p:sp>
            <p:nvSpPr>
              <p:cNvPr id="31" name="TextBox 30"/>
              <p:cNvSpPr txBox="1"/>
              <p:nvPr/>
            </p:nvSpPr>
            <p:spPr>
              <a:xfrm>
                <a:off x="6247038" y="4118719"/>
                <a:ext cx="2519680" cy="922020"/>
              </a:xfrm>
              <a:prstGeom prst="rect">
                <a:avLst/>
              </a:prstGeom>
              <a:noFill/>
            </p:spPr>
            <p:txBody>
              <a:bodyPr wrap="none" rtlCol="0">
                <a:spAutoFit/>
              </a:bodyPr>
              <a:lstStyle/>
              <a:p>
                <a:pPr fontAlgn="base">
                  <a:spcBef>
                    <a:spcPct val="0"/>
                  </a:spcBef>
                  <a:spcAft>
                    <a:spcPct val="0"/>
                  </a:spcAft>
                </a:pPr>
                <a:r>
                  <a:rPr lang="en-US" dirty="0">
                    <a:solidFill>
                      <a:srgbClr val="000000"/>
                    </a:solidFill>
                    <a:latin typeface="Arial" panose="020B0604020202020204" pitchFamily="34" charset="0"/>
                    <a:cs typeface="Arial" panose="020B0604020202020204" pitchFamily="34" charset="0"/>
                  </a:rPr>
                  <a:t>Optimization under</a:t>
                </a:r>
              </a:p>
              <a:p>
                <a:pPr fontAlgn="base">
                  <a:spcBef>
                    <a:spcPct val="0"/>
                  </a:spcBef>
                  <a:spcAft>
                    <a:spcPct val="0"/>
                  </a:spcAft>
                </a:pPr>
                <a:r>
                  <a:rPr lang="en-US" dirty="0">
                    <a:solidFill>
                      <a:srgbClr val="000000"/>
                    </a:solidFill>
                    <a:latin typeface="Arial" panose="020B0604020202020204" pitchFamily="34" charset="0"/>
                    <a:cs typeface="Arial" panose="020B0604020202020204" pitchFamily="34" charset="0"/>
                  </a:rPr>
                  <a:t>The constraint of</a:t>
                </a:r>
              </a:p>
              <a:p>
                <a:pPr fontAlgn="base">
                  <a:spcBef>
                    <a:spcPct val="0"/>
                  </a:spcBef>
                  <a:spcAft>
                    <a:spcPct val="0"/>
                  </a:spcAft>
                </a:pPr>
                <a:r>
                  <a:rPr lang="en-US" dirty="0">
                    <a:solidFill>
                      <a:srgbClr val="000000"/>
                    </a:solidFill>
                    <a:latin typeface="Arial" panose="020B0604020202020204" pitchFamily="34" charset="0"/>
                    <a:cs typeface="Arial" panose="020B0604020202020204" pitchFamily="34" charset="0"/>
                  </a:rPr>
                  <a:t>Common pattern found</a:t>
                </a:r>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D74835E-5578-408B-A688-CAF7BC16DB24}"/>
                    </a:ext>
                  </a:extLst>
                </p:cNvPr>
                <p:cNvSpPr txBox="1"/>
                <p:nvPr/>
              </p:nvSpPr>
              <p:spPr>
                <a:xfrm>
                  <a:off x="4005475" y="4747438"/>
                  <a:ext cx="13032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HK" dirty="0"/>
                </a:p>
              </p:txBody>
            </p:sp>
          </mc:Choice>
          <mc:Fallback xmlns="">
            <p:sp>
              <p:nvSpPr>
                <p:cNvPr id="5" name="TextBox 4">
                  <a:extLst>
                    <a:ext uri="{FF2B5EF4-FFF2-40B4-BE49-F238E27FC236}">
                      <a16:creationId xmlns:a16="http://schemas.microsoft.com/office/drawing/2014/main" id="{ED74835E-5578-408B-A688-CAF7BC16DB24}"/>
                    </a:ext>
                  </a:extLst>
                </p:cNvPr>
                <p:cNvSpPr txBox="1">
                  <a:spLocks noRot="1" noChangeAspect="1" noMove="1" noResize="1" noEditPoints="1" noAdjustHandles="1" noChangeArrowheads="1" noChangeShapeType="1" noTextEdit="1"/>
                </p:cNvSpPr>
                <p:nvPr/>
              </p:nvSpPr>
              <p:spPr>
                <a:xfrm>
                  <a:off x="4005475" y="4747438"/>
                  <a:ext cx="1303282" cy="369332"/>
                </a:xfrm>
                <a:prstGeom prst="rect">
                  <a:avLst/>
                </a:prstGeom>
                <a:blipFill>
                  <a:blip r:embed="rId3"/>
                  <a:stretch>
                    <a:fillRect/>
                  </a:stretch>
                </a:blipFill>
              </p:spPr>
              <p:txBody>
                <a:bodyPr/>
                <a:lstStyle/>
                <a:p>
                  <a:r>
                    <a:rPr lang="en-HK">
                      <a:noFill/>
                    </a:rPr>
                    <a:t> </a:t>
                  </a:r>
                </a:p>
              </p:txBody>
            </p:sp>
          </mc:Fallback>
        </mc:AlternateContent>
      </p:grpSp>
    </p:spTree>
    <p:extLst>
      <p:ext uri="{BB962C8B-B14F-4D97-AF65-F5344CB8AC3E}">
        <p14:creationId xmlns:p14="http://schemas.microsoft.com/office/powerpoint/2010/main" val="167314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60648"/>
            <a:ext cx="8928992" cy="863600"/>
          </a:xfrm>
        </p:spPr>
        <p:txBody>
          <a:bodyPr/>
          <a:lstStyle/>
          <a:p>
            <a:r>
              <a:rPr lang="en-US" dirty="0"/>
              <a:t>General Setting for Trade-off btw</a:t>
            </a:r>
            <a:br>
              <a:rPr lang="en-US" dirty="0"/>
            </a:br>
            <a:r>
              <a:rPr lang="en-US" dirty="0"/>
              <a:t>Optimality and Set Constraints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15265" y="1412875"/>
                <a:ext cx="8712835" cy="4156710"/>
              </a:xfrm>
            </p:spPr>
            <p:txBody>
              <a:bodyPr/>
              <a:lstStyle/>
              <a:p>
                <a:r>
                  <a:rPr lang="en-US" dirty="0"/>
                  <a:t>Given </a:t>
                </a:r>
                <a:endParaRPr lang="en-US" b="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𝑚</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b="0" i="0" smtClean="0">
                        <a:latin typeface="Cambria Math" panose="02040503050406030204" pitchFamily="18" charset="0"/>
                      </a:rPr>
                      <m:t>: </m:t>
                    </m:r>
                  </m:oMath>
                </a14:m>
                <a:r>
                  <a:rPr lang="en-US" dirty="0"/>
                  <a:t>objectives </a:t>
                </a:r>
              </a:p>
              <a:p>
                <a:pPr lvl="1"/>
                <a:r>
                  <a:rPr lang="en-US" dirty="0"/>
                  <a:t>Q(S): quality metric of solution set </a:t>
                </a:r>
                <a:r>
                  <a:rPr lang="en-US" i="1" dirty="0"/>
                  <a:t>S</a:t>
                </a:r>
                <a:r>
                  <a:rPr lang="en-US" dirty="0"/>
                  <a:t> with regards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𝑚</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endParaRPr lang="en-US" dirty="0"/>
              </a:p>
              <a:p>
                <a:pPr lvl="1"/>
                <a:r>
                  <a:rPr lang="en-US" dirty="0"/>
                  <a:t>C: constraints on </a:t>
                </a:r>
                <a:r>
                  <a:rPr lang="en-US" i="1" dirty="0"/>
                  <a:t>S</a:t>
                </a:r>
                <a:r>
                  <a:rPr lang="en-US" dirty="0"/>
                  <a:t>. </a:t>
                </a:r>
              </a:p>
              <a:p>
                <a:r>
                  <a:rPr lang="en-US" dirty="0"/>
                  <a:t>The goal is to find a solution set  </a:t>
                </a:r>
                <a:r>
                  <a:rPr lang="en-US" i="1" dirty="0"/>
                  <a:t>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𝐶</m:t>
                          </m:r>
                          <m:r>
                            <a:rPr lang="en-US" b="0" i="1" smtClean="0">
                              <a:latin typeface="Cambria Math" panose="02040503050406030204" pitchFamily="18" charset="0"/>
                            </a:rPr>
                            <m:t> </m:t>
                          </m:r>
                        </m:e>
                      </m:func>
                    </m:oMath>
                  </m:oMathPara>
                </a14:m>
                <a:endParaRPr lang="en-US" dirty="0"/>
              </a:p>
              <a:p>
                <a:pPr lvl="1"/>
                <a:endParaRPr lang="en-US" sz="1600" dirty="0"/>
              </a:p>
              <a:p>
                <a:pPr lvl="1"/>
                <a:r>
                  <a:rPr lang="en-US" sz="1800" dirty="0"/>
                  <a:t>When the constraint on S is that any two different elements in S cannot dominate each other, and Q is the hypervolume of S,  This problem becomes classic Pareto optimization.</a:t>
                </a:r>
              </a:p>
              <a:p>
                <a:pPr marL="457200" lvl="1" indent="0">
                  <a:buNone/>
                </a:pPr>
                <a:endParaRPr lang="en-US" b="0" dirty="0"/>
              </a:p>
              <a:p>
                <a:pPr marL="457200" lvl="1" indent="0">
                  <a:buNone/>
                </a:pPr>
                <a:endParaRPr 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215265" y="1412875"/>
                <a:ext cx="8712835" cy="4156710"/>
              </a:xfrm>
              <a:blipFill rotWithShape="1">
                <a:blip r:embed="rId2"/>
                <a:stretch>
                  <a:fillRect b="-11946"/>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pPr fontAlgn="base">
              <a:spcBef>
                <a:spcPct val="0"/>
              </a:spcBef>
              <a:spcAft>
                <a:spcPct val="0"/>
              </a:spcAft>
              <a:defRPr/>
            </a:pPr>
            <a:fld id="{9FEEDDC7-1821-409A-B657-D68E1847FA43}" type="slidenum">
              <a:rPr lang="en-GB">
                <a:solidFill>
                  <a:srgbClr val="000000"/>
                </a:solidFill>
                <a:latin typeface="Arial" panose="020B0604020202020204" pitchFamily="34" charset="0"/>
                <a:cs typeface="Arial" panose="020B0604020202020204" pitchFamily="34" charset="0"/>
              </a:rPr>
              <a:t>51</a:t>
            </a:fld>
            <a:r>
              <a:rPr lang="en-GB">
                <a:solidFill>
                  <a:srgbClr val="000000"/>
                </a:solidFill>
                <a:latin typeface="Arial" panose="020B0604020202020204" pitchFamily="34" charset="0"/>
                <a:cs typeface="Arial" panose="020B0604020202020204" pitchFamily="34" charset="0"/>
              </a:rPr>
              <a:t>	</a:t>
            </a:r>
          </a:p>
        </p:txBody>
      </p:sp>
      <p:sp>
        <p:nvSpPr>
          <p:cNvPr id="11" name="TextBox 5"/>
          <p:cNvSpPr txBox="1"/>
          <p:nvPr/>
        </p:nvSpPr>
        <p:spPr>
          <a:xfrm>
            <a:off x="34857" y="5598351"/>
            <a:ext cx="9084310" cy="650240"/>
          </a:xfrm>
          <a:prstGeom prst="rect">
            <a:avLst/>
          </a:prstGeom>
          <a:noFill/>
        </p:spPr>
        <p:txBody>
          <a:bodyPr wrap="none" rtlCol="0">
            <a:spAutoFit/>
          </a:bodyPr>
          <a:lstStyle/>
          <a:p>
            <a:pPr algn="l" fontAlgn="base">
              <a:lnSpc>
                <a:spcPct val="130000"/>
              </a:lnSpc>
              <a:spcBef>
                <a:spcPct val="0"/>
              </a:spcBef>
              <a:spcAft>
                <a:spcPct val="0"/>
              </a:spcAft>
            </a:pPr>
            <a:r>
              <a:rPr lang="en-US" altLang="zh-CN" sz="1400" dirty="0">
                <a:solidFill>
                  <a:srgbClr val="000000"/>
                </a:solidFill>
                <a:latin typeface="Times New Roman" panose="02020603050405020304" pitchFamily="18" charset="0"/>
                <a:cs typeface="Times New Roman" panose="02020603050405020304" pitchFamily="18" charset="0"/>
              </a:rPr>
              <a:t>P. Guo, Q. Zhang, X. Lin. Approximation of a Pareto Set Segment Using a Linear Model with Sharing Variables, EMO 2023.</a:t>
            </a:r>
          </a:p>
          <a:p>
            <a:pPr algn="l" fontAlgn="base">
              <a:lnSpc>
                <a:spcPct val="130000"/>
              </a:lnSpc>
              <a:spcBef>
                <a:spcPct val="0"/>
              </a:spcBef>
              <a:spcAft>
                <a:spcPct val="0"/>
              </a:spcAft>
            </a:pPr>
            <a:r>
              <a:rPr lang="en-US" altLang="zh-CN" sz="1400" dirty="0">
                <a:solidFill>
                  <a:srgbClr val="000000"/>
                </a:solidFill>
                <a:latin typeface="Times New Roman" panose="02020603050405020304" pitchFamily="18" charset="0"/>
                <a:cs typeface="Times New Roman" panose="02020603050405020304" pitchFamily="18" charset="0"/>
                <a:sym typeface="+mn-ea"/>
              </a:rPr>
              <a:t>X. Lin, X. Zhang, Z. Yang, Q. Zhang. Dealing With Structure Constraints in Evolutionary Pareto Set Learning, TEVC 2025.</a:t>
            </a:r>
            <a:endParaRPr lang="en-US" altLang="zh-CN" sz="1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440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96" y="908720"/>
                <a:ext cx="6408712" cy="3960440"/>
              </a:xfrm>
            </p:spPr>
            <p:txBody>
              <a:bodyPr/>
              <a:lstStyle/>
              <a:p>
                <a:r>
                  <a:rPr lang="en-US" dirty="0"/>
                  <a:t>Example</a:t>
                </a:r>
              </a:p>
              <a:p>
                <a:pPr marL="0" indent="0">
                  <a:buNone/>
                </a:pPr>
                <a:r>
                  <a:rPr lang="en-US" dirty="0"/>
                  <a:t>    Let </a:t>
                </a:r>
              </a:p>
              <a:p>
                <a:pPr lvl="1"/>
                <a:r>
                  <a:rPr lang="en-US" b="0" dirty="0"/>
                  <a:t>Two continuous objectives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𝑛</m:t>
                        </m:r>
                      </m:sup>
                    </m:sSup>
                  </m:oMath>
                </a14:m>
                <a:endParaRPr lang="en-US" dirty="0"/>
              </a:p>
              <a:p>
                <a:pPr lvl="1"/>
                <a:r>
                  <a:rPr lang="en-US" dirty="0"/>
                  <a:t>Weight vector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2</m:t>
                            </m:r>
                          </m:sub>
                        </m:sSub>
                      </m:e>
                    </m:d>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2</m:t>
                        </m:r>
                      </m:sub>
                    </m:sSub>
                    <m:r>
                      <a:rPr lang="en-US" b="0" i="1" smtClean="0">
                        <a:latin typeface="Cambria Math" panose="02040503050406030204" pitchFamily="18" charset="0"/>
                      </a:rPr>
                      <m:t>=1. </m:t>
                    </m:r>
                  </m:oMath>
                </a14:m>
                <a:endParaRPr lang="en-US" b="0" dirty="0"/>
              </a:p>
              <a:p>
                <a:pPr lvl="1"/>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𝜆</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endParaRPr lang="en-US" b="0" dirty="0"/>
              </a:p>
              <a:p>
                <a:pPr lvl="1"/>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e>
                    </m:d>
                    <m:r>
                      <a:rPr lang="en-US" b="0" i="1" smtClean="0">
                        <a:latin typeface="Cambria Math" panose="02040503050406030204" pitchFamily="18" charset="0"/>
                      </a:rPr>
                      <m:t>: </m:t>
                    </m:r>
                  </m:oMath>
                </a14:m>
                <a:r>
                  <a:rPr lang="en-US" b="0" dirty="0"/>
                  <a:t>one-D curve </a:t>
                </a:r>
              </a:p>
              <a:p>
                <a:pPr marL="457200" lvl="1" indent="0">
                  <a:buNone/>
                </a:pPr>
                <a:r>
                  <a:rPr lang="en-US" dirty="0"/>
                  <a:t>Objective to minimize: </a:t>
                </a:r>
              </a:p>
              <a:p>
                <a:pPr lvl="1"/>
                <a14:m>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𝜆</m:t>
                        </m:r>
                      </m:sub>
                    </m:sSub>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𝜆</m:t>
                        </m:r>
                      </m:e>
                    </m:d>
                  </m:oMath>
                </a14:m>
                <a:r>
                  <a:rPr lang="en-US" b="0" dirty="0"/>
                  <a:t>   the mean value of </a:t>
                </a:r>
                <a14:m>
                  <m:oMath xmlns:m="http://schemas.openxmlformats.org/officeDocument/2006/math">
                    <m:r>
                      <a:rPr lang="en-US" i="1">
                        <a:latin typeface="Cambria Math" panose="02040503050406030204" pitchFamily="18" charset="0"/>
                      </a:rPr>
                      <m:t>𝑔</m:t>
                    </m:r>
                    <m:d>
                      <m:dPr>
                        <m:ctrlPr>
                          <a:rPr lang="en-US"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 </m:t>
                        </m:r>
                        <m:r>
                          <a:rPr lang="en-US" i="1">
                            <a:latin typeface="Cambria Math" panose="02040503050406030204" pitchFamily="18" charset="0"/>
                          </a:rPr>
                          <m:t>𝜆</m:t>
                        </m:r>
                      </m:e>
                    </m:d>
                  </m:oMath>
                </a14:m>
                <a:endParaRPr lang="en-US" dirty="0"/>
              </a:p>
              <a:p>
                <a:pPr marL="457200" lvl="1" indent="0">
                  <a:buNone/>
                </a:pPr>
                <a:r>
                  <a:rPr lang="en-US" b="0" dirty="0"/>
                  <a:t>Constraint on S:  </a:t>
                </a:r>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𝜆</m:t>
                        </m:r>
                      </m:e>
                    </m:d>
                  </m:oMath>
                </a14:m>
                <a:r>
                  <a:rPr lang="en-US" b="0" dirty="0"/>
                  <a:t>  are constant for some given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m:t>
                    </m:r>
                  </m:oMath>
                </a14:m>
                <a:r>
                  <a:rPr lang="en-US" b="0" dirty="0"/>
                  <a:t>   or</a:t>
                </a:r>
              </a:p>
              <a:p>
                <a:pPr lvl="1"/>
                <a:r>
                  <a:rPr lang="en-US" b="0" dirty="0"/>
                  <a:t>  at least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 </m:t>
                    </m:r>
                  </m:oMath>
                </a14:m>
                <a:r>
                  <a:rPr lang="en-US" b="0" dirty="0"/>
                  <a: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𝑖</m:t>
                        </m:r>
                      </m:sub>
                    </m:sSub>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𝜆</m:t>
                        </m:r>
                      </m:e>
                    </m:d>
                  </m:oMath>
                </a14:m>
                <a:r>
                  <a:rPr lang="en-US" b="0" dirty="0"/>
                  <a:t>  are constant. </a:t>
                </a:r>
              </a:p>
              <a:p>
                <a:pPr marL="457200" lvl="1" indent="0">
                  <a:buNone/>
                </a:pPr>
                <a:r>
                  <a:rPr lang="en-US" b="0" dirty="0"/>
                  <a:t> </a:t>
                </a:r>
              </a:p>
              <a:p>
                <a:pPr marL="457200" lvl="1" indent="0">
                  <a:buNone/>
                </a:pPr>
                <a:endParaRPr lang="en-US" dirty="0"/>
              </a:p>
              <a:p>
                <a:pPr marL="457200" lvl="1"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p>
              <a:p>
                <a:pPr marL="0" indent="0">
                  <a:buNone/>
                </a:pPr>
                <a:endParaRPr 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35496" y="908720"/>
                <a:ext cx="6408712" cy="3960440"/>
              </a:xfrm>
              <a:blipFill rotWithShape="1">
                <a:blip r:embed="rId2"/>
                <a:stretch>
                  <a:fillRect l="-9" t="-1" r="4" b="-97356"/>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pPr fontAlgn="base">
              <a:spcBef>
                <a:spcPct val="0"/>
              </a:spcBef>
              <a:spcAft>
                <a:spcPct val="0"/>
              </a:spcAft>
              <a:defRPr/>
            </a:pPr>
            <a:fld id="{9FEEDDC7-1821-409A-B657-D68E1847FA43}" type="slidenum">
              <a:rPr lang="en-GB">
                <a:solidFill>
                  <a:srgbClr val="000000"/>
                </a:solidFill>
                <a:latin typeface="Arial" panose="020B0604020202020204" pitchFamily="34" charset="0"/>
                <a:cs typeface="Arial" panose="020B0604020202020204" pitchFamily="34" charset="0"/>
              </a:rPr>
              <a:t>52</a:t>
            </a:fld>
            <a:r>
              <a:rPr lang="en-GB">
                <a:solidFill>
                  <a:srgbClr val="000000"/>
                </a:solidFill>
                <a:latin typeface="Arial" panose="020B0604020202020204" pitchFamily="34" charset="0"/>
                <a:cs typeface="Arial" panose="020B0604020202020204" pitchFamily="34" charset="0"/>
              </a:rPr>
              <a:t>	</a:t>
            </a:r>
          </a:p>
        </p:txBody>
      </p:sp>
      <p:pic>
        <p:nvPicPr>
          <p:cNvPr id="5" name="Picture 4"/>
          <p:cNvPicPr>
            <a:picLocks noChangeAspect="1"/>
          </p:cNvPicPr>
          <p:nvPr/>
        </p:nvPicPr>
        <p:blipFill>
          <a:blip r:embed="rId3"/>
          <a:stretch>
            <a:fillRect/>
          </a:stretch>
        </p:blipFill>
        <p:spPr>
          <a:xfrm>
            <a:off x="6135172" y="3317943"/>
            <a:ext cx="2736304" cy="2572807"/>
          </a:xfrm>
          <a:prstGeom prst="rect">
            <a:avLst/>
          </a:prstGeom>
        </p:spPr>
      </p:pic>
      <p:pic>
        <p:nvPicPr>
          <p:cNvPr id="7" name="Picture 6"/>
          <p:cNvPicPr>
            <a:picLocks noChangeAspect="1"/>
          </p:cNvPicPr>
          <p:nvPr/>
        </p:nvPicPr>
        <p:blipFill>
          <a:blip r:embed="rId4"/>
          <a:stretch>
            <a:fillRect/>
          </a:stretch>
        </p:blipFill>
        <p:spPr>
          <a:xfrm>
            <a:off x="6319848" y="980728"/>
            <a:ext cx="2366952" cy="1979432"/>
          </a:xfrm>
          <a:prstGeom prst="rect">
            <a:avLst/>
          </a:prstGeom>
        </p:spPr>
      </p:pic>
    </p:spTree>
    <p:extLst>
      <p:ext uri="{BB962C8B-B14F-4D97-AF65-F5344CB8AC3E}">
        <p14:creationId xmlns:p14="http://schemas.microsoft.com/office/powerpoint/2010/main" val="221541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3528" y="1052736"/>
                <a:ext cx="8229600" cy="4525962"/>
              </a:xfrm>
            </p:spPr>
            <p:txBody>
              <a:bodyPr/>
              <a:lstStyle/>
              <a:p>
                <a:r>
                  <a:rPr lang="en-US" dirty="0"/>
                  <a:t>Method: </a:t>
                </a:r>
              </a:p>
              <a:p>
                <a:pPr lvl="1"/>
                <a:r>
                  <a:rPr lang="en-US" dirty="0"/>
                  <a:t>    Model the PS by </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oMath>
                  </m:oMathPara>
                </a14:m>
                <a:endParaRPr lang="en-US" b="0" dirty="0"/>
              </a:p>
              <a:p>
                <a:pPr marL="457200" lvl="1" indent="0">
                  <a:buNone/>
                </a:pPr>
                <a:r>
                  <a:rPr lang="en-US" dirty="0"/>
                  <a:t>where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m:t>
                    </m:r>
                  </m:oMath>
                </a14:m>
                <a:r>
                  <a:rPr lang="en-US" dirty="0"/>
                  <a:t> weight (preference, direction) vector,  </a:t>
                </a:r>
              </a:p>
              <a:p>
                <a:pPr marL="457200" lvl="1" indent="0">
                  <a:buNone/>
                </a:pPr>
                <a:r>
                  <a:rPr lang="en-US" dirty="0"/>
                  <a:t>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 </m:t>
                    </m:r>
                  </m:oMath>
                </a14:m>
                <a:r>
                  <a:rPr lang="en-US" dirty="0"/>
                  <a:t> the model parameter to learn,</a:t>
                </a:r>
              </a:p>
              <a:p>
                <a:pPr marL="457200" lvl="1" indent="0">
                  <a:buNone/>
                </a:pPr>
                <a:r>
                  <a:rPr lang="en-US" dirty="0"/>
                  <a:t>           </a:t>
                </a:r>
                <a14:m>
                  <m:oMath xmlns:m="http://schemas.openxmlformats.org/officeDocument/2006/math">
                    <m:r>
                      <a:rPr lang="en-US" b="0" i="1" smtClean="0">
                        <a:latin typeface="Cambria Math" panose="02040503050406030204" pitchFamily="18" charset="0"/>
                      </a:rPr>
                      <m:t>h</m:t>
                    </m:r>
                  </m:oMath>
                </a14:m>
                <a:r>
                  <a:rPr lang="en-US" dirty="0"/>
                  <a:t>:  model such as neural networks </a:t>
                </a:r>
              </a:p>
              <a:p>
                <a:pPr marL="457200" lvl="1" indent="0">
                  <a:buNone/>
                </a:pPr>
                <a:endParaRPr lang="en-US" dirty="0"/>
              </a:p>
              <a:p>
                <a:pPr lvl="1"/>
                <a:r>
                  <a:rPr lang="en-US" dirty="0"/>
                  <a:t>Problem becomes: </a:t>
                </a:r>
              </a:p>
              <a:p>
                <a:pPr marL="457200" lvl="1" indent="0" algn="ctr">
                  <a:buNone/>
                </a:pPr>
                <a:r>
                  <a:rPr lang="en-US" dirty="0"/>
                  <a:t>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𝜆</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𝑔</m:t>
                        </m:r>
                      </m:e>
                      <m:sub>
                        <m:r>
                          <a:rPr lang="en-US" b="0" i="1" smtClean="0">
                            <a:latin typeface="Cambria Math" panose="02040503050406030204" pitchFamily="18" charset="0"/>
                          </a:rPr>
                          <m:t>𝜆</m:t>
                        </m:r>
                      </m:sub>
                    </m:sSub>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𝜆</m:t>
                        </m:r>
                      </m:e>
                      <m:e>
                        <m:r>
                          <a:rPr lang="en-US" b="0" i="1" smtClean="0">
                            <a:latin typeface="Cambria Math" panose="02040503050406030204" pitchFamily="18" charset="0"/>
                          </a:rPr>
                          <m:t>𝜃</m:t>
                        </m:r>
                      </m:e>
                    </m:d>
                    <m:r>
                      <a:rPr lang="en-US" b="0" i="1" smtClean="0">
                        <a:latin typeface="Cambria Math" panose="02040503050406030204" pitchFamily="18" charset="0"/>
                      </a:rPr>
                      <m:t>)] </m:t>
                    </m:r>
                  </m:oMath>
                </a14:m>
                <a:endParaRPr lang="en-US" b="0" dirty="0"/>
              </a:p>
              <a:p>
                <a:pPr marL="457200" lvl="1" indent="0" algn="ctr">
                  <a:buNone/>
                </a:pP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h</m:t>
                        </m:r>
                      </m:e>
                      <m:sub>
                        <m:r>
                          <a:rPr lang="en-US" b="0" i="1" smtClean="0">
                            <a:latin typeface="Cambria Math" panose="02040503050406030204" pitchFamily="18" charset="0"/>
                          </a:rPr>
                          <m:t>𝑘</m:t>
                        </m:r>
                        <m:r>
                          <a:rPr lang="en-US" b="0" i="1" smtClean="0">
                            <a:latin typeface="Cambria Math" panose="02040503050406030204" pitchFamily="18" charset="0"/>
                          </a:rPr>
                          <m:t> </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𝜆</m:t>
                        </m:r>
                      </m:e>
                      <m:e>
                        <m:r>
                          <a:rPr lang="en-US" b="0" i="1" smtClean="0">
                            <a:latin typeface="Cambria Math" panose="02040503050406030204" pitchFamily="18" charset="0"/>
                          </a:rPr>
                          <m:t>𝜃</m:t>
                        </m:r>
                      </m:e>
                    </m:d>
                    <m:r>
                      <a:rPr lang="en-US" b="0" i="1" smtClean="0">
                        <a:latin typeface="Cambria Math" panose="02040503050406030204" pitchFamily="18" charset="0"/>
                      </a:rPr>
                      <m:t>=</m:t>
                    </m:r>
                    <m:r>
                      <a:rPr lang="en-US" b="0" i="1" smtClean="0">
                        <a:latin typeface="Cambria Math" panose="02040503050406030204" pitchFamily="18" charset="0"/>
                      </a:rPr>
                      <m:t>𝛽</m:t>
                    </m:r>
                    <m:r>
                      <a:rPr lang="en-US" b="0" i="1" smtClean="0">
                        <a:latin typeface="Cambria Math" panose="02040503050406030204" pitchFamily="18" charset="0"/>
                      </a:rPr>
                      <m:t> </m:t>
                    </m:r>
                  </m:oMath>
                </a14:m>
                <a:r>
                  <a:rPr lang="en-US" dirty="0"/>
                  <a:t>    </a:t>
                </a:r>
              </a:p>
              <a:p>
                <a:pPr marL="457200" lvl="1" indent="0" algn="ctr">
                  <a:buNone/>
                </a:pPr>
                <a:endParaRPr lang="en-US" dirty="0"/>
              </a:p>
              <a:p>
                <a:pPr marL="800100" lvl="1"/>
                <a:r>
                  <a:rPr lang="en-US" dirty="0"/>
                  <a:t>Use stochastic gradient method to find optimal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 </m:t>
                    </m:r>
                  </m:oMath>
                </a14:m>
                <a:r>
                  <a:rPr lang="en-US" dirty="0"/>
                  <a:t>and </a:t>
                </a:r>
                <a14:m>
                  <m:oMath xmlns:m="http://schemas.openxmlformats.org/officeDocument/2006/math">
                    <m:r>
                      <a:rPr lang="en-US" b="0" i="1" smtClean="0">
                        <a:latin typeface="Cambria Math" panose="02040503050406030204" pitchFamily="18" charset="0"/>
                      </a:rPr>
                      <m:t>𝛽</m:t>
                    </m:r>
                    <m:r>
                      <a:rPr lang="en-US" b="0" i="1" smtClean="0">
                        <a:latin typeface="Cambria Math" panose="02040503050406030204" pitchFamily="18" charset="0"/>
                      </a:rPr>
                      <m:t>. </m:t>
                    </m:r>
                  </m:oMath>
                </a14:m>
                <a:endParaRPr lang="en-US" dirty="0"/>
              </a:p>
              <a:p>
                <a:pPr marL="457200" lvl="1" indent="0" algn="ctr">
                  <a:buNone/>
                </a:pPr>
                <a:endParaRPr lang="en-US" dirty="0"/>
              </a:p>
              <a:p>
                <a:pPr marL="57150" indent="0" algn="ctr">
                  <a:buNone/>
                </a:pPr>
                <a:endParaRPr 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323528" y="1052736"/>
                <a:ext cx="8229600" cy="4525962"/>
              </a:xfrm>
              <a:blipFill rotWithShape="1">
                <a:blip r:embed="rId3"/>
                <a:stretch>
                  <a:fillRect l="-4" t="-12" r="4" b="-14404"/>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pPr fontAlgn="base">
              <a:spcBef>
                <a:spcPct val="0"/>
              </a:spcBef>
              <a:spcAft>
                <a:spcPct val="0"/>
              </a:spcAft>
              <a:defRPr/>
            </a:pPr>
            <a:fld id="{9FEEDDC7-1821-409A-B657-D68E1847FA43}" type="slidenum">
              <a:rPr lang="en-GB">
                <a:solidFill>
                  <a:srgbClr val="000000"/>
                </a:solidFill>
                <a:latin typeface="Arial" panose="020B0604020202020204" pitchFamily="34" charset="0"/>
                <a:cs typeface="Arial" panose="020B0604020202020204" pitchFamily="34" charset="0"/>
              </a:rPr>
              <a:t>53</a:t>
            </a:fld>
            <a:r>
              <a:rPr lang="en-GB">
                <a:solidFill>
                  <a:srgbClr val="00000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488652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118428"/>
            <a:ext cx="8229600" cy="863600"/>
          </a:xfrm>
        </p:spPr>
        <p:txBody>
          <a:bodyPr/>
          <a:lstStyle/>
          <a:p>
            <a:r>
              <a:rPr lang="en-US" dirty="0"/>
              <a:t>Shared Components </a:t>
            </a:r>
          </a:p>
        </p:txBody>
      </p:sp>
      <p:sp>
        <p:nvSpPr>
          <p:cNvPr id="4" name="Slide Number Placeholder 3"/>
          <p:cNvSpPr>
            <a:spLocks noGrp="1"/>
          </p:cNvSpPr>
          <p:nvPr>
            <p:ph type="sldNum" sz="quarter" idx="12"/>
          </p:nvPr>
        </p:nvSpPr>
        <p:spPr/>
        <p:txBody>
          <a:bodyPr/>
          <a:lstStyle/>
          <a:p>
            <a:pPr fontAlgn="base">
              <a:spcBef>
                <a:spcPct val="0"/>
              </a:spcBef>
              <a:spcAft>
                <a:spcPct val="0"/>
              </a:spcAft>
              <a:defRPr/>
            </a:pPr>
            <a:fld id="{9FEEDDC7-1821-409A-B657-D68E1847FA43}" type="slidenum">
              <a:rPr lang="en-GB">
                <a:solidFill>
                  <a:srgbClr val="000000"/>
                </a:solidFill>
                <a:latin typeface="Arial" panose="020B0604020202020204" pitchFamily="34" charset="0"/>
                <a:cs typeface="Arial" panose="020B0604020202020204" pitchFamily="34" charset="0"/>
              </a:rPr>
              <a:t>54</a:t>
            </a:fld>
            <a:r>
              <a:rPr lang="en-GB">
                <a:solidFill>
                  <a:srgbClr val="000000"/>
                </a:solidFill>
                <a:latin typeface="Arial" panose="020B0604020202020204" pitchFamily="34" charset="0"/>
                <a:cs typeface="Arial" panose="020B0604020202020204" pitchFamily="34" charset="0"/>
              </a:rPr>
              <a:t>	</a:t>
            </a:r>
          </a:p>
        </p:txBody>
      </p:sp>
      <p:pic>
        <p:nvPicPr>
          <p:cNvPr id="5" name="图片 4"/>
          <p:cNvPicPr>
            <a:picLocks noChangeAspect="1"/>
          </p:cNvPicPr>
          <p:nvPr>
            <p:custDataLst>
              <p:tags r:id="rId1"/>
            </p:custDataLst>
          </p:nvPr>
        </p:nvPicPr>
        <p:blipFill>
          <a:blip r:embed="rId3"/>
          <a:stretch>
            <a:fillRect/>
          </a:stretch>
        </p:blipFill>
        <p:spPr>
          <a:xfrm>
            <a:off x="2789876" y="982028"/>
            <a:ext cx="3934220" cy="888489"/>
          </a:xfrm>
          <a:prstGeom prst="rect">
            <a:avLst/>
          </a:prstGeom>
        </p:spPr>
      </p:pic>
      <p:pic>
        <p:nvPicPr>
          <p:cNvPr id="6" name="图片 5"/>
          <p:cNvPicPr>
            <a:picLocks noChangeAspect="1"/>
          </p:cNvPicPr>
          <p:nvPr/>
        </p:nvPicPr>
        <p:blipFill>
          <a:blip r:embed="rId4"/>
          <a:stretch>
            <a:fillRect/>
          </a:stretch>
        </p:blipFill>
        <p:spPr>
          <a:xfrm>
            <a:off x="711843" y="2118167"/>
            <a:ext cx="7812911" cy="2180172"/>
          </a:xfrm>
          <a:prstGeom prst="rect">
            <a:avLst/>
          </a:prstGeom>
        </p:spPr>
      </p:pic>
      <mc:AlternateContent xmlns:mc="http://schemas.openxmlformats.org/markup-compatibility/2006" xmlns:a14="http://schemas.microsoft.com/office/drawing/2010/main">
        <mc:Choice Requires="a14">
          <p:sp>
            <p:nvSpPr>
              <p:cNvPr id="9" name="Content Placeholder 2"/>
              <p:cNvSpPr>
                <a:spLocks noGrp="1"/>
              </p:cNvSpPr>
              <p:nvPr>
                <p:ph sz="half" idx="4294967295"/>
              </p:nvPr>
            </p:nvSpPr>
            <p:spPr>
              <a:xfrm>
                <a:off x="0" y="4545989"/>
                <a:ext cx="8784590" cy="1768475"/>
              </a:xfrm>
            </p:spPr>
            <p:txBody>
              <a:bodyPr/>
              <a:lstStyle/>
              <a:p>
                <a:pPr lvl="1" algn="l">
                  <a:buClrTx/>
                  <a:buSzTx/>
                </a:pPr>
                <a:r>
                  <a:rPr lang="en-US" sz="1800" dirty="0">
                    <a:sym typeface="+mn-ea"/>
                  </a:rPr>
                  <a:t>Problem: a synthetic problem with sine-curve-like Pareto set (2 objectives, 10 variables).</a:t>
                </a:r>
              </a:p>
              <a:p>
                <a:pPr lvl="1" algn="l">
                  <a:buClrTx/>
                  <a:buSzTx/>
                </a:pPr>
                <a:r>
                  <a:rPr lang="en-US" sz="1800" dirty="0">
                    <a:sym typeface="+mn-ea"/>
                  </a:rPr>
                  <a:t>Model: a simple fully-connected neural network has two hidden layers each with 1024 hidden nodes.</a:t>
                </a:r>
                <a:endParaRPr lang="en-US" sz="1800" dirty="0"/>
              </a:p>
              <a:p>
                <a:pPr lvl="1" algn="l">
                  <a:buClrTx/>
                  <a:buSzTx/>
                </a:pPr>
                <a:r>
                  <a:rPr lang="en-US" sz="1800" dirty="0"/>
                  <a:t>Set Constraint: all solution share the same </a:t>
                </a:r>
                <a14:m>
                  <m:oMath xmlns:m="http://schemas.openxmlformats.org/officeDocument/2006/math">
                    <m:sSub>
                      <m:sSubPr>
                        <m:ctrlPr>
                          <a:rPr lang="en-US" sz="1800" i="1" dirty="0">
                            <a:latin typeface="Cambria Math" panose="02040503050406030204" pitchFamily="18" charset="0"/>
                          </a:rPr>
                        </m:ctrlPr>
                      </m:sSubPr>
                      <m:e>
                        <m:r>
                          <a:rPr lang="en-US" sz="1800" dirty="0">
                            <a:latin typeface="Cambria Math" panose="02040503050406030204" pitchFamily="18" charset="0"/>
                          </a:rPr>
                          <m:t>𝑥</m:t>
                        </m:r>
                      </m:e>
                      <m:sub>
                        <m:r>
                          <a:rPr lang="en-US" sz="1800" dirty="0">
                            <a:latin typeface="Cambria Math" panose="02040503050406030204" pitchFamily="18" charset="0"/>
                          </a:rPr>
                          <m:t>3</m:t>
                        </m:r>
                      </m:sub>
                    </m:sSub>
                  </m:oMath>
                </a14:m>
                <a:r>
                  <a:rPr lang="en-US" sz="1800" dirty="0"/>
                  <a:t> value.</a:t>
                </a:r>
              </a:p>
              <a:p>
                <a:pPr marL="0" lvl="1" indent="0">
                  <a:buNone/>
                  <a:defRPr/>
                </a:pPr>
                <a:endParaRPr lang="en-US" dirty="0"/>
              </a:p>
            </p:txBody>
          </p:sp>
        </mc:Choice>
        <mc:Fallback xmlns="">
          <p:sp>
            <p:nvSpPr>
              <p:cNvPr id="9" name="Content Placeholder 2"/>
              <p:cNvSpPr>
                <a:spLocks noGrp="1" noRot="1" noChangeAspect="1" noMove="1" noResize="1" noEditPoints="1" noAdjustHandles="1" noChangeArrowheads="1" noChangeShapeType="1" noTextEdit="1"/>
              </p:cNvSpPr>
              <p:nvPr>
                <p:ph sz="half" idx="4294967295"/>
              </p:nvPr>
            </p:nvSpPr>
            <p:spPr>
              <a:xfrm>
                <a:off x="0" y="4545989"/>
                <a:ext cx="8784590" cy="1768475"/>
              </a:xfrm>
              <a:blipFill>
                <a:blip r:embed="rId5"/>
                <a:stretch>
                  <a:fillRect t="-2069" r="-625"/>
                </a:stretch>
              </a:blipFill>
            </p:spPr>
            <p:txBody>
              <a:bodyPr/>
              <a:lstStyle/>
              <a:p>
                <a:r>
                  <a:rPr lang="en-HK">
                    <a:noFill/>
                  </a:rPr>
                  <a:t> </a:t>
                </a:r>
              </a:p>
            </p:txBody>
          </p:sp>
        </mc:Fallback>
      </mc:AlternateContent>
    </p:spTree>
    <p:extLst>
      <p:ext uri="{BB962C8B-B14F-4D97-AF65-F5344CB8AC3E}">
        <p14:creationId xmlns:p14="http://schemas.microsoft.com/office/powerpoint/2010/main" val="287023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118428"/>
            <a:ext cx="8229600" cy="863600"/>
          </a:xfrm>
        </p:spPr>
        <p:txBody>
          <a:bodyPr/>
          <a:lstStyle/>
          <a:p>
            <a:r>
              <a:rPr lang="en-US" dirty="0">
                <a:sym typeface="+mn-ea"/>
              </a:rPr>
              <a:t>Shared Components </a:t>
            </a:r>
            <a:r>
              <a:rPr lang="en-US" dirty="0"/>
              <a:t> </a:t>
            </a:r>
          </a:p>
        </p:txBody>
      </p:sp>
      <p:sp>
        <p:nvSpPr>
          <p:cNvPr id="4" name="Slide Number Placeholder 3"/>
          <p:cNvSpPr>
            <a:spLocks noGrp="1"/>
          </p:cNvSpPr>
          <p:nvPr>
            <p:ph type="sldNum" sz="quarter" idx="12"/>
          </p:nvPr>
        </p:nvSpPr>
        <p:spPr/>
        <p:txBody>
          <a:bodyPr/>
          <a:lstStyle/>
          <a:p>
            <a:pPr fontAlgn="base">
              <a:spcBef>
                <a:spcPct val="0"/>
              </a:spcBef>
              <a:spcAft>
                <a:spcPct val="0"/>
              </a:spcAft>
              <a:defRPr/>
            </a:pPr>
            <a:fld id="{9FEEDDC7-1821-409A-B657-D68E1847FA43}" type="slidenum">
              <a:rPr lang="en-GB">
                <a:solidFill>
                  <a:srgbClr val="000000"/>
                </a:solidFill>
                <a:latin typeface="Arial" panose="020B0604020202020204" pitchFamily="34" charset="0"/>
                <a:cs typeface="Arial" panose="020B0604020202020204" pitchFamily="34" charset="0"/>
              </a:rPr>
              <a:t>55</a:t>
            </a:fld>
            <a:r>
              <a:rPr lang="en-GB">
                <a:solidFill>
                  <a:srgbClr val="000000"/>
                </a:solidFill>
                <a:latin typeface="Arial" panose="020B0604020202020204" pitchFamily="34" charset="0"/>
                <a:cs typeface="Arial" panose="020B0604020202020204" pitchFamily="34" charset="0"/>
              </a:rPr>
              <a:t>	</a:t>
            </a:r>
          </a:p>
        </p:txBody>
      </p:sp>
      <p:pic>
        <p:nvPicPr>
          <p:cNvPr id="5" name="图片 4"/>
          <p:cNvPicPr>
            <a:picLocks noChangeAspect="1"/>
          </p:cNvPicPr>
          <p:nvPr>
            <p:custDataLst>
              <p:tags r:id="rId1"/>
            </p:custDataLst>
          </p:nvPr>
        </p:nvPicPr>
        <p:blipFill>
          <a:blip r:embed="rId3"/>
          <a:stretch>
            <a:fillRect/>
          </a:stretch>
        </p:blipFill>
        <p:spPr>
          <a:xfrm>
            <a:off x="2124710" y="993140"/>
            <a:ext cx="4770120" cy="1066800"/>
          </a:xfrm>
          <a:prstGeom prst="rect">
            <a:avLst/>
          </a:prstGeom>
        </p:spPr>
      </p:pic>
      <p:sp>
        <p:nvSpPr>
          <p:cNvPr id="9" name="Content Placeholder 2"/>
          <p:cNvSpPr>
            <a:spLocks noGrp="1"/>
          </p:cNvSpPr>
          <p:nvPr>
            <p:ph sz="half" idx="4294967295"/>
          </p:nvPr>
        </p:nvSpPr>
        <p:spPr>
          <a:xfrm>
            <a:off x="107315" y="4668521"/>
            <a:ext cx="8425180" cy="1768475"/>
          </a:xfrm>
        </p:spPr>
        <p:txBody>
          <a:bodyPr/>
          <a:lstStyle/>
          <a:p>
            <a:pPr lvl="1" algn="l">
              <a:buClrTx/>
              <a:buSzTx/>
              <a:buFontTx/>
            </a:pPr>
            <a:r>
              <a:rPr lang="en-US" sz="1800" dirty="0">
                <a:sym typeface="+mn-ea"/>
              </a:rPr>
              <a:t>Probelm: rocket injector design problem (3 objectives and 4 variables).</a:t>
            </a:r>
            <a:endParaRPr lang="en-US" sz="1800" kern="0" dirty="0">
              <a:ea typeface="Arial" panose="020B0604020202020204" pitchFamily="34" charset="0"/>
              <a:sym typeface="+mn-ea"/>
            </a:endParaRPr>
          </a:p>
          <a:p>
            <a:pPr lvl="1" algn="l">
              <a:buClrTx/>
              <a:buSzTx/>
              <a:buFontTx/>
            </a:pPr>
            <a:r>
              <a:rPr lang="en-US" sz="1800" dirty="0">
                <a:sym typeface="+mn-ea"/>
              </a:rPr>
              <a:t>Model: a simple fully-connected neural network has two hidden layers each with 1024 hidden nodes.</a:t>
            </a:r>
            <a:endParaRPr lang="en-US" sz="1800" dirty="0"/>
          </a:p>
          <a:p>
            <a:pPr lvl="1" algn="l">
              <a:buClrTx/>
              <a:buSzTx/>
              <a:buFontTx/>
            </a:pPr>
            <a:r>
              <a:rPr lang="en-US" sz="1800" dirty="0"/>
              <a:t>Set Constraint: all solution share the same x1/x2/x3/x4 value</a:t>
            </a:r>
          </a:p>
        </p:txBody>
      </p:sp>
      <p:pic>
        <p:nvPicPr>
          <p:cNvPr id="7" name="图片 6"/>
          <p:cNvPicPr>
            <a:picLocks noChangeAspect="1"/>
          </p:cNvPicPr>
          <p:nvPr/>
        </p:nvPicPr>
        <p:blipFill>
          <a:blip r:embed="rId4"/>
          <a:stretch>
            <a:fillRect/>
          </a:stretch>
        </p:blipFill>
        <p:spPr>
          <a:xfrm>
            <a:off x="107316" y="2379980"/>
            <a:ext cx="8683625" cy="1948180"/>
          </a:xfrm>
          <a:prstGeom prst="rect">
            <a:avLst/>
          </a:prstGeom>
        </p:spPr>
      </p:pic>
      <p:sp>
        <p:nvSpPr>
          <p:cNvPr id="8" name="文本框 7"/>
          <p:cNvSpPr txBox="1"/>
          <p:nvPr/>
        </p:nvSpPr>
        <p:spPr>
          <a:xfrm>
            <a:off x="3131185" y="4364991"/>
            <a:ext cx="3121660" cy="337185"/>
          </a:xfrm>
          <a:prstGeom prst="rect">
            <a:avLst/>
          </a:prstGeom>
          <a:noFill/>
        </p:spPr>
        <p:txBody>
          <a:bodyPr wrap="square" rtlCol="0" anchor="t">
            <a:spAutoFit/>
          </a:bodyPr>
          <a:lstStyle/>
          <a:p>
            <a:pPr fontAlgn="base">
              <a:spcBef>
                <a:spcPct val="0"/>
              </a:spcBef>
              <a:spcAft>
                <a:spcPct val="0"/>
              </a:spcAft>
            </a:pPr>
            <a:r>
              <a:rPr lang="en-US" altLang="zh-CN" sz="1600" dirty="0">
                <a:solidFill>
                  <a:srgbClr val="333399"/>
                </a:solidFill>
                <a:latin typeface="Arial" panose="020B0604020202020204" pitchFamily="34" charset="0"/>
                <a:cs typeface="Arial" panose="020B0604020202020204" pitchFamily="34" charset="0"/>
                <a:sym typeface="+mn-ea"/>
              </a:rPr>
              <a:t>Rocket Injector Design Problem</a:t>
            </a:r>
          </a:p>
        </p:txBody>
      </p:sp>
    </p:spTree>
    <p:extLst>
      <p:ext uri="{BB962C8B-B14F-4D97-AF65-F5344CB8AC3E}">
        <p14:creationId xmlns:p14="http://schemas.microsoft.com/office/powerpoint/2010/main" val="5464185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118428"/>
            <a:ext cx="8229600" cy="863600"/>
          </a:xfrm>
        </p:spPr>
        <p:txBody>
          <a:bodyPr/>
          <a:lstStyle/>
          <a:p>
            <a:r>
              <a:rPr lang="en-US" dirty="0">
                <a:sym typeface="+mn-ea"/>
              </a:rPr>
              <a:t>Shared Components </a:t>
            </a:r>
            <a:r>
              <a:rPr lang="en-US" dirty="0"/>
              <a:t> </a:t>
            </a:r>
          </a:p>
        </p:txBody>
      </p:sp>
      <p:sp>
        <p:nvSpPr>
          <p:cNvPr id="4" name="Slide Number Placeholder 3"/>
          <p:cNvSpPr>
            <a:spLocks noGrp="1"/>
          </p:cNvSpPr>
          <p:nvPr>
            <p:ph type="sldNum" sz="quarter" idx="12"/>
          </p:nvPr>
        </p:nvSpPr>
        <p:spPr/>
        <p:txBody>
          <a:bodyPr/>
          <a:lstStyle/>
          <a:p>
            <a:pPr fontAlgn="base">
              <a:spcBef>
                <a:spcPct val="0"/>
              </a:spcBef>
              <a:spcAft>
                <a:spcPct val="0"/>
              </a:spcAft>
              <a:defRPr/>
            </a:pPr>
            <a:fld id="{9FEEDDC7-1821-409A-B657-D68E1847FA43}" type="slidenum">
              <a:rPr lang="en-GB">
                <a:solidFill>
                  <a:srgbClr val="000000"/>
                </a:solidFill>
                <a:latin typeface="Arial" panose="020B0604020202020204" pitchFamily="34" charset="0"/>
                <a:cs typeface="Arial" panose="020B0604020202020204" pitchFamily="34" charset="0"/>
              </a:rPr>
              <a:t>56</a:t>
            </a:fld>
            <a:r>
              <a:rPr lang="en-GB">
                <a:solidFill>
                  <a:srgbClr val="000000"/>
                </a:solidFill>
                <a:latin typeface="Arial" panose="020B0604020202020204" pitchFamily="34" charset="0"/>
                <a:cs typeface="Arial" panose="020B0604020202020204" pitchFamily="34" charset="0"/>
              </a:rPr>
              <a:t>	</a:t>
            </a:r>
          </a:p>
        </p:txBody>
      </p:sp>
      <p:pic>
        <p:nvPicPr>
          <p:cNvPr id="5" name="图片 4"/>
          <p:cNvPicPr>
            <a:picLocks noChangeAspect="1"/>
          </p:cNvPicPr>
          <p:nvPr>
            <p:custDataLst>
              <p:tags r:id="rId1"/>
            </p:custDataLst>
          </p:nvPr>
        </p:nvPicPr>
        <p:blipFill>
          <a:blip r:embed="rId3"/>
          <a:stretch>
            <a:fillRect/>
          </a:stretch>
        </p:blipFill>
        <p:spPr>
          <a:xfrm>
            <a:off x="2124710" y="993140"/>
            <a:ext cx="4770120" cy="1066800"/>
          </a:xfrm>
          <a:prstGeom prst="rect">
            <a:avLst/>
          </a:prstGeom>
        </p:spPr>
      </p:pic>
      <p:sp>
        <p:nvSpPr>
          <p:cNvPr id="9" name="Content Placeholder 2"/>
          <p:cNvSpPr>
            <a:spLocks noGrp="1"/>
          </p:cNvSpPr>
          <p:nvPr>
            <p:ph sz="half" idx="4294967295"/>
          </p:nvPr>
        </p:nvSpPr>
        <p:spPr>
          <a:xfrm>
            <a:off x="261620" y="4476751"/>
            <a:ext cx="8425180" cy="1768475"/>
          </a:xfrm>
        </p:spPr>
        <p:txBody>
          <a:bodyPr/>
          <a:lstStyle/>
          <a:p>
            <a:pPr lvl="1" algn="l">
              <a:buClrTx/>
              <a:buSzTx/>
              <a:buFontTx/>
            </a:pPr>
            <a:r>
              <a:rPr lang="en-US" dirty="0">
                <a:sym typeface="+mn-ea"/>
              </a:rPr>
              <a:t>Probelm: four bar truss design problem (2 objectives and 4 variables).</a:t>
            </a:r>
            <a:endParaRPr lang="en-US" kern="0" dirty="0">
              <a:ea typeface="Arial" panose="020B0604020202020204" pitchFamily="34" charset="0"/>
              <a:sym typeface="+mn-ea"/>
            </a:endParaRPr>
          </a:p>
          <a:p>
            <a:pPr lvl="1" algn="l">
              <a:buClrTx/>
              <a:buSzTx/>
              <a:buFontTx/>
            </a:pPr>
            <a:r>
              <a:rPr lang="en-US" dirty="0">
                <a:sym typeface="+mn-ea"/>
              </a:rPr>
              <a:t>Model: a simple fully-connected neural network has two hidden layers each with 1024 hidden nodes.</a:t>
            </a:r>
          </a:p>
          <a:p>
            <a:pPr lvl="1" algn="l">
              <a:buClrTx/>
              <a:buSzTx/>
              <a:buFontTx/>
            </a:pPr>
            <a:r>
              <a:rPr lang="en-US" dirty="0"/>
              <a:t>Set Constraint: all solution share the same x1/x2/x3/x4 value</a:t>
            </a:r>
          </a:p>
        </p:txBody>
      </p:sp>
      <p:pic>
        <p:nvPicPr>
          <p:cNvPr id="7" name="图片 6"/>
          <p:cNvPicPr>
            <a:picLocks noChangeAspect="1"/>
          </p:cNvPicPr>
          <p:nvPr/>
        </p:nvPicPr>
        <p:blipFill>
          <a:blip r:embed="rId4"/>
          <a:stretch>
            <a:fillRect/>
          </a:stretch>
        </p:blipFill>
        <p:spPr>
          <a:xfrm>
            <a:off x="35560" y="2564766"/>
            <a:ext cx="8846820" cy="1599565"/>
          </a:xfrm>
          <a:prstGeom prst="rect">
            <a:avLst/>
          </a:prstGeom>
        </p:spPr>
      </p:pic>
    </p:spTree>
    <p:extLst>
      <p:ext uri="{BB962C8B-B14F-4D97-AF65-F5344CB8AC3E}">
        <p14:creationId xmlns:p14="http://schemas.microsoft.com/office/powerpoint/2010/main" val="26408600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467360" y="2204721"/>
            <a:ext cx="7985760" cy="2225675"/>
          </a:xfrm>
          <a:prstGeom prst="rect">
            <a:avLst/>
          </a:prstGeom>
        </p:spPr>
      </p:pic>
      <p:sp>
        <p:nvSpPr>
          <p:cNvPr id="2" name="Title 1"/>
          <p:cNvSpPr>
            <a:spLocks noGrp="1"/>
          </p:cNvSpPr>
          <p:nvPr>
            <p:ph type="title"/>
          </p:nvPr>
        </p:nvSpPr>
        <p:spPr>
          <a:xfrm>
            <a:off x="395288" y="118428"/>
            <a:ext cx="8229600" cy="863600"/>
          </a:xfrm>
        </p:spPr>
        <p:txBody>
          <a:bodyPr/>
          <a:lstStyle/>
          <a:p>
            <a:r>
              <a:rPr lang="en-US" altLang="en-US" dirty="0">
                <a:sym typeface="+mn-ea"/>
              </a:rPr>
              <a:t>Predefined Variable Relation</a:t>
            </a:r>
            <a:r>
              <a:rPr lang="en-US" dirty="0"/>
              <a:t>  </a:t>
            </a:r>
          </a:p>
        </p:txBody>
      </p:sp>
      <p:sp>
        <p:nvSpPr>
          <p:cNvPr id="4" name="Slide Number Placeholder 3"/>
          <p:cNvSpPr>
            <a:spLocks noGrp="1"/>
          </p:cNvSpPr>
          <p:nvPr>
            <p:ph type="sldNum" sz="quarter" idx="12"/>
          </p:nvPr>
        </p:nvSpPr>
        <p:spPr/>
        <p:txBody>
          <a:bodyPr/>
          <a:lstStyle/>
          <a:p>
            <a:pPr fontAlgn="base">
              <a:spcBef>
                <a:spcPct val="0"/>
              </a:spcBef>
              <a:spcAft>
                <a:spcPct val="0"/>
              </a:spcAft>
              <a:defRPr/>
            </a:pPr>
            <a:fld id="{9FEEDDC7-1821-409A-B657-D68E1847FA43}" type="slidenum">
              <a:rPr lang="en-GB">
                <a:solidFill>
                  <a:srgbClr val="000000"/>
                </a:solidFill>
                <a:latin typeface="Arial" panose="020B0604020202020204" pitchFamily="34" charset="0"/>
                <a:cs typeface="Arial" panose="020B0604020202020204" pitchFamily="34" charset="0"/>
              </a:rPr>
              <a:t>57</a:t>
            </a:fld>
            <a:r>
              <a:rPr lang="en-GB">
                <a:solidFill>
                  <a:srgbClr val="000000"/>
                </a:solidFill>
                <a:latin typeface="Arial" panose="020B0604020202020204" pitchFamily="34" charset="0"/>
                <a:cs typeface="Arial" panose="020B0604020202020204" pitchFamily="34" charset="0"/>
              </a:rPr>
              <a:t>	</a:t>
            </a:r>
          </a:p>
        </p:txBody>
      </p:sp>
      <p:sp>
        <p:nvSpPr>
          <p:cNvPr id="9" name="Content Placeholder 2"/>
          <p:cNvSpPr>
            <a:spLocks noGrp="1"/>
          </p:cNvSpPr>
          <p:nvPr>
            <p:ph sz="half" idx="4294967295"/>
          </p:nvPr>
        </p:nvSpPr>
        <p:spPr>
          <a:xfrm>
            <a:off x="107315" y="4811395"/>
            <a:ext cx="8425180" cy="1816100"/>
          </a:xfrm>
        </p:spPr>
        <p:txBody>
          <a:bodyPr/>
          <a:lstStyle/>
          <a:p>
            <a:pPr lvl="1" algn="l">
              <a:buClrTx/>
              <a:buSzTx/>
              <a:buFontTx/>
            </a:pPr>
            <a:r>
              <a:rPr lang="en-US" dirty="0">
                <a:sym typeface="+mn-ea"/>
              </a:rPr>
              <a:t>Problem: a synthetic problem with sine-curve-like Pareto set (2 objectives, 10 variables).</a:t>
            </a:r>
          </a:p>
          <a:p>
            <a:pPr lvl="1" algn="l">
              <a:buClrTx/>
              <a:buSzTx/>
              <a:buFontTx/>
            </a:pPr>
            <a:r>
              <a:rPr lang="en-US" dirty="0">
                <a:sym typeface="+mn-ea"/>
              </a:rPr>
              <a:t>Model: a simple fully-connected neural network has two hidden layers each with 1024 hidden nodes.</a:t>
            </a:r>
            <a:endParaRPr lang="en-US" dirty="0"/>
          </a:p>
          <a:p>
            <a:pPr lvl="1" algn="l">
              <a:buClrTx/>
              <a:buSzTx/>
              <a:buFontTx/>
            </a:pPr>
            <a:r>
              <a:rPr lang="en-US" dirty="0"/>
              <a:t>Set Constraint: x2/x3 is a sine function of x1.</a:t>
            </a:r>
          </a:p>
          <a:p>
            <a:pPr lvl="1" algn="l">
              <a:buClrTx/>
              <a:buSzTx/>
              <a:buFontTx/>
            </a:pPr>
            <a:endParaRPr lang="en-US" dirty="0"/>
          </a:p>
        </p:txBody>
      </p:sp>
      <p:pic>
        <p:nvPicPr>
          <p:cNvPr id="3" name="图片 2"/>
          <p:cNvPicPr>
            <a:picLocks noChangeAspect="1"/>
          </p:cNvPicPr>
          <p:nvPr>
            <p:custDataLst>
              <p:tags r:id="rId1"/>
            </p:custDataLst>
          </p:nvPr>
        </p:nvPicPr>
        <p:blipFill>
          <a:blip r:embed="rId4"/>
          <a:stretch>
            <a:fillRect/>
          </a:stretch>
        </p:blipFill>
        <p:spPr>
          <a:xfrm>
            <a:off x="2267586" y="908685"/>
            <a:ext cx="4736465" cy="1581150"/>
          </a:xfrm>
          <a:prstGeom prst="rect">
            <a:avLst/>
          </a:prstGeom>
        </p:spPr>
      </p:pic>
    </p:spTree>
    <p:extLst>
      <p:ext uri="{BB962C8B-B14F-4D97-AF65-F5344CB8AC3E}">
        <p14:creationId xmlns:p14="http://schemas.microsoft.com/office/powerpoint/2010/main" val="18543512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118428"/>
            <a:ext cx="8229600" cy="863600"/>
          </a:xfrm>
        </p:spPr>
        <p:txBody>
          <a:bodyPr/>
          <a:lstStyle/>
          <a:p>
            <a:r>
              <a:rPr lang="en-US" altLang="en-US" dirty="0">
                <a:sym typeface="+mn-ea"/>
              </a:rPr>
              <a:t>Predefined Shape of PS</a:t>
            </a:r>
            <a:r>
              <a:rPr lang="en-US" dirty="0"/>
              <a:t>  </a:t>
            </a:r>
          </a:p>
        </p:txBody>
      </p:sp>
      <p:sp>
        <p:nvSpPr>
          <p:cNvPr id="4" name="Slide Number Placeholder 3"/>
          <p:cNvSpPr>
            <a:spLocks noGrp="1"/>
          </p:cNvSpPr>
          <p:nvPr>
            <p:ph type="sldNum" sz="quarter" idx="12"/>
          </p:nvPr>
        </p:nvSpPr>
        <p:spPr/>
        <p:txBody>
          <a:bodyPr/>
          <a:lstStyle/>
          <a:p>
            <a:pPr fontAlgn="base">
              <a:spcBef>
                <a:spcPct val="0"/>
              </a:spcBef>
              <a:spcAft>
                <a:spcPct val="0"/>
              </a:spcAft>
              <a:defRPr/>
            </a:pPr>
            <a:fld id="{9FEEDDC7-1821-409A-B657-D68E1847FA43}" type="slidenum">
              <a:rPr lang="en-GB">
                <a:solidFill>
                  <a:srgbClr val="000000"/>
                </a:solidFill>
                <a:latin typeface="Arial" panose="020B0604020202020204" pitchFamily="34" charset="0"/>
                <a:cs typeface="Arial" panose="020B0604020202020204" pitchFamily="34" charset="0"/>
              </a:rPr>
              <a:t>58</a:t>
            </a:fld>
            <a:r>
              <a:rPr lang="en-GB">
                <a:solidFill>
                  <a:srgbClr val="000000"/>
                </a:solidFill>
                <a:latin typeface="Arial" panose="020B0604020202020204" pitchFamily="34" charset="0"/>
                <a:cs typeface="Arial" panose="020B0604020202020204" pitchFamily="34" charset="0"/>
              </a:rPr>
              <a:t>	</a:t>
            </a:r>
          </a:p>
        </p:txBody>
      </p:sp>
      <p:sp>
        <p:nvSpPr>
          <p:cNvPr id="9" name="Content Placeholder 2"/>
          <p:cNvSpPr>
            <a:spLocks noGrp="1"/>
          </p:cNvSpPr>
          <p:nvPr>
            <p:ph sz="half" idx="4294967295"/>
          </p:nvPr>
        </p:nvSpPr>
        <p:spPr>
          <a:xfrm>
            <a:off x="107315" y="5135246"/>
            <a:ext cx="8425180" cy="1768475"/>
          </a:xfrm>
        </p:spPr>
        <p:txBody>
          <a:bodyPr/>
          <a:lstStyle/>
          <a:p>
            <a:pPr lvl="1" algn="l">
              <a:buClrTx/>
              <a:buSzTx/>
              <a:buFontTx/>
            </a:pPr>
            <a:r>
              <a:rPr lang="en-US" dirty="0"/>
              <a:t>Model: </a:t>
            </a:r>
            <a:r>
              <a:rPr lang="en-US" dirty="0">
                <a:sym typeface="+mn-ea"/>
              </a:rPr>
              <a:t>a simple fully-connected neural network has two hidden layers each with 1024 hidden nodes.</a:t>
            </a:r>
            <a:endParaRPr lang="en-US" dirty="0"/>
          </a:p>
          <a:p>
            <a:pPr lvl="1" algn="l">
              <a:buClrTx/>
              <a:buSzTx/>
              <a:buFontTx/>
            </a:pPr>
            <a:r>
              <a:rPr lang="en-US" dirty="0"/>
              <a:t>Set Constraint: the solution set is a piece-wise linear curve</a:t>
            </a:r>
          </a:p>
        </p:txBody>
      </p:sp>
      <p:pic>
        <p:nvPicPr>
          <p:cNvPr id="7" name="图片 6"/>
          <p:cNvPicPr>
            <a:picLocks noChangeAspect="1"/>
          </p:cNvPicPr>
          <p:nvPr>
            <p:custDataLst>
              <p:tags r:id="rId1"/>
            </p:custDataLst>
          </p:nvPr>
        </p:nvPicPr>
        <p:blipFill>
          <a:blip r:embed="rId3"/>
          <a:stretch>
            <a:fillRect/>
          </a:stretch>
        </p:blipFill>
        <p:spPr>
          <a:xfrm>
            <a:off x="1356360" y="908685"/>
            <a:ext cx="6431280" cy="876300"/>
          </a:xfrm>
          <a:prstGeom prst="rect">
            <a:avLst/>
          </a:prstGeom>
        </p:spPr>
      </p:pic>
      <p:pic>
        <p:nvPicPr>
          <p:cNvPr id="5" name="图片 4"/>
          <p:cNvPicPr>
            <a:picLocks noChangeAspect="1"/>
          </p:cNvPicPr>
          <p:nvPr/>
        </p:nvPicPr>
        <p:blipFill>
          <a:blip r:embed="rId4"/>
          <a:stretch>
            <a:fillRect/>
          </a:stretch>
        </p:blipFill>
        <p:spPr>
          <a:xfrm>
            <a:off x="9526" y="2246630"/>
            <a:ext cx="4297045" cy="2131060"/>
          </a:xfrm>
          <a:prstGeom prst="rect">
            <a:avLst/>
          </a:prstGeom>
        </p:spPr>
      </p:pic>
      <p:pic>
        <p:nvPicPr>
          <p:cNvPr id="8" name="图片 7"/>
          <p:cNvPicPr>
            <a:picLocks noChangeAspect="1"/>
          </p:cNvPicPr>
          <p:nvPr/>
        </p:nvPicPr>
        <p:blipFill>
          <a:blip r:embed="rId5"/>
          <a:stretch>
            <a:fillRect/>
          </a:stretch>
        </p:blipFill>
        <p:spPr>
          <a:xfrm>
            <a:off x="4644390" y="2204721"/>
            <a:ext cx="4250690" cy="2154555"/>
          </a:xfrm>
          <a:prstGeom prst="rect">
            <a:avLst/>
          </a:prstGeom>
        </p:spPr>
      </p:pic>
      <p:sp>
        <p:nvSpPr>
          <p:cNvPr id="10" name="文本框 9"/>
          <p:cNvSpPr txBox="1"/>
          <p:nvPr/>
        </p:nvSpPr>
        <p:spPr>
          <a:xfrm>
            <a:off x="4643755" y="4437380"/>
            <a:ext cx="4062730" cy="583565"/>
          </a:xfrm>
          <a:prstGeom prst="rect">
            <a:avLst/>
          </a:prstGeom>
          <a:noFill/>
        </p:spPr>
        <p:txBody>
          <a:bodyPr wrap="square" rtlCol="0" anchor="t">
            <a:spAutoFit/>
          </a:bodyPr>
          <a:lstStyle/>
          <a:p>
            <a:pPr fontAlgn="base">
              <a:spcBef>
                <a:spcPct val="0"/>
              </a:spcBef>
              <a:spcAft>
                <a:spcPct val="0"/>
              </a:spcAft>
            </a:pPr>
            <a:r>
              <a:rPr lang="en-US" altLang="zh-CN" sz="1600" dirty="0">
                <a:solidFill>
                  <a:srgbClr val="333399"/>
                </a:solidFill>
                <a:latin typeface="Arial" panose="020B0604020202020204" pitchFamily="34" charset="0"/>
                <a:cs typeface="Arial" panose="020B0604020202020204" pitchFamily="34" charset="0"/>
                <a:sym typeface="+mn-ea"/>
              </a:rPr>
              <a:t>b) Four Bar Truss Design Problem </a:t>
            </a:r>
          </a:p>
          <a:p>
            <a:pPr fontAlgn="base">
              <a:spcBef>
                <a:spcPct val="0"/>
              </a:spcBef>
              <a:spcAft>
                <a:spcPct val="0"/>
              </a:spcAft>
            </a:pPr>
            <a:r>
              <a:rPr lang="en-US" altLang="zh-CN" sz="1600" dirty="0">
                <a:solidFill>
                  <a:srgbClr val="333399"/>
                </a:solidFill>
                <a:latin typeface="Arial" panose="020B0604020202020204" pitchFamily="34" charset="0"/>
                <a:cs typeface="Arial" panose="020B0604020202020204" pitchFamily="34" charset="0"/>
                <a:sym typeface="+mn-ea"/>
              </a:rPr>
              <a:t>    (2 objectives, 4 variables)</a:t>
            </a:r>
          </a:p>
        </p:txBody>
      </p:sp>
      <p:sp>
        <p:nvSpPr>
          <p:cNvPr id="11" name="文本框 10"/>
          <p:cNvSpPr txBox="1"/>
          <p:nvPr/>
        </p:nvSpPr>
        <p:spPr>
          <a:xfrm>
            <a:off x="247650" y="4474210"/>
            <a:ext cx="4187190" cy="583565"/>
          </a:xfrm>
          <a:prstGeom prst="rect">
            <a:avLst/>
          </a:prstGeom>
          <a:noFill/>
        </p:spPr>
        <p:txBody>
          <a:bodyPr wrap="square" rtlCol="0" anchor="t">
            <a:spAutoFit/>
          </a:bodyPr>
          <a:lstStyle/>
          <a:p>
            <a:pPr fontAlgn="base">
              <a:spcBef>
                <a:spcPct val="0"/>
              </a:spcBef>
              <a:spcAft>
                <a:spcPct val="0"/>
              </a:spcAft>
            </a:pPr>
            <a:r>
              <a:rPr lang="en-US" altLang="zh-CN" sz="1600" dirty="0">
                <a:solidFill>
                  <a:srgbClr val="333399"/>
                </a:solidFill>
                <a:latin typeface="Arial" panose="020B0604020202020204" pitchFamily="34" charset="0"/>
                <a:cs typeface="Arial" panose="020B0604020202020204" pitchFamily="34" charset="0"/>
                <a:sym typeface="+mn-ea"/>
              </a:rPr>
              <a:t>a) Synthetic Problem </a:t>
            </a:r>
          </a:p>
          <a:p>
            <a:pPr fontAlgn="base">
              <a:spcBef>
                <a:spcPct val="0"/>
              </a:spcBef>
              <a:spcAft>
                <a:spcPct val="0"/>
              </a:spcAft>
            </a:pPr>
            <a:r>
              <a:rPr lang="en-US" altLang="zh-CN" sz="1600" dirty="0">
                <a:solidFill>
                  <a:srgbClr val="333399"/>
                </a:solidFill>
                <a:latin typeface="Arial" panose="020B0604020202020204" pitchFamily="34" charset="0"/>
                <a:cs typeface="Arial" panose="020B0604020202020204" pitchFamily="34" charset="0"/>
                <a:sym typeface="+mn-ea"/>
              </a:rPr>
              <a:t>    (2 objectives, 10 variables)</a:t>
            </a:r>
          </a:p>
        </p:txBody>
      </p:sp>
    </p:spTree>
    <p:extLst>
      <p:ext uri="{BB962C8B-B14F-4D97-AF65-F5344CB8AC3E}">
        <p14:creationId xmlns:p14="http://schemas.microsoft.com/office/powerpoint/2010/main" val="16498911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492896"/>
            <a:ext cx="8229600" cy="863600"/>
          </a:xfrm>
        </p:spPr>
        <p:txBody>
          <a:bodyPr/>
          <a:lstStyle/>
          <a:p>
            <a:r>
              <a:rPr lang="en-US" dirty="0" smtClean="0"/>
              <a:t>3. </a:t>
            </a:r>
            <a:r>
              <a:rPr lang="en-US" dirty="0"/>
              <a:t>Few for Many </a:t>
            </a:r>
          </a:p>
        </p:txBody>
      </p:sp>
      <p:sp>
        <p:nvSpPr>
          <p:cNvPr id="4" name="Slide Number Placeholder 3"/>
          <p:cNvSpPr>
            <a:spLocks noGrp="1"/>
          </p:cNvSpPr>
          <p:nvPr>
            <p:ph type="sldNum" sz="quarter" idx="12"/>
          </p:nvPr>
        </p:nvSpPr>
        <p:spPr/>
        <p:txBody>
          <a:bodyPr/>
          <a:lstStyle/>
          <a:p>
            <a:pPr fontAlgn="base">
              <a:spcBef>
                <a:spcPct val="0"/>
              </a:spcBef>
              <a:spcAft>
                <a:spcPct val="0"/>
              </a:spcAft>
              <a:defRPr/>
            </a:pPr>
            <a:fld id="{9FEEDDC7-1821-409A-B657-D68E1847FA43}" type="slidenum">
              <a:rPr lang="en-GB">
                <a:solidFill>
                  <a:srgbClr val="000000"/>
                </a:solidFill>
                <a:latin typeface="Arial" panose="020B0604020202020204" pitchFamily="34" charset="0"/>
                <a:cs typeface="Arial" panose="020B0604020202020204" pitchFamily="34" charset="0"/>
              </a:rPr>
              <a:t>59</a:t>
            </a:fld>
            <a:r>
              <a:rPr lang="en-GB">
                <a:solidFill>
                  <a:srgbClr val="00000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735150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6"/>
          <p:cNvSpPr>
            <a:spLocks noGrp="1"/>
          </p:cNvSpPr>
          <p:nvPr>
            <p:ph type="sldNum" sz="quarter" idx="12"/>
          </p:nvPr>
        </p:nvSpPr>
        <p:spPr>
          <a:xfrm>
            <a:off x="6831013" y="638175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FF0000"/>
              </a:buClr>
              <a:buFont typeface="Wingdings" pitchFamily="2" charset="2"/>
              <a:buChar char="q"/>
              <a:defRPr sz="2400">
                <a:solidFill>
                  <a:srgbClr val="0000CC"/>
                </a:solidFill>
                <a:latin typeface="Arial" charset="0"/>
                <a:cs typeface="Arial" charset="0"/>
              </a:defRPr>
            </a:lvl1pPr>
            <a:lvl2pPr marL="742950" indent="-285750" eaLnBrk="0" hangingPunct="0">
              <a:spcBef>
                <a:spcPct val="20000"/>
              </a:spcBef>
              <a:buChar char="o"/>
              <a:defRPr sz="2000">
                <a:solidFill>
                  <a:srgbClr val="0000CC"/>
                </a:solidFill>
                <a:latin typeface="Arial" charset="0"/>
                <a:cs typeface="Arial" charset="0"/>
              </a:defRPr>
            </a:lvl2pPr>
            <a:lvl3pPr marL="1143000" indent="-228600" eaLnBrk="0" hangingPunct="0">
              <a:spcBef>
                <a:spcPct val="20000"/>
              </a:spcBef>
              <a:buFont typeface="Wingdings" pitchFamily="2" charset="2"/>
              <a:buChar char="ü"/>
              <a:defRPr sz="2000">
                <a:solidFill>
                  <a:srgbClr val="0000CC"/>
                </a:solidFill>
                <a:latin typeface="Arial" charset="0"/>
                <a:cs typeface="Arial" charset="0"/>
              </a:defRPr>
            </a:lvl3pPr>
            <a:lvl4pPr marL="1600200" indent="-228600" eaLnBrk="0" hangingPunct="0">
              <a:spcBef>
                <a:spcPct val="20000"/>
              </a:spcBef>
              <a:buFont typeface="Wingdings" pitchFamily="2" charset="2"/>
              <a:buChar char="§"/>
              <a:defRPr sz="2000">
                <a:solidFill>
                  <a:srgbClr val="0000CC"/>
                </a:solidFill>
                <a:latin typeface="Arial" charset="0"/>
                <a:cs typeface="Arial" charset="0"/>
              </a:defRPr>
            </a:lvl4pPr>
            <a:lvl5pPr marL="2057400" indent="-228600" eaLnBrk="0" hangingPunct="0">
              <a:spcBef>
                <a:spcPct val="20000"/>
              </a:spcBef>
              <a:buFont typeface="Wingdings" pitchFamily="2" charset="2"/>
              <a:buChar char="Ø"/>
              <a:defRPr sz="2000">
                <a:solidFill>
                  <a:srgbClr val="0000CC"/>
                </a:solidFill>
                <a:latin typeface="Courier New" pitchFamily="49" charset="0"/>
                <a:cs typeface="Arial" charset="0"/>
              </a:defRPr>
            </a:lvl5pPr>
            <a:lvl6pPr marL="25146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6pPr>
            <a:lvl7pPr marL="29718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7pPr>
            <a:lvl8pPr marL="34290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8pPr>
            <a:lvl9pPr marL="38862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9pPr>
          </a:lstStyle>
          <a:p>
            <a:pPr eaLnBrk="1" hangingPunct="1">
              <a:spcBef>
                <a:spcPct val="0"/>
              </a:spcBef>
              <a:buClrTx/>
              <a:buFontTx/>
              <a:buNone/>
            </a:pPr>
            <a:fld id="{3D07B7B1-166F-4ACB-A533-9DC09146DEE6}" type="slidenum">
              <a:rPr lang="en-GB" altLang="en-US" sz="1400" smtClean="0">
                <a:solidFill>
                  <a:schemeClr val="tx1"/>
                </a:solidFill>
              </a:rPr>
              <a:pPr eaLnBrk="1" hangingPunct="1">
                <a:spcBef>
                  <a:spcPct val="0"/>
                </a:spcBef>
                <a:buClrTx/>
                <a:buFontTx/>
                <a:buNone/>
              </a:pPr>
              <a:t>6</a:t>
            </a:fld>
            <a:r>
              <a:rPr lang="en-GB" altLang="en-US" sz="1400">
                <a:solidFill>
                  <a:schemeClr val="tx1"/>
                </a:solidFill>
              </a:rPr>
              <a:t>	</a:t>
            </a:r>
          </a:p>
        </p:txBody>
      </p:sp>
      <p:sp>
        <p:nvSpPr>
          <p:cNvPr id="4099" name="Rectangle 120"/>
          <p:cNvSpPr>
            <a:spLocks noGrp="1" noChangeArrowheads="1"/>
          </p:cNvSpPr>
          <p:nvPr>
            <p:ph type="title"/>
          </p:nvPr>
        </p:nvSpPr>
        <p:spPr>
          <a:xfrm>
            <a:off x="303213" y="188640"/>
            <a:ext cx="8229600" cy="792163"/>
          </a:xfrm>
        </p:spPr>
        <p:txBody>
          <a:bodyPr/>
          <a:lstStyle/>
          <a:p>
            <a:pPr eaLnBrk="1" hangingPunct="1"/>
            <a:r>
              <a:rPr lang="en-GB" altLang="en-US" dirty="0"/>
              <a:t>Multiobjective Optimization Problem (MOP)</a:t>
            </a:r>
          </a:p>
        </p:txBody>
      </p:sp>
      <p:graphicFrame>
        <p:nvGraphicFramePr>
          <p:cNvPr id="6148" name="Object 4"/>
          <p:cNvGraphicFramePr>
            <a:graphicFrameLocks noChangeAspect="1"/>
          </p:cNvGraphicFramePr>
          <p:nvPr>
            <p:extLst/>
          </p:nvPr>
        </p:nvGraphicFramePr>
        <p:xfrm>
          <a:off x="1621216" y="2109938"/>
          <a:ext cx="4430713" cy="787400"/>
        </p:xfrm>
        <a:graphic>
          <a:graphicData uri="http://schemas.openxmlformats.org/presentationml/2006/ole">
            <mc:AlternateContent xmlns:mc="http://schemas.openxmlformats.org/markup-compatibility/2006">
              <mc:Choice xmlns:v="urn:schemas-microsoft-com:vml" Requires="v">
                <p:oleObj spid="_x0000_s178288" name="Equation" r:id="rId4" imgW="2666880" imgH="457200" progId="Equation.3">
                  <p:embed/>
                </p:oleObj>
              </mc:Choice>
              <mc:Fallback>
                <p:oleObj name="Equation" r:id="rId4" imgW="2666880" imgH="457200" progId="Equation.3">
                  <p:embed/>
                  <p:pic>
                    <p:nvPicPr>
                      <p:cNvPr id="6148" name="Object 4"/>
                      <p:cNvPicPr>
                        <a:picLocks noChangeAspect="1" noChangeArrowheads="1"/>
                      </p:cNvPicPr>
                      <p:nvPr/>
                    </p:nvPicPr>
                    <p:blipFill>
                      <a:blip r:embed="rId5"/>
                      <a:srcRect/>
                      <a:stretch>
                        <a:fillRect/>
                      </a:stretch>
                    </p:blipFill>
                    <p:spPr bwMode="auto">
                      <a:xfrm>
                        <a:off x="1621216" y="2109938"/>
                        <a:ext cx="4430713"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50" name="Line 8"/>
          <p:cNvSpPr>
            <a:spLocks noChangeShapeType="1"/>
          </p:cNvSpPr>
          <p:nvPr/>
        </p:nvSpPr>
        <p:spPr bwMode="auto">
          <a:xfrm flipH="1" flipV="1">
            <a:off x="3556379" y="2708425"/>
            <a:ext cx="1223962" cy="28892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52" name="Rectangle 12"/>
          <p:cNvSpPr>
            <a:spLocks noChangeArrowheads="1"/>
          </p:cNvSpPr>
          <p:nvPr/>
        </p:nvSpPr>
        <p:spPr bwMode="auto">
          <a:xfrm>
            <a:off x="4132641" y="3068788"/>
            <a:ext cx="1614488" cy="263525"/>
          </a:xfrm>
          <a:prstGeom prst="rect">
            <a:avLst/>
          </a:prstGeom>
          <a:solidFill>
            <a:schemeClr val="accent1"/>
          </a:solidFill>
          <a:ln w="9525" algn="ctr">
            <a:solidFill>
              <a:schemeClr val="tx1"/>
            </a:solidFill>
            <a:miter lim="800000"/>
            <a:headEnd/>
            <a:tailEnd/>
          </a:ln>
        </p:spPr>
        <p:txBody>
          <a:bodyPr wrap="none" anchor="ctr"/>
          <a:lstStyle>
            <a:lvl1pPr eaLnBrk="0" hangingPunct="0">
              <a:spcBef>
                <a:spcPct val="20000"/>
              </a:spcBef>
              <a:buClr>
                <a:srgbClr val="FF0000"/>
              </a:buClr>
              <a:buFont typeface="Wingdings" pitchFamily="2" charset="2"/>
              <a:buChar char="q"/>
              <a:defRPr sz="2400">
                <a:solidFill>
                  <a:srgbClr val="0000CC"/>
                </a:solidFill>
                <a:latin typeface="Arial" charset="0"/>
                <a:cs typeface="Arial" charset="0"/>
              </a:defRPr>
            </a:lvl1pPr>
            <a:lvl2pPr marL="742950" indent="-285750" eaLnBrk="0" hangingPunct="0">
              <a:spcBef>
                <a:spcPct val="20000"/>
              </a:spcBef>
              <a:buChar char="o"/>
              <a:defRPr sz="2000">
                <a:solidFill>
                  <a:srgbClr val="0000CC"/>
                </a:solidFill>
                <a:latin typeface="Arial" charset="0"/>
                <a:cs typeface="Arial" charset="0"/>
              </a:defRPr>
            </a:lvl2pPr>
            <a:lvl3pPr marL="1143000" indent="-228600" eaLnBrk="0" hangingPunct="0">
              <a:spcBef>
                <a:spcPct val="20000"/>
              </a:spcBef>
              <a:buFont typeface="Wingdings" pitchFamily="2" charset="2"/>
              <a:buChar char="ü"/>
              <a:defRPr sz="2000">
                <a:solidFill>
                  <a:srgbClr val="0000CC"/>
                </a:solidFill>
                <a:latin typeface="Arial" charset="0"/>
                <a:cs typeface="Arial" charset="0"/>
              </a:defRPr>
            </a:lvl3pPr>
            <a:lvl4pPr marL="1600200" indent="-228600" eaLnBrk="0" hangingPunct="0">
              <a:spcBef>
                <a:spcPct val="20000"/>
              </a:spcBef>
              <a:buFont typeface="Wingdings" pitchFamily="2" charset="2"/>
              <a:buChar char="§"/>
              <a:defRPr sz="2000">
                <a:solidFill>
                  <a:srgbClr val="0000CC"/>
                </a:solidFill>
                <a:latin typeface="Arial" charset="0"/>
                <a:cs typeface="Arial" charset="0"/>
              </a:defRPr>
            </a:lvl4pPr>
            <a:lvl5pPr marL="2057400" indent="-228600" eaLnBrk="0" hangingPunct="0">
              <a:spcBef>
                <a:spcPct val="20000"/>
              </a:spcBef>
              <a:buFont typeface="Wingdings" pitchFamily="2" charset="2"/>
              <a:buChar char="Ø"/>
              <a:defRPr sz="2000">
                <a:solidFill>
                  <a:srgbClr val="0000CC"/>
                </a:solidFill>
                <a:latin typeface="Courier New" pitchFamily="49" charset="0"/>
                <a:cs typeface="Arial" charset="0"/>
              </a:defRPr>
            </a:lvl5pPr>
            <a:lvl6pPr marL="25146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6pPr>
            <a:lvl7pPr marL="29718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7pPr>
            <a:lvl8pPr marL="34290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8pPr>
            <a:lvl9pPr marL="38862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9pPr>
          </a:lstStyle>
          <a:p>
            <a:pPr algn="ctr" eaLnBrk="1" hangingPunct="1">
              <a:spcBef>
                <a:spcPct val="0"/>
              </a:spcBef>
              <a:buClrTx/>
              <a:buFontTx/>
              <a:buNone/>
            </a:pPr>
            <a:r>
              <a:rPr lang="en-GB" altLang="en-US" sz="1800" dirty="0">
                <a:solidFill>
                  <a:schemeClr val="tx1"/>
                </a:solidFill>
              </a:rPr>
              <a:t>search space</a:t>
            </a:r>
          </a:p>
        </p:txBody>
      </p:sp>
      <p:sp>
        <p:nvSpPr>
          <p:cNvPr id="6155" name="Rectangle 42"/>
          <p:cNvSpPr>
            <a:spLocks noChangeArrowheads="1"/>
          </p:cNvSpPr>
          <p:nvPr/>
        </p:nvSpPr>
        <p:spPr bwMode="auto">
          <a:xfrm>
            <a:off x="3890647" y="1484784"/>
            <a:ext cx="1873250" cy="301625"/>
          </a:xfrm>
          <a:prstGeom prst="rect">
            <a:avLst/>
          </a:prstGeom>
          <a:solidFill>
            <a:schemeClr val="accent1"/>
          </a:solidFill>
          <a:ln w="9525" algn="ctr">
            <a:solidFill>
              <a:schemeClr val="tx1"/>
            </a:solidFill>
            <a:miter lim="800000"/>
            <a:headEnd/>
            <a:tailEnd/>
          </a:ln>
        </p:spPr>
        <p:txBody>
          <a:bodyPr wrap="none" anchor="ctr"/>
          <a:lstStyle>
            <a:lvl1pPr eaLnBrk="0" hangingPunct="0">
              <a:spcBef>
                <a:spcPct val="20000"/>
              </a:spcBef>
              <a:buClr>
                <a:srgbClr val="FF0000"/>
              </a:buClr>
              <a:buFont typeface="Wingdings" pitchFamily="2" charset="2"/>
              <a:buChar char="q"/>
              <a:defRPr sz="2400">
                <a:solidFill>
                  <a:srgbClr val="0000CC"/>
                </a:solidFill>
                <a:latin typeface="Arial" charset="0"/>
                <a:cs typeface="Arial" charset="0"/>
              </a:defRPr>
            </a:lvl1pPr>
            <a:lvl2pPr marL="742950" indent="-285750" eaLnBrk="0" hangingPunct="0">
              <a:spcBef>
                <a:spcPct val="20000"/>
              </a:spcBef>
              <a:buChar char="o"/>
              <a:defRPr sz="2000">
                <a:solidFill>
                  <a:srgbClr val="0000CC"/>
                </a:solidFill>
                <a:latin typeface="Arial" charset="0"/>
                <a:cs typeface="Arial" charset="0"/>
              </a:defRPr>
            </a:lvl2pPr>
            <a:lvl3pPr marL="1143000" indent="-228600" eaLnBrk="0" hangingPunct="0">
              <a:spcBef>
                <a:spcPct val="20000"/>
              </a:spcBef>
              <a:buFont typeface="Wingdings" pitchFamily="2" charset="2"/>
              <a:buChar char="ü"/>
              <a:defRPr sz="2000">
                <a:solidFill>
                  <a:srgbClr val="0000CC"/>
                </a:solidFill>
                <a:latin typeface="Arial" charset="0"/>
                <a:cs typeface="Arial" charset="0"/>
              </a:defRPr>
            </a:lvl3pPr>
            <a:lvl4pPr marL="1600200" indent="-228600" eaLnBrk="0" hangingPunct="0">
              <a:spcBef>
                <a:spcPct val="20000"/>
              </a:spcBef>
              <a:buFont typeface="Wingdings" pitchFamily="2" charset="2"/>
              <a:buChar char="§"/>
              <a:defRPr sz="2000">
                <a:solidFill>
                  <a:srgbClr val="0000CC"/>
                </a:solidFill>
                <a:latin typeface="Arial" charset="0"/>
                <a:cs typeface="Arial" charset="0"/>
              </a:defRPr>
            </a:lvl4pPr>
            <a:lvl5pPr marL="2057400" indent="-228600" eaLnBrk="0" hangingPunct="0">
              <a:spcBef>
                <a:spcPct val="20000"/>
              </a:spcBef>
              <a:buFont typeface="Wingdings" pitchFamily="2" charset="2"/>
              <a:buChar char="Ø"/>
              <a:defRPr sz="2000">
                <a:solidFill>
                  <a:srgbClr val="0000CC"/>
                </a:solidFill>
                <a:latin typeface="Courier New" pitchFamily="49" charset="0"/>
                <a:cs typeface="Arial" charset="0"/>
              </a:defRPr>
            </a:lvl5pPr>
            <a:lvl6pPr marL="25146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6pPr>
            <a:lvl7pPr marL="29718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7pPr>
            <a:lvl8pPr marL="34290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8pPr>
            <a:lvl9pPr marL="38862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9pPr>
          </a:lstStyle>
          <a:p>
            <a:pPr eaLnBrk="1" hangingPunct="1">
              <a:spcBef>
                <a:spcPct val="0"/>
              </a:spcBef>
              <a:buClrTx/>
              <a:buFontTx/>
              <a:buNone/>
            </a:pPr>
            <a:r>
              <a:rPr lang="en-GB" altLang="en-US" sz="1800" dirty="0">
                <a:solidFill>
                  <a:schemeClr val="tx1"/>
                </a:solidFill>
              </a:rPr>
              <a:t>objective vector</a:t>
            </a:r>
          </a:p>
        </p:txBody>
      </p:sp>
      <p:sp>
        <p:nvSpPr>
          <p:cNvPr id="6156" name="Left Brace 5"/>
          <p:cNvSpPr>
            <a:spLocks/>
          </p:cNvSpPr>
          <p:nvPr/>
        </p:nvSpPr>
        <p:spPr bwMode="auto">
          <a:xfrm rot="16200000" flipH="1" flipV="1">
            <a:off x="4666041" y="879625"/>
            <a:ext cx="288925" cy="2219325"/>
          </a:xfrm>
          <a:prstGeom prst="leftBrace">
            <a:avLst>
              <a:gd name="adj1" fmla="val 8321"/>
              <a:gd name="adj2" fmla="val 50000"/>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FF0000"/>
              </a:buClr>
              <a:buFont typeface="Wingdings" pitchFamily="2" charset="2"/>
              <a:buChar char="q"/>
              <a:defRPr sz="2400">
                <a:solidFill>
                  <a:srgbClr val="0000CC"/>
                </a:solidFill>
                <a:latin typeface="Arial" charset="0"/>
                <a:cs typeface="Arial" charset="0"/>
              </a:defRPr>
            </a:lvl1pPr>
            <a:lvl2pPr marL="742950" indent="-285750" eaLnBrk="0" hangingPunct="0">
              <a:spcBef>
                <a:spcPct val="20000"/>
              </a:spcBef>
              <a:buChar char="o"/>
              <a:defRPr sz="2000">
                <a:solidFill>
                  <a:srgbClr val="0000CC"/>
                </a:solidFill>
                <a:latin typeface="Arial" charset="0"/>
                <a:cs typeface="Arial" charset="0"/>
              </a:defRPr>
            </a:lvl2pPr>
            <a:lvl3pPr marL="1143000" indent="-228600" eaLnBrk="0" hangingPunct="0">
              <a:spcBef>
                <a:spcPct val="20000"/>
              </a:spcBef>
              <a:buFont typeface="Wingdings" pitchFamily="2" charset="2"/>
              <a:buChar char="ü"/>
              <a:defRPr sz="2000">
                <a:solidFill>
                  <a:srgbClr val="0000CC"/>
                </a:solidFill>
                <a:latin typeface="Arial" charset="0"/>
                <a:cs typeface="Arial" charset="0"/>
              </a:defRPr>
            </a:lvl3pPr>
            <a:lvl4pPr marL="1600200" indent="-228600" eaLnBrk="0" hangingPunct="0">
              <a:spcBef>
                <a:spcPct val="20000"/>
              </a:spcBef>
              <a:buFont typeface="Wingdings" pitchFamily="2" charset="2"/>
              <a:buChar char="§"/>
              <a:defRPr sz="2000">
                <a:solidFill>
                  <a:srgbClr val="0000CC"/>
                </a:solidFill>
                <a:latin typeface="Arial" charset="0"/>
                <a:cs typeface="Arial" charset="0"/>
              </a:defRPr>
            </a:lvl4pPr>
            <a:lvl5pPr marL="2057400" indent="-228600" eaLnBrk="0" hangingPunct="0">
              <a:spcBef>
                <a:spcPct val="20000"/>
              </a:spcBef>
              <a:buFont typeface="Wingdings" pitchFamily="2" charset="2"/>
              <a:buChar char="Ø"/>
              <a:defRPr sz="2000">
                <a:solidFill>
                  <a:srgbClr val="0000CC"/>
                </a:solidFill>
                <a:latin typeface="Courier New" pitchFamily="49" charset="0"/>
                <a:cs typeface="Arial" charset="0"/>
              </a:defRPr>
            </a:lvl5pPr>
            <a:lvl6pPr marL="25146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6pPr>
            <a:lvl7pPr marL="29718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7pPr>
            <a:lvl8pPr marL="34290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8pPr>
            <a:lvl9pPr marL="3886200" indent="-228600" eaLnBrk="0" fontAlgn="base" hangingPunct="0">
              <a:spcBef>
                <a:spcPct val="20000"/>
              </a:spcBef>
              <a:spcAft>
                <a:spcPct val="0"/>
              </a:spcAft>
              <a:buFont typeface="Wingdings" pitchFamily="2" charset="2"/>
              <a:buChar char="Ø"/>
              <a:defRPr sz="2000">
                <a:solidFill>
                  <a:srgbClr val="0000CC"/>
                </a:solidFill>
                <a:latin typeface="Courier New" pitchFamily="49" charset="0"/>
                <a:cs typeface="Arial" charset="0"/>
              </a:defRPr>
            </a:lvl9pPr>
          </a:lstStyle>
          <a:p>
            <a:pPr algn="ctr" eaLnBrk="1" hangingPunct="1">
              <a:spcBef>
                <a:spcPct val="0"/>
              </a:spcBef>
              <a:buClrTx/>
              <a:buFontTx/>
              <a:buNone/>
            </a:pPr>
            <a:endParaRPr lang="en-US" altLang="en-US" sz="1800">
              <a:solidFill>
                <a:schemeClr val="tx1"/>
              </a:solidFill>
            </a:endParaRPr>
          </a:p>
        </p:txBody>
      </p:sp>
      <mc:AlternateContent xmlns:mc="http://schemas.openxmlformats.org/markup-compatibility/2006" xmlns:a14="http://schemas.microsoft.com/office/drawing/2010/main">
        <mc:Choice Requires="a14">
          <p:sp>
            <p:nvSpPr>
              <p:cNvPr id="2" name="TextBox 1"/>
              <p:cNvSpPr txBox="1"/>
              <p:nvPr/>
            </p:nvSpPr>
            <p:spPr>
              <a:xfrm>
                <a:off x="1543008" y="3573016"/>
                <a:ext cx="5765296" cy="369332"/>
              </a:xfrm>
              <a:prstGeom prst="rect">
                <a:avLst/>
              </a:prstGeom>
              <a:noFill/>
            </p:spPr>
            <p:txBody>
              <a:bodyPr wrap="none" rtlCol="0">
                <a:spAutoFit/>
              </a:bodyPr>
              <a:lstStyle/>
              <a:p>
                <a:r>
                  <a:rPr lang="en-US" dirty="0"/>
                  <a:t>w</a:t>
                </a:r>
                <a:r>
                  <a:rPr lang="en-US" b="0" dirty="0"/>
                  <a:t>here </a:t>
                </a:r>
                <a14:m>
                  <m:oMath xmlns:m="http://schemas.openxmlformats.org/officeDocument/2006/math">
                    <m:r>
                      <a:rPr lang="en-US" b="0" i="1" smtClean="0">
                        <a:latin typeface="Cambria Math"/>
                      </a:rPr>
                      <m:t>𝑥</m:t>
                    </m:r>
                  </m:oMath>
                </a14:m>
                <a:r>
                  <a:rPr lang="en-US" dirty="0"/>
                  <a:t> can be discrete, continuous or mixed variable.</a:t>
                </a:r>
              </a:p>
            </p:txBody>
          </p:sp>
        </mc:Choice>
        <mc:Fallback xmlns="">
          <p:sp>
            <p:nvSpPr>
              <p:cNvPr id="2" name="TextBox 1"/>
              <p:cNvSpPr txBox="1">
                <a:spLocks noRot="1" noChangeAspect="1" noMove="1" noResize="1" noEditPoints="1" noAdjustHandles="1" noChangeArrowheads="1" noChangeShapeType="1" noTextEdit="1"/>
              </p:cNvSpPr>
              <p:nvPr/>
            </p:nvSpPr>
            <p:spPr>
              <a:xfrm>
                <a:off x="1543008" y="3573016"/>
                <a:ext cx="5765296" cy="369332"/>
              </a:xfrm>
              <a:prstGeom prst="rect">
                <a:avLst/>
              </a:prstGeom>
              <a:blipFill rotWithShape="1">
                <a:blip r:embed="rId8"/>
                <a:stretch>
                  <a:fillRect l="-846" t="-8197" r="-211" b="-24590"/>
                </a:stretch>
              </a:blipFill>
            </p:spPr>
            <p:txBody>
              <a:bodyPr/>
              <a:lstStyle/>
              <a:p>
                <a:r>
                  <a:rPr lang="en-US">
                    <a:noFill/>
                  </a:rPr>
                  <a:t> </a:t>
                </a:r>
              </a:p>
            </p:txBody>
          </p:sp>
        </mc:Fallback>
      </mc:AlternateContent>
      <p:sp>
        <p:nvSpPr>
          <p:cNvPr id="3" name="Content Placeholder 2"/>
          <p:cNvSpPr>
            <a:spLocks noGrp="1"/>
          </p:cNvSpPr>
          <p:nvPr>
            <p:ph sz="half" idx="2"/>
          </p:nvPr>
        </p:nvSpPr>
        <p:spPr>
          <a:xfrm>
            <a:off x="323528" y="4292550"/>
            <a:ext cx="8363272" cy="1656730"/>
          </a:xfrm>
        </p:spPr>
        <p:txBody>
          <a:bodyPr/>
          <a:lstStyle/>
          <a:p>
            <a:pPr marL="0" indent="0">
              <a:buNone/>
              <a:defRPr/>
            </a:pPr>
            <a:r>
              <a:rPr lang="en-GB" sz="2000" b="1" dirty="0">
                <a:solidFill>
                  <a:schemeClr val="accent2"/>
                </a:solidFill>
              </a:rPr>
              <a:t>Why multiobjective:</a:t>
            </a:r>
          </a:p>
          <a:p>
            <a:pPr marL="0" indent="0">
              <a:buNone/>
              <a:defRPr/>
            </a:pPr>
            <a:endParaRPr lang="en-GB" sz="2000" dirty="0">
              <a:solidFill>
                <a:schemeClr val="accent2"/>
              </a:solidFill>
            </a:endParaRPr>
          </a:p>
          <a:p>
            <a:pPr marL="685800" lvl="1">
              <a:defRPr/>
            </a:pPr>
            <a:r>
              <a:rPr lang="en-GB" sz="1600" dirty="0">
                <a:solidFill>
                  <a:schemeClr val="accent2"/>
                </a:solidFill>
              </a:rPr>
              <a:t>By nature, many real-life problems have multiple objectives. </a:t>
            </a:r>
          </a:p>
          <a:p>
            <a:pPr marL="685800" lvl="1">
              <a:defRPr/>
            </a:pPr>
            <a:endParaRPr lang="en-GB" sz="1600" dirty="0">
              <a:solidFill>
                <a:schemeClr val="accent2"/>
              </a:solidFill>
            </a:endParaRPr>
          </a:p>
          <a:p>
            <a:pPr marL="685800" lvl="1">
              <a:defRPr/>
            </a:pPr>
            <a:r>
              <a:rPr lang="en-GB" sz="1600" dirty="0">
                <a:solidFill>
                  <a:schemeClr val="accent2"/>
                </a:solidFill>
              </a:rPr>
              <a:t>Decision makers (DM) or modellers don’t know how to combine them into one. </a:t>
            </a:r>
          </a:p>
          <a:p>
            <a:pPr marL="400050" lvl="1" indent="0">
              <a:buNone/>
              <a:defRPr/>
            </a:pPr>
            <a:endParaRPr lang="en-GB" sz="1600" dirty="0">
              <a:solidFill>
                <a:schemeClr val="accent2"/>
              </a:solidFill>
            </a:endParaRPr>
          </a:p>
          <a:p>
            <a:pPr marL="685800" lvl="1">
              <a:defRPr/>
            </a:pPr>
            <a:r>
              <a:rPr lang="en-GB" sz="1600" dirty="0">
                <a:solidFill>
                  <a:schemeClr val="accent2"/>
                </a:solidFill>
              </a:rPr>
              <a:t>DMs want to know trade-off relationship among these objectives.  </a:t>
            </a:r>
          </a:p>
          <a:p>
            <a:endParaRPr lang="en-US" dirty="0"/>
          </a:p>
        </p:txBody>
      </p:sp>
    </p:spTree>
    <p:custDataLst>
      <p:tags r:id="rId2"/>
    </p:custDataLst>
    <p:extLst>
      <p:ext uri="{BB962C8B-B14F-4D97-AF65-F5344CB8AC3E}">
        <p14:creationId xmlns:p14="http://schemas.microsoft.com/office/powerpoint/2010/main" val="2918452648"/>
      </p:ext>
    </p:extLst>
  </p:cSld>
  <p:clrMapOvr>
    <a:masterClrMapping/>
  </p:clrMapOvr>
  <mc:AlternateContent xmlns:mc="http://schemas.openxmlformats.org/markup-compatibility/2006" xmlns:p14="http://schemas.microsoft.com/office/powerpoint/2010/main">
    <mc:Choice Requires="p14">
      <p:transition spd="slow" p14:dur="2000" advTm="119199"/>
    </mc:Choice>
    <mc:Fallback xmlns="">
      <p:transition spd="slow" advTm="119199"/>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animBg="1"/>
      <p:bldP spid="6152" grpId="0" animBg="1"/>
      <p:bldP spid="6155" grpId="0" animBg="1"/>
      <p:bldP spid="6156" grpId="0" animBg="1"/>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8229600" cy="863600"/>
          </a:xfrm>
        </p:spPr>
        <p:txBody>
          <a:bodyPr/>
          <a:lstStyle/>
          <a:p>
            <a:r>
              <a:rPr lang="en-US" dirty="0"/>
              <a:t>Few for Many</a:t>
            </a:r>
          </a:p>
        </p:txBody>
      </p:sp>
      <p:sp>
        <p:nvSpPr>
          <p:cNvPr id="3" name="Content Placeholder 2"/>
          <p:cNvSpPr>
            <a:spLocks noGrp="1"/>
          </p:cNvSpPr>
          <p:nvPr>
            <p:ph idx="1"/>
          </p:nvPr>
        </p:nvSpPr>
        <p:spPr>
          <a:xfrm>
            <a:off x="0" y="931869"/>
            <a:ext cx="8748464" cy="4525962"/>
          </a:xfrm>
        </p:spPr>
        <p:txBody>
          <a:bodyPr/>
          <a:lstStyle/>
          <a:p>
            <a:r>
              <a:rPr lang="en-US" dirty="0"/>
              <a:t>Motivation</a:t>
            </a:r>
          </a:p>
          <a:p>
            <a:pPr lvl="1" indent="-342900"/>
            <a:r>
              <a:rPr lang="en-US" sz="1800" dirty="0"/>
              <a:t>In some applications, the number of objectives can be very large (&gt;100), for example:    </a:t>
            </a:r>
          </a:p>
          <a:p>
            <a:pPr lvl="2" indent="-342900">
              <a:buFont typeface="Wingdings" panose="05000000000000000000" charset="0"/>
              <a:buChar char="Ø"/>
            </a:pPr>
            <a:r>
              <a:rPr lang="en-US" sz="1800" dirty="0"/>
              <a:t>designing personalized products for many </a:t>
            </a:r>
            <a:r>
              <a:rPr lang="en-US" sz="1800" dirty="0">
                <a:sym typeface="+mn-ea"/>
              </a:rPr>
              <a:t>customers,</a:t>
            </a:r>
          </a:p>
          <a:p>
            <a:pPr lvl="2" indent="-342900">
              <a:buFont typeface="Wingdings" panose="05000000000000000000" charset="0"/>
              <a:buChar char="Ø"/>
            </a:pPr>
            <a:r>
              <a:rPr lang="en-US" altLang="zh-CN" sz="1800" dirty="0">
                <a:sym typeface="+mn-ea"/>
              </a:rPr>
              <a:t>producing advertisements</a:t>
            </a:r>
            <a:r>
              <a:rPr lang="en-US" sz="1800" dirty="0">
                <a:sym typeface="+mn-ea"/>
              </a:rPr>
              <a:t> for </a:t>
            </a:r>
            <a:r>
              <a:rPr lang="en-US" altLang="zh-CN" sz="1800" dirty="0">
                <a:sym typeface="+mn-ea"/>
              </a:rPr>
              <a:t>a large group of diverse audiences,</a:t>
            </a:r>
          </a:p>
          <a:p>
            <a:pPr lvl="2" indent="-342900">
              <a:buFont typeface="Wingdings" panose="05000000000000000000" charset="0"/>
              <a:buChar char="Ø"/>
            </a:pPr>
            <a:r>
              <a:rPr lang="en-US" sz="1800" dirty="0">
                <a:sym typeface="+mn-ea"/>
              </a:rPr>
              <a:t>training machine learning models for many data/tasks [e.g. Guo, et]. </a:t>
            </a:r>
            <a:r>
              <a:rPr lang="en-US" sz="1800" dirty="0"/>
              <a:t> </a:t>
            </a:r>
          </a:p>
          <a:p>
            <a:pPr lvl="1" indent="-342900"/>
            <a:endParaRPr lang="en-US" sz="1800" dirty="0"/>
          </a:p>
          <a:p>
            <a:pPr lvl="1" indent="-342900"/>
            <a:r>
              <a:rPr lang="en-US" sz="1800" dirty="0"/>
              <a:t>Most current EMO algorithms try to generate a finite number solutions to approximate the whole PS (PF). It is often impractical. </a:t>
            </a:r>
          </a:p>
          <a:p>
            <a:pPr marL="400050" lvl="1" indent="0">
              <a:buNone/>
            </a:pPr>
            <a:endParaRPr lang="en-US" dirty="0"/>
          </a:p>
          <a:p>
            <a:r>
              <a:rPr lang="en-US" dirty="0"/>
              <a:t>Our “few for many” approach</a:t>
            </a:r>
          </a:p>
          <a:p>
            <a:pPr lvl="1" indent="-342900"/>
            <a:r>
              <a:rPr lang="en-US" sz="1800" dirty="0"/>
              <a:t>Treat each objective as a customer, each solution as a product, how can we produce a </a:t>
            </a:r>
            <a:r>
              <a:rPr lang="en-US" sz="1800" dirty="0">
                <a:solidFill>
                  <a:srgbClr val="FF0000"/>
                </a:solidFill>
              </a:rPr>
              <a:t>few</a:t>
            </a:r>
            <a:r>
              <a:rPr lang="en-US" sz="1800" dirty="0"/>
              <a:t> products to serve </a:t>
            </a:r>
            <a:r>
              <a:rPr lang="en-US" sz="1800" dirty="0">
                <a:solidFill>
                  <a:srgbClr val="FF0000"/>
                </a:solidFill>
              </a:rPr>
              <a:t>many</a:t>
            </a:r>
            <a:r>
              <a:rPr lang="en-US" sz="1800" dirty="0"/>
              <a:t> customers.</a:t>
            </a:r>
          </a:p>
          <a:p>
            <a:pPr lvl="1" indent="-342900"/>
            <a:endParaRPr lang="en-US" dirty="0"/>
          </a:p>
          <a:p>
            <a:pPr marL="0" indent="0">
              <a:lnSpc>
                <a:spcPct val="130000"/>
              </a:lnSpc>
              <a:spcBef>
                <a:spcPct val="0"/>
              </a:spcBef>
              <a:buNone/>
            </a:pPr>
            <a:r>
              <a:rPr lang="en-US" altLang="zh-CN" sz="1400" dirty="0">
                <a:solidFill>
                  <a:srgbClr val="000000"/>
                </a:solidFill>
                <a:latin typeface="Times New Roman" panose="02020603050405020304" pitchFamily="18" charset="0"/>
                <a:cs typeface="Times New Roman" panose="02020603050405020304" pitchFamily="18" charset="0"/>
              </a:rPr>
              <a:t>P Guo, C Gong, F Liu, X Lin, Z. Lu, Q. Zhang and Z Wang, MOS-Attack, A Scalable Multi-objective Adversarial Attack Framework, CVPR, 2025. </a:t>
            </a:r>
            <a:endParaRPr lang="en-US" dirty="0"/>
          </a:p>
        </p:txBody>
      </p:sp>
      <p:sp>
        <p:nvSpPr>
          <p:cNvPr id="4" name="Slide Number Placeholder 3"/>
          <p:cNvSpPr>
            <a:spLocks noGrp="1"/>
          </p:cNvSpPr>
          <p:nvPr>
            <p:ph type="sldNum" sz="quarter" idx="12"/>
          </p:nvPr>
        </p:nvSpPr>
        <p:spPr/>
        <p:txBody>
          <a:bodyPr/>
          <a:lstStyle/>
          <a:p>
            <a:pPr fontAlgn="base">
              <a:spcBef>
                <a:spcPct val="0"/>
              </a:spcBef>
              <a:spcAft>
                <a:spcPct val="0"/>
              </a:spcAft>
              <a:defRPr/>
            </a:pPr>
            <a:fld id="{9FEEDDC7-1821-409A-B657-D68E1847FA43}" type="slidenum">
              <a:rPr lang="en-GB">
                <a:solidFill>
                  <a:srgbClr val="000000"/>
                </a:solidFill>
                <a:latin typeface="Arial" panose="020B0604020202020204" pitchFamily="34" charset="0"/>
                <a:cs typeface="Arial" panose="020B0604020202020204" pitchFamily="34" charset="0"/>
              </a:rPr>
              <a:t>60</a:t>
            </a:fld>
            <a:r>
              <a:rPr lang="en-GB">
                <a:solidFill>
                  <a:srgbClr val="00000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989831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17128"/>
            <a:ext cx="8229600" cy="863600"/>
          </a:xfrm>
        </p:spPr>
        <p:txBody>
          <a:bodyPr/>
          <a:lstStyle/>
          <a:p>
            <a:r>
              <a:rPr lang="en-US" dirty="0"/>
              <a:t>Setting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7544" y="2852936"/>
                <a:ext cx="7931224" cy="5976664"/>
              </a:xfrm>
            </p:spPr>
            <p:txBody>
              <a:bodyPr/>
              <a:lstStyle/>
              <a:p>
                <a:pPr marL="0" indent="0">
                  <a:buNone/>
                </a:pPr>
                <a:r>
                  <a:rPr lang="en-US" dirty="0"/>
                  <a:t>Given </a:t>
                </a:r>
              </a:p>
              <a:p>
                <a:pPr lvl="1"/>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oMath>
                </a14:m>
                <a:r>
                  <a:rPr lang="en-US" dirty="0"/>
                  <a:t> </a:t>
                </a:r>
                <a14:m>
                  <m:oMath xmlns:m="http://schemas.openxmlformats.org/officeDocument/2006/math">
                    <m:r>
                      <a:rPr lang="en-US" b="0" i="1" dirty="0" smtClean="0">
                        <a:latin typeface="Cambria Math" panose="02040503050406030204" pitchFamily="18" charset="0"/>
                      </a:rPr>
                      <m:t>𝑚</m:t>
                    </m:r>
                  </m:oMath>
                </a14:m>
                <a:r>
                  <a:rPr lang="en-US" dirty="0"/>
                  <a:t>  objectives. </a:t>
                </a:r>
              </a:p>
              <a:p>
                <a:pPr lvl="1"/>
                <a:r>
                  <a:rPr lang="en-US" dirty="0"/>
                  <a:t> </a:t>
                </a:r>
                <a14:m>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 </m:t>
                    </m:r>
                  </m:oMath>
                </a14:m>
                <a:r>
                  <a:rPr lang="en-US" dirty="0"/>
                  <a:t> a performance metric of </a:t>
                </a:r>
                <a:r>
                  <a:rPr lang="en-US" altLang="zh-CN" dirty="0"/>
                  <a:t> </a:t>
                </a:r>
                <a14:m>
                  <m:oMath xmlns:m="http://schemas.openxmlformats.org/officeDocument/2006/math">
                    <m:r>
                      <a:rPr lang="en-US" altLang="zh-CN" b="0" i="1" dirty="0" smtClean="0">
                        <a:latin typeface="Cambria Math" panose="02040503050406030204" pitchFamily="18" charset="0"/>
                      </a:rPr>
                      <m:t>𝑆</m:t>
                    </m:r>
                    <m:r>
                      <a:rPr lang="en-US" altLang="zh-CN" b="0" i="1" dirty="0" smtClean="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𝑥</m:t>
                            </m:r>
                          </m:e>
                          <m:sup>
                            <m:r>
                              <a:rPr lang="en-US" altLang="zh-CN" b="0" i="1" dirty="0" smtClean="0">
                                <a:latin typeface="Cambria Math" panose="02040503050406030204" pitchFamily="18" charset="0"/>
                              </a:rPr>
                              <m:t>1</m:t>
                            </m:r>
                          </m:sup>
                        </m:sSup>
                        <m:r>
                          <a:rPr lang="en-US" altLang="zh-CN" b="0" i="1" dirty="0" smtClean="0">
                            <a:latin typeface="Cambria Math" panose="02040503050406030204" pitchFamily="18" charset="0"/>
                          </a:rPr>
                          <m:t>, …, </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𝑥</m:t>
                            </m:r>
                          </m:e>
                          <m:sup>
                            <m:r>
                              <a:rPr lang="en-US" altLang="zh-CN" b="0" i="1" dirty="0" smtClean="0">
                                <a:latin typeface="Cambria Math" panose="02040503050406030204" pitchFamily="18" charset="0"/>
                              </a:rPr>
                              <m:t>𝐾</m:t>
                            </m:r>
                          </m:sup>
                        </m:sSup>
                      </m:e>
                    </m:d>
                    <m:r>
                      <a:rPr lang="en-US" altLang="zh-CN" b="0" i="1" dirty="0" smtClean="0">
                        <a:latin typeface="Cambria Math" panose="02040503050406030204" pitchFamily="18" charset="0"/>
                      </a:rPr>
                      <m:t>  </m:t>
                    </m:r>
                  </m:oMath>
                </a14:m>
                <a:r>
                  <a:rPr lang="en-US" dirty="0"/>
                  <a:t>w.r.t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r>
                      <a:rPr lang="en-US" b="0" i="1" smtClean="0">
                        <a:latin typeface="Cambria Math" panose="02040503050406030204" pitchFamily="18" charset="0"/>
                      </a:rPr>
                      <m:t>.</m:t>
                    </m:r>
                  </m:oMath>
                </a14:m>
                <a:r>
                  <a:rPr lang="en-US" dirty="0"/>
                  <a:t> Where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endParaRPr lang="en-US" dirty="0"/>
              </a:p>
              <a:p>
                <a:pPr marL="457200" lvl="1" indent="0">
                  <a:buNone/>
                </a:pPr>
                <a:endParaRPr lang="en-US" dirty="0"/>
              </a:p>
              <a:p>
                <a:pPr marL="57150" indent="0">
                  <a:buNone/>
                </a:pPr>
                <a:r>
                  <a:rPr lang="en-US" dirty="0"/>
                  <a:t>Goal: </a:t>
                </a:r>
              </a:p>
              <a:p>
                <a:pPr marL="800100" lvl="1"/>
                <a:r>
                  <a:rPr lang="en-US" dirty="0"/>
                  <a:t>Find  </a:t>
                </a:r>
                <a14:m>
                  <m:oMath xmlns:m="http://schemas.openxmlformats.org/officeDocument/2006/math">
                    <m:r>
                      <a:rPr lang="en-US" b="0" i="1" smtClean="0">
                        <a:latin typeface="Cambria Math" panose="02040503050406030204" pitchFamily="18" charset="0"/>
                      </a:rPr>
                      <m:t>𝑆</m:t>
                    </m:r>
                  </m:oMath>
                </a14:m>
                <a:r>
                  <a:rPr lang="en-US" dirty="0"/>
                  <a:t> with the best quality. </a:t>
                </a:r>
              </a:p>
              <a:p>
                <a:pPr marL="514350" lvl="1" indent="0">
                  <a:buNone/>
                </a:pPr>
                <a:endParaRPr lang="en-US" dirty="0"/>
              </a:p>
              <a:p>
                <a:pPr marL="514350" lvl="1" indent="0">
                  <a:buNone/>
                </a:pPr>
                <a:endParaRPr lang="en-US" dirty="0"/>
              </a:p>
              <a:p>
                <a:pPr marL="514350" lvl="1" indent="0">
                  <a:buNone/>
                </a:pPr>
                <a:endParaRPr lang="en-US"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467544" y="2852936"/>
                <a:ext cx="7931224" cy="5976664"/>
              </a:xfrm>
              <a:blipFill rotWithShape="1">
                <a:blip r:embed="rId2"/>
                <a:stretch>
                  <a:fillRect l="-2" t="-9" r="3" b="9"/>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pPr fontAlgn="base">
              <a:spcBef>
                <a:spcPct val="0"/>
              </a:spcBef>
              <a:spcAft>
                <a:spcPct val="0"/>
              </a:spcAft>
              <a:defRPr/>
            </a:pPr>
            <a:fld id="{9FEEDDC7-1821-409A-B657-D68E1847FA43}" type="slidenum">
              <a:rPr lang="en-GB">
                <a:solidFill>
                  <a:srgbClr val="000000"/>
                </a:solidFill>
                <a:latin typeface="Arial" panose="020B0604020202020204" pitchFamily="34" charset="0"/>
                <a:cs typeface="Arial" panose="020B0604020202020204" pitchFamily="34" charset="0"/>
              </a:rPr>
              <a:t>61</a:t>
            </a:fld>
            <a:r>
              <a:rPr lang="en-GB">
                <a:solidFill>
                  <a:srgbClr val="000000"/>
                </a:solidFill>
                <a:latin typeface="Arial" panose="020B0604020202020204" pitchFamily="34" charset="0"/>
                <a:cs typeface="Arial" panose="020B0604020202020204" pitchFamily="34" charset="0"/>
              </a:rPr>
              <a:t>	</a:t>
            </a:r>
          </a:p>
        </p:txBody>
      </p:sp>
      <p:pic>
        <p:nvPicPr>
          <p:cNvPr id="5" name="图片 2"/>
          <p:cNvPicPr>
            <a:picLocks noChangeAspect="1"/>
          </p:cNvPicPr>
          <p:nvPr/>
        </p:nvPicPr>
        <p:blipFill>
          <a:blip r:embed="rId3"/>
          <a:stretch>
            <a:fillRect/>
          </a:stretch>
        </p:blipFill>
        <p:spPr>
          <a:xfrm>
            <a:off x="1046251" y="1232173"/>
            <a:ext cx="6773810" cy="1369318"/>
          </a:xfrm>
          <a:prstGeom prst="rect">
            <a:avLst/>
          </a:prstGeom>
          <a:noFill/>
          <a:ln w="9525">
            <a:noFill/>
          </a:ln>
        </p:spPr>
      </p:pic>
    </p:spTree>
    <p:extLst>
      <p:ext uri="{BB962C8B-B14F-4D97-AF65-F5344CB8AC3E}">
        <p14:creationId xmlns:p14="http://schemas.microsoft.com/office/powerpoint/2010/main" val="367568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387" y="435432"/>
            <a:ext cx="8229600" cy="863600"/>
          </a:xfrm>
        </p:spPr>
        <p:txBody>
          <a:bodyPr/>
          <a:lstStyle/>
          <a:p>
            <a:r>
              <a:rPr lang="en-US" dirty="0"/>
              <a:t>Examples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490006"/>
                <a:ext cx="7931224" cy="5976664"/>
              </a:xfrm>
            </p:spPr>
            <p:txBody>
              <a:bodyPr/>
              <a:lstStyle/>
              <a:p>
                <a:pPr marL="800100" lvl="1"/>
                <a:endParaRPr lang="en-US" dirty="0"/>
              </a:p>
              <a:p>
                <a:pPr marL="400050"/>
                <a:r>
                  <a:rPr lang="en-US" dirty="0"/>
                  <a:t>Sum-</a:t>
                </a:r>
                <a:r>
                  <a:rPr lang="en-US" dirty="0" err="1"/>
                  <a:t>inf</a:t>
                </a:r>
                <a:r>
                  <a:rPr lang="en-US" dirty="0"/>
                  <a:t> Metric:  </a:t>
                </a:r>
              </a:p>
              <a:p>
                <a:pPr marL="514350" lvl="1" indent="0" algn="ctr">
                  <a:buNone/>
                </a:pPr>
                <a14:m>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e>
                    </m:d>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pt-BR"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𝑚</m:t>
                        </m:r>
                      </m:sup>
                      <m:e>
                        <m:r>
                          <m:rPr>
                            <m:sty m:val="p"/>
                          </m:rPr>
                          <a:rPr lang="en-US" b="0" i="0" smtClean="0">
                            <a:latin typeface="Cambria Math" panose="02040503050406030204" pitchFamily="18" charset="0"/>
                          </a:rPr>
                          <m:t>inf</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e>
                    </m:nary>
                  </m:oMath>
                </a14:m>
                <a:r>
                  <a:rPr lang="en-US" dirty="0"/>
                  <a:t>   </a:t>
                </a:r>
              </a:p>
              <a:p>
                <a:pPr marL="514350" lvl="1" indent="0" algn="ctr">
                  <a:buNone/>
                </a:pPr>
                <a:endParaRPr lang="en-US" dirty="0"/>
              </a:p>
              <a:p>
                <a:pPr marL="857250" lvl="1"/>
                <a:r>
                  <a:rPr lang="en-US" dirty="0"/>
                  <a:t>It is equivalent to clustering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𝑚</m:t>
                        </m:r>
                      </m:sub>
                    </m:sSub>
                  </m:oMath>
                </a14:m>
                <a:r>
                  <a:rPr lang="en-US" dirty="0"/>
                  <a:t> into K clusters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𝐾</m:t>
                        </m:r>
                      </m:sub>
                    </m:sSub>
                  </m:oMath>
                </a14:m>
                <a:r>
                  <a:rPr lang="en-US" dirty="0"/>
                  <a:t> and finding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1</m:t>
                        </m:r>
                      </m:sup>
                    </m:sSup>
                    <m:r>
                      <a:rPr lang="en-US" b="0" i="1" smtClean="0">
                        <a:latin typeface="Cambria Math" panose="02040503050406030204" pitchFamily="18" charset="0"/>
                      </a:rPr>
                      <m:t>, …,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𝐾</m:t>
                        </m:r>
                      </m:sup>
                    </m:sSup>
                  </m:oMath>
                </a14:m>
                <a:r>
                  <a:rPr lang="en-US" dirty="0"/>
                  <a:t>  such that </a:t>
                </a:r>
              </a:p>
              <a:p>
                <a:pPr marL="5715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𝐺</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𝐾</m:t>
                              </m:r>
                            </m:sub>
                          </m:sSub>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1</m:t>
                              </m:r>
                            </m:sup>
                          </m:sSup>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𝑘</m:t>
                              </m:r>
                            </m:sup>
                          </m:sSup>
                        </m:e>
                      </m:d>
                      <m:r>
                        <a:rPr lang="en-US"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en-US" b="0" i="1" smtClean="0">
                              <a:latin typeface="Cambria Math" panose="02040503050406030204" pitchFamily="18" charset="0"/>
                            </a:rPr>
                            <m:t>𝑘</m:t>
                          </m:r>
                          <m:r>
                            <a:rPr lang="pt-BR" b="0" i="1" smtClean="0">
                              <a:latin typeface="Cambria Math" panose="02040503050406030204" pitchFamily="18" charset="0"/>
                            </a:rPr>
                            <m:t>=1</m:t>
                          </m:r>
                        </m:sub>
                        <m:sup>
                          <m:r>
                            <a:rPr lang="en-US" b="0" i="1" smtClean="0">
                              <a:latin typeface="Cambria Math" panose="02040503050406030204" pitchFamily="18" charset="0"/>
                            </a:rPr>
                            <m:t>𝐾</m:t>
                          </m:r>
                        </m:sup>
                        <m:e>
                          <m:nary>
                            <m:naryPr>
                              <m:chr m:val="∑"/>
                              <m:supHide m:val="on"/>
                              <m:ctrlPr>
                                <a:rPr lang="pt-BR" i="1">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𝑘</m:t>
                                  </m:r>
                                </m:sub>
                              </m:sSub>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𝑘</m:t>
                                      </m:r>
                                    </m:sup>
                                  </m:sSup>
                                </m:e>
                              </m:d>
                            </m:e>
                          </m:nary>
                        </m:e>
                      </m:nary>
                    </m:oMath>
                  </m:oMathPara>
                </a14:m>
                <a:endParaRPr lang="en-US" dirty="0"/>
              </a:p>
              <a:p>
                <a:pPr marL="571500" lvl="1" indent="0">
                  <a:buNone/>
                </a:pPr>
                <a:r>
                  <a:rPr lang="en-US" dirty="0"/>
                  <a:t>    where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𝑘</m:t>
                        </m:r>
                      </m:sup>
                    </m:sSup>
                  </m:oMath>
                </a14:m>
                <a:r>
                  <a:rPr lang="en-US" dirty="0"/>
                  <a:t> is the solution for objectives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𝑘</m:t>
                        </m:r>
                      </m:sub>
                    </m:sSub>
                    <m:r>
                      <a:rPr lang="en-US" b="0" i="1" smtClean="0">
                        <a:latin typeface="Cambria Math" panose="02040503050406030204" pitchFamily="18" charset="0"/>
                      </a:rPr>
                      <m:t>.</m:t>
                    </m:r>
                  </m:oMath>
                </a14:m>
                <a:endParaRPr lang="en-US" b="0" dirty="0"/>
              </a:p>
              <a:p>
                <a:pPr marL="571500" lvl="1" indent="0">
                  <a:buNone/>
                </a:pPr>
                <a:r>
                  <a:rPr lang="en-US" dirty="0"/>
                  <a:t> </a:t>
                </a:r>
              </a:p>
              <a:p>
                <a:pPr marL="171450" indent="0">
                  <a:buNone/>
                </a:pPr>
                <a:endParaRPr lang="en-US" dirty="0"/>
              </a:p>
              <a:p>
                <a:pPr marL="514350"/>
                <a:endParaRPr lang="en-US" dirty="0"/>
              </a:p>
              <a:p>
                <a:pPr marL="571500" lvl="1" indent="0">
                  <a:buNone/>
                </a:pPr>
                <a:endParaRPr lang="en-US" dirty="0"/>
              </a:p>
              <a:p>
                <a:pPr marL="514350"/>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490006"/>
                <a:ext cx="7931224" cy="5976664"/>
              </a:xfrm>
              <a:blipFill>
                <a:blip r:embed="rId2"/>
                <a:stretch>
                  <a:fillRect l="-307"/>
                </a:stretch>
              </a:blipFill>
            </p:spPr>
            <p:txBody>
              <a:bodyPr/>
              <a:lstStyle/>
              <a:p>
                <a:r>
                  <a:rPr lang="en-HK">
                    <a:noFill/>
                  </a:rPr>
                  <a:t> </a:t>
                </a:r>
              </a:p>
            </p:txBody>
          </p:sp>
        </mc:Fallback>
      </mc:AlternateContent>
      <p:sp>
        <p:nvSpPr>
          <p:cNvPr id="4" name="Slide Number Placeholder 3"/>
          <p:cNvSpPr>
            <a:spLocks noGrp="1"/>
          </p:cNvSpPr>
          <p:nvPr>
            <p:ph type="sldNum" sz="quarter" idx="12"/>
          </p:nvPr>
        </p:nvSpPr>
        <p:spPr/>
        <p:txBody>
          <a:bodyPr/>
          <a:lstStyle/>
          <a:p>
            <a:pPr fontAlgn="base">
              <a:spcBef>
                <a:spcPct val="0"/>
              </a:spcBef>
              <a:spcAft>
                <a:spcPct val="0"/>
              </a:spcAft>
              <a:defRPr/>
            </a:pPr>
            <a:fld id="{9FEEDDC7-1821-409A-B657-D68E1847FA43}" type="slidenum">
              <a:rPr lang="en-GB">
                <a:solidFill>
                  <a:srgbClr val="000000"/>
                </a:solidFill>
                <a:latin typeface="Arial" panose="020B0604020202020204" pitchFamily="34" charset="0"/>
                <a:cs typeface="Arial" panose="020B0604020202020204" pitchFamily="34" charset="0"/>
              </a:rPr>
              <a:t>62</a:t>
            </a:fld>
            <a:r>
              <a:rPr lang="en-GB">
                <a:solidFill>
                  <a:srgbClr val="00000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34992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fontAlgn="base">
              <a:spcBef>
                <a:spcPct val="0"/>
              </a:spcBef>
              <a:spcAft>
                <a:spcPct val="0"/>
              </a:spcAft>
              <a:defRPr/>
            </a:pPr>
            <a:fld id="{9FEEDDC7-1821-409A-B657-D68E1847FA43}" type="slidenum">
              <a:rPr lang="en-GB">
                <a:solidFill>
                  <a:srgbClr val="000000"/>
                </a:solidFill>
                <a:latin typeface="Arial" panose="020B0604020202020204" pitchFamily="34" charset="0"/>
                <a:cs typeface="Arial" panose="020B0604020202020204" pitchFamily="34" charset="0"/>
              </a:rPr>
              <a:t>63</a:t>
            </a:fld>
            <a:r>
              <a:rPr lang="en-GB">
                <a:solidFill>
                  <a:srgbClr val="000000"/>
                </a:solidFill>
                <a:latin typeface="Arial" panose="020B0604020202020204" pitchFamily="34" charset="0"/>
                <a:cs typeface="Arial" panose="020B0604020202020204" pitchFamily="34" charset="0"/>
              </a:rPr>
              <a:t>	</a:t>
            </a:r>
          </a:p>
        </p:txBody>
      </p:sp>
      <p:sp>
        <p:nvSpPr>
          <p:cNvPr id="5" name="Title 1"/>
          <p:cNvSpPr>
            <a:spLocks noGrp="1"/>
          </p:cNvSpPr>
          <p:nvPr>
            <p:ph type="title"/>
          </p:nvPr>
        </p:nvSpPr>
        <p:spPr>
          <a:xfrm>
            <a:off x="395536" y="188640"/>
            <a:ext cx="8229600" cy="863600"/>
          </a:xfrm>
        </p:spPr>
        <p:txBody>
          <a:bodyPr/>
          <a:lstStyle/>
          <a:p>
            <a:r>
              <a:rPr lang="en-US" altLang="zh-CN" dirty="0"/>
              <a:t>Conceptual </a:t>
            </a:r>
            <a:r>
              <a:rPr lang="en-US" dirty="0"/>
              <a:t>Algorithm for Sum-Inf Metric </a:t>
            </a:r>
          </a:p>
        </p:txBody>
      </p:sp>
      <mc:AlternateContent xmlns:mc="http://schemas.openxmlformats.org/markup-compatibility/2006" xmlns:a14="http://schemas.microsoft.com/office/drawing/2010/main">
        <mc:Choice Requires="a14">
          <p:sp>
            <p:nvSpPr>
              <p:cNvPr id="9" name="Text Placeholder 8"/>
              <p:cNvSpPr>
                <a:spLocks noGrp="1"/>
              </p:cNvSpPr>
              <p:nvPr>
                <p:ph type="body" sz="half" idx="4294967295"/>
              </p:nvPr>
            </p:nvSpPr>
            <p:spPr>
              <a:xfrm>
                <a:off x="272415" y="1269366"/>
                <a:ext cx="8590280" cy="4690745"/>
              </a:xfrm>
            </p:spPr>
            <p:txBody>
              <a:bodyPr/>
              <a:lstStyle/>
              <a:p>
                <a:r>
                  <a:rPr lang="en-US" altLang="zh-CN" sz="2000" dirty="0"/>
                  <a:t>At each iteration t, it maintains a set of objective clusters </a:t>
                </a:r>
                <a14:m>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cs typeface="Cambria Math" panose="02040503050406030204" pitchFamily="18" charset="0"/>
                          </a:rPr>
                        </m:ctrlPr>
                      </m:sSubPr>
                      <m:e>
                        <m:r>
                          <a:rPr lang="en-US" sz="2000" i="1">
                            <a:latin typeface="Cambria Math" panose="02040503050406030204" pitchFamily="18" charset="0"/>
                            <a:cs typeface="Cambria Math" panose="02040503050406030204" pitchFamily="18" charset="0"/>
                          </a:rPr>
                          <m:t>𝐶</m:t>
                        </m:r>
                      </m:e>
                      <m:sub>
                        <m:r>
                          <a:rPr lang="en-US" sz="2000" i="1">
                            <a:latin typeface="Cambria Math" panose="02040503050406030204" pitchFamily="18" charset="0"/>
                            <a:cs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cs typeface="Cambria Math" panose="02040503050406030204" pitchFamily="18" charset="0"/>
                          </a:rPr>
                        </m:ctrlPr>
                      </m:sSubPr>
                      <m:e>
                        <m:r>
                          <a:rPr lang="en-US" sz="2000" i="1">
                            <a:latin typeface="Cambria Math" panose="02040503050406030204" pitchFamily="18" charset="0"/>
                            <a:cs typeface="Cambria Math" panose="02040503050406030204" pitchFamily="18" charset="0"/>
                          </a:rPr>
                          <m:t>𝐶</m:t>
                        </m:r>
                      </m:e>
                      <m:sub>
                        <m:r>
                          <a:rPr lang="en-US" sz="2000" i="1">
                            <a:latin typeface="Cambria Math" panose="02040503050406030204" pitchFamily="18" charset="0"/>
                            <a:cs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sSub>
                      <m:sSubPr>
                        <m:ctrlPr>
                          <a:rPr lang="en-US" sz="2000" i="1">
                            <a:latin typeface="Cambria Math" panose="02040503050406030204" pitchFamily="18" charset="0"/>
                            <a:cs typeface="Cambria Math" panose="02040503050406030204" pitchFamily="18" charset="0"/>
                          </a:rPr>
                        </m:ctrlPr>
                      </m:sSubPr>
                      <m:e>
                        <m:r>
                          <a:rPr lang="en-US" sz="2000" i="1">
                            <a:latin typeface="Cambria Math" panose="02040503050406030204" pitchFamily="18" charset="0"/>
                            <a:cs typeface="Cambria Math" panose="02040503050406030204" pitchFamily="18" charset="0"/>
                          </a:rPr>
                          <m:t>𝐶</m:t>
                        </m:r>
                      </m:e>
                      <m:sub>
                        <m:r>
                          <a:rPr lang="en-US" sz="2000" i="1">
                            <a:latin typeface="Cambria Math" panose="02040503050406030204" pitchFamily="18" charset="0"/>
                            <a:cs typeface="Cambria Math" panose="02040503050406030204" pitchFamily="18" charset="0"/>
                          </a:rPr>
                          <m:t>𝐾</m:t>
                        </m:r>
                      </m:sub>
                    </m:sSub>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r>
                  <a:rPr lang="en-US" altLang="zh-CN" sz="2000" dirty="0"/>
                  <a:t> and their corresponding candidate solutions </a:t>
                </a:r>
                <a14:m>
                  <m:oMath xmlns:m="http://schemas.openxmlformats.org/officeDocument/2006/math">
                    <m:r>
                      <a:rPr lang="en-US" sz="2000" i="1">
                        <a:latin typeface="Cambria Math" panose="02040503050406030204" pitchFamily="18" charset="0"/>
                      </a:rPr>
                      <m:t>{</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1</m:t>
                        </m:r>
                      </m:sup>
                    </m:sSup>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𝐾</m:t>
                        </m:r>
                      </m:sup>
                    </m:sSup>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r>
                  <a:rPr lang="en-US" altLang="zh-CN" sz="2000" dirty="0"/>
                  <a:t> .</a:t>
                </a:r>
              </a:p>
              <a:p>
                <a:pPr marL="0" indent="0">
                  <a:buNone/>
                </a:pPr>
                <a:endParaRPr lang="en-US" sz="2000" dirty="0"/>
              </a:p>
              <a:p>
                <a:r>
                  <a:rPr lang="en-US" altLang="zh-CN" sz="2000" dirty="0"/>
                  <a:t>A basic version works as follows:</a:t>
                </a:r>
              </a:p>
              <a:p>
                <a:endParaRPr lang="en-US" altLang="zh-CN" sz="2000" dirty="0"/>
              </a:p>
              <a:p>
                <a:pPr marL="0" indent="0">
                  <a:buNone/>
                </a:pPr>
                <a:r>
                  <a:rPr lang="en-US" sz="2000" dirty="0"/>
                  <a:t>Step 1 </a:t>
                </a:r>
                <a14:m>
                  <m:oMath xmlns:m="http://schemas.openxmlformats.org/officeDocument/2006/math">
                    <m:r>
                      <a:rPr lang="en-US" sz="2000" i="1">
                        <a:latin typeface="Cambria Math" panose="02040503050406030204" pitchFamily="18" charset="0"/>
                        <a:cs typeface="Cambria Math" panose="02040503050406030204" pitchFamily="18" charset="0"/>
                      </a:rPr>
                      <m:t>𝑥</m:t>
                    </m:r>
                  </m:oMath>
                </a14:m>
                <a:r>
                  <a:rPr lang="en-US" sz="2000" dirty="0"/>
                  <a:t>-update: </a:t>
                </a:r>
                <a14:m>
                  <m:oMath xmlns:m="http://schemas.openxmlformats.org/officeDocument/2006/math">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𝑘</m:t>
                        </m:r>
                      </m:sup>
                    </m:sSup>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+1)←</m:t>
                    </m:r>
                    <m:sSub>
                      <m:sSubPr>
                        <m:ctrlPr>
                          <a:rPr lang="en-US" sz="2000" i="1">
                            <a:latin typeface="Cambria Math" panose="02040503050406030204" pitchFamily="18" charset="0"/>
                            <a:cs typeface="Cambria Math" panose="02040503050406030204" pitchFamily="18" charset="0"/>
                          </a:rPr>
                        </m:ctrlPr>
                      </m:sSubPr>
                      <m:e>
                        <m:r>
                          <a:rPr lang="en-US" sz="2000" i="1">
                            <a:latin typeface="Cambria Math" panose="02040503050406030204" pitchFamily="18" charset="0"/>
                            <a:cs typeface="Cambria Math" panose="02040503050406030204" pitchFamily="18" charset="0"/>
                          </a:rPr>
                          <m:t>𝑎𝑟𝑔𝑚𝑖𝑛</m:t>
                        </m:r>
                      </m:e>
                      <m:sub>
                        <m:r>
                          <a:rPr lang="en-US" sz="2000" i="1">
                            <a:latin typeface="Cambria Math" panose="02040503050406030204" pitchFamily="18" charset="0"/>
                            <a:cs typeface="Cambria Math" panose="02040503050406030204" pitchFamily="18" charset="0"/>
                          </a:rPr>
                          <m:t>𝑥</m:t>
                        </m:r>
                      </m:sub>
                    </m:sSub>
                    <m:nary>
                      <m:naryPr>
                        <m:chr m:val="∑"/>
                        <m:limLoc m:val="undOvr"/>
                        <m:supHide m:val="on"/>
                        <m:ctrlPr>
                          <a:rPr lang="en-US" sz="2000" i="1">
                            <a:latin typeface="Cambria Math" panose="02040503050406030204" pitchFamily="18" charset="0"/>
                            <a:cs typeface="Cambria Math" panose="02040503050406030204" pitchFamily="18" charset="0"/>
                          </a:rPr>
                        </m:ctrlPr>
                      </m:naryPr>
                      <m:sub>
                        <m:r>
                          <a:rPr lang="en-US" sz="2000" i="1">
                            <a:latin typeface="Cambria Math" panose="02040503050406030204" pitchFamily="18" charset="0"/>
                            <a:cs typeface="Cambria Math" panose="02040503050406030204" pitchFamily="18" charset="0"/>
                          </a:rPr>
                          <m:t>𝑖</m:t>
                        </m:r>
                        <m:r>
                          <a:rPr lang="en-US" sz="2000" i="1">
                            <a:latin typeface="Cambria Math" panose="02040503050406030204" pitchFamily="18" charset="0"/>
                            <a:cs typeface="Cambria Math" panose="02040503050406030204" pitchFamily="18" charset="0"/>
                          </a:rPr>
                          <m:t>∈</m:t>
                        </m:r>
                        <m:sSub>
                          <m:sSubPr>
                            <m:ctrlPr>
                              <a:rPr lang="en-US" sz="2000" i="1">
                                <a:latin typeface="Cambria Math" panose="02040503050406030204" pitchFamily="18" charset="0"/>
                                <a:cs typeface="Cambria Math" panose="02040503050406030204" pitchFamily="18" charset="0"/>
                              </a:rPr>
                            </m:ctrlPr>
                          </m:sSubPr>
                          <m:e>
                            <m:r>
                              <a:rPr lang="en-US" sz="2000" i="1">
                                <a:latin typeface="Cambria Math" panose="02040503050406030204" pitchFamily="18" charset="0"/>
                                <a:cs typeface="Cambria Math" panose="02040503050406030204" pitchFamily="18" charset="0"/>
                              </a:rPr>
                              <m:t>𝐶</m:t>
                            </m:r>
                          </m:e>
                          <m:sub>
                            <m:r>
                              <a:rPr lang="en-US" sz="2000" i="1">
                                <a:latin typeface="Cambria Math" panose="02040503050406030204" pitchFamily="18" charset="0"/>
                                <a:cs typeface="Cambria Math" panose="02040503050406030204" pitchFamily="18" charset="0"/>
                              </a:rPr>
                              <m:t>𝑘</m:t>
                            </m:r>
                          </m:sub>
                        </m:sSub>
                      </m:sub>
                      <m:sup/>
                      <m:e>
                        <m:sSub>
                          <m:sSubPr>
                            <m:ctrlPr>
                              <a:rPr lang="en-US" sz="2000" i="1">
                                <a:latin typeface="Cambria Math" panose="02040503050406030204" pitchFamily="18" charset="0"/>
                                <a:cs typeface="Cambria Math" panose="02040503050406030204" pitchFamily="18" charset="0"/>
                              </a:rPr>
                            </m:ctrlPr>
                          </m:sSubPr>
                          <m:e>
                            <m:r>
                              <a:rPr lang="en-US" sz="2000" i="1">
                                <a:latin typeface="Cambria Math" panose="02040503050406030204" pitchFamily="18" charset="0"/>
                                <a:cs typeface="Cambria Math" panose="02040503050406030204" pitchFamily="18" charset="0"/>
                              </a:rPr>
                              <m:t>𝑓</m:t>
                            </m:r>
                          </m:e>
                          <m:sub>
                            <m:r>
                              <a:rPr lang="en-US" sz="2000" i="1">
                                <a:latin typeface="Cambria Math" panose="02040503050406030204" pitchFamily="18" charset="0"/>
                                <a:cs typeface="Cambria Math" panose="02040503050406030204" pitchFamily="18" charset="0"/>
                              </a:rPr>
                              <m:t>𝑖</m:t>
                            </m:r>
                          </m:sub>
                        </m:sSub>
                        <m:r>
                          <a:rPr lang="en-US" sz="2000" i="1">
                            <a:latin typeface="Cambria Math" panose="02040503050406030204" pitchFamily="18" charset="0"/>
                            <a:cs typeface="Cambria Math" panose="02040503050406030204" pitchFamily="18" charset="0"/>
                          </a:rPr>
                          <m:t>(</m:t>
                        </m:r>
                        <m:r>
                          <a:rPr lang="en-US" sz="2000" i="1">
                            <a:latin typeface="Cambria Math" panose="02040503050406030204" pitchFamily="18" charset="0"/>
                            <a:cs typeface="Cambria Math" panose="02040503050406030204" pitchFamily="18" charset="0"/>
                          </a:rPr>
                          <m:t>𝑥</m:t>
                        </m:r>
                        <m:r>
                          <a:rPr lang="en-US" sz="2000" i="1">
                            <a:latin typeface="Cambria Math" panose="02040503050406030204" pitchFamily="18" charset="0"/>
                            <a:cs typeface="Cambria Math" panose="02040503050406030204" pitchFamily="18" charset="0"/>
                          </a:rPr>
                          <m:t>)</m:t>
                        </m:r>
                      </m:e>
                    </m:nary>
                  </m:oMath>
                </a14:m>
                <a:r>
                  <a:rPr lang="en-US" sz="2000" dirty="0"/>
                  <a:t> for </a:t>
                </a:r>
                <a14:m>
                  <m:oMath xmlns:m="http://schemas.openxmlformats.org/officeDocument/2006/math">
                    <m:r>
                      <a:rPr lang="en-US" sz="2000" i="1">
                        <a:latin typeface="Cambria Math" panose="02040503050406030204" pitchFamily="18" charset="0"/>
                        <a:cs typeface="Cambria Math" panose="02040503050406030204" pitchFamily="18" charset="0"/>
                      </a:rPr>
                      <m:t>𝑘</m:t>
                    </m:r>
                    <m:r>
                      <a:rPr lang="en-US" sz="2000" i="1">
                        <a:latin typeface="Cambria Math" panose="02040503050406030204" pitchFamily="18" charset="0"/>
                        <a:cs typeface="Cambria Math" panose="02040503050406030204" pitchFamily="18" charset="0"/>
                      </a:rPr>
                      <m:t>=1,...,</m:t>
                    </m:r>
                    <m:r>
                      <a:rPr lang="en-US" sz="2000" i="1">
                        <a:latin typeface="Cambria Math" panose="02040503050406030204" pitchFamily="18" charset="0"/>
                        <a:cs typeface="Cambria Math" panose="02040503050406030204" pitchFamily="18" charset="0"/>
                      </a:rPr>
                      <m:t>𝐾</m:t>
                    </m:r>
                  </m:oMath>
                </a14:m>
                <a:endParaRPr lang="en-US" sz="2000" i="1" dirty="0">
                  <a:latin typeface="Cambria Math" panose="02040503050406030204" pitchFamily="18" charset="0"/>
                  <a:cs typeface="Cambria Math" panose="02040503050406030204" pitchFamily="18" charset="0"/>
                </a:endParaRPr>
              </a:p>
              <a:p>
                <a:pPr marL="0" indent="0">
                  <a:buNone/>
                </a:pPr>
                <a:endParaRPr lang="en-US" sz="2000" i="1" dirty="0">
                  <a:latin typeface="Cambria Math" panose="02040503050406030204" pitchFamily="18" charset="0"/>
                  <a:cs typeface="Cambria Math" panose="02040503050406030204" pitchFamily="18" charset="0"/>
                </a:endParaRPr>
              </a:p>
              <a:p>
                <a:pPr marL="0" indent="0">
                  <a:buNone/>
                </a:pPr>
                <a:r>
                  <a:rPr lang="en-US" sz="2000" dirty="0"/>
                  <a:t>Step 2 </a:t>
                </a:r>
                <a14:m>
                  <m:oMath xmlns:m="http://schemas.openxmlformats.org/officeDocument/2006/math">
                    <m:r>
                      <a:rPr lang="en-US" sz="2000" i="1">
                        <a:latin typeface="Cambria Math" panose="02040503050406030204" pitchFamily="18" charset="0"/>
                        <a:cs typeface="Cambria Math" panose="02040503050406030204" pitchFamily="18" charset="0"/>
                      </a:rPr>
                      <m:t>𝐶</m:t>
                    </m:r>
                  </m:oMath>
                </a14:m>
                <a:r>
                  <a:rPr lang="en-US" sz="2000" dirty="0"/>
                  <a:t>-update: </a:t>
                </a:r>
                <a14:m>
                  <m:oMath xmlns:m="http://schemas.openxmlformats.org/officeDocument/2006/math">
                    <m:sSub>
                      <m:sSubPr>
                        <m:ctrlPr>
                          <a:rPr lang="en-US" sz="2000" i="1">
                            <a:latin typeface="Cambria Math" panose="02040503050406030204" pitchFamily="18" charset="0"/>
                            <a:cs typeface="Cambria Math" panose="02040503050406030204" pitchFamily="18" charset="0"/>
                          </a:rPr>
                        </m:ctrlPr>
                      </m:sSubPr>
                      <m:e>
                        <m:r>
                          <a:rPr lang="en-US" sz="2000" i="1">
                            <a:latin typeface="Cambria Math" panose="02040503050406030204" pitchFamily="18" charset="0"/>
                            <a:cs typeface="Cambria Math" panose="02040503050406030204" pitchFamily="18" charset="0"/>
                          </a:rPr>
                          <m:t>𝐶</m:t>
                        </m:r>
                      </m:e>
                      <m:sub>
                        <m:r>
                          <a:rPr lang="en-US" sz="2000" i="1">
                            <a:latin typeface="Cambria Math" panose="02040503050406030204" pitchFamily="18" charset="0"/>
                            <a:cs typeface="Cambria Math" panose="02040503050406030204" pitchFamily="18" charset="0"/>
                          </a:rPr>
                          <m:t>𝑘</m:t>
                        </m:r>
                      </m:sub>
                    </m:sSub>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+1)←{</m:t>
                    </m:r>
                    <m:sSub>
                      <m:sSubPr>
                        <m:ctrlPr>
                          <a:rPr lang="en-US" sz="2000" i="1">
                            <a:latin typeface="Cambria Math" panose="02040503050406030204" pitchFamily="18" charset="0"/>
                            <a:cs typeface="Cambria Math" panose="02040503050406030204" pitchFamily="18" charset="0"/>
                          </a:rPr>
                        </m:ctrlPr>
                      </m:sSubPr>
                      <m:e>
                        <m:r>
                          <a:rPr lang="en-US" sz="2000" i="1">
                            <a:latin typeface="Cambria Math" panose="02040503050406030204" pitchFamily="18" charset="0"/>
                            <a:cs typeface="Cambria Math" panose="02040503050406030204" pitchFamily="18" charset="0"/>
                          </a:rPr>
                          <m:t>𝑓</m:t>
                        </m:r>
                      </m:e>
                      <m:sub>
                        <m:r>
                          <a:rPr lang="en-US" sz="2000" i="1">
                            <a:latin typeface="Cambria Math" panose="02040503050406030204" pitchFamily="18" charset="0"/>
                            <a:cs typeface="Cambria Math" panose="02040503050406030204" pitchFamily="18" charset="0"/>
                          </a:rPr>
                          <m:t>𝑖</m:t>
                        </m:r>
                      </m:sub>
                    </m:sSub>
                    <m:r>
                      <a:rPr lang="en-US" sz="2000" i="1">
                        <a:latin typeface="Cambria Math" panose="02040503050406030204" pitchFamily="18" charset="0"/>
                        <a:cs typeface="Cambria Math" panose="02040503050406030204" pitchFamily="18" charset="0"/>
                      </a:rPr>
                      <m:t>(</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𝑘</m:t>
                        </m:r>
                      </m:sup>
                    </m:sSup>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+1))≤</m:t>
                    </m:r>
                    <m:sSub>
                      <m:sSubPr>
                        <m:ctrlPr>
                          <a:rPr lang="en-US" sz="2000" i="1">
                            <a:latin typeface="Cambria Math" panose="02040503050406030204" pitchFamily="18" charset="0"/>
                            <a:cs typeface="Cambria Math" panose="02040503050406030204" pitchFamily="18" charset="0"/>
                          </a:rPr>
                        </m:ctrlPr>
                      </m:sSubPr>
                      <m:e>
                        <m:r>
                          <a:rPr lang="en-US" sz="2000" i="1">
                            <a:latin typeface="Cambria Math" panose="02040503050406030204" pitchFamily="18" charset="0"/>
                            <a:cs typeface="Cambria Math" panose="02040503050406030204" pitchFamily="18" charset="0"/>
                          </a:rPr>
                          <m:t>𝑓</m:t>
                        </m:r>
                      </m:e>
                      <m:sub>
                        <m:r>
                          <a:rPr lang="en-US" sz="2000" i="1">
                            <a:latin typeface="Cambria Math" panose="02040503050406030204" pitchFamily="18" charset="0"/>
                            <a:cs typeface="Cambria Math" panose="02040503050406030204" pitchFamily="18" charset="0"/>
                          </a:rPr>
                          <m:t>𝑖</m:t>
                        </m:r>
                      </m:sub>
                    </m:sSub>
                    <m:r>
                      <a:rPr lang="en-US" sz="2000" i="1">
                        <a:latin typeface="Cambria Math" panose="02040503050406030204" pitchFamily="18" charset="0"/>
                        <a:cs typeface="Cambria Math" panose="02040503050406030204" pitchFamily="18" charset="0"/>
                      </a:rPr>
                      <m:t>(</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𝑗</m:t>
                        </m:r>
                      </m:sup>
                    </m:sSup>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+1)),∀</m:t>
                    </m:r>
                    <m:r>
                      <a:rPr lang="en-US" sz="2000" i="1">
                        <a:latin typeface="Cambria Math" panose="02040503050406030204" pitchFamily="18" charset="0"/>
                        <a:cs typeface="Cambria Math" panose="02040503050406030204" pitchFamily="18" charset="0"/>
                      </a:rPr>
                      <m:t>𝑗</m:t>
                    </m:r>
                    <m:r>
                      <a:rPr lang="en-US" sz="2000" i="1">
                        <a:latin typeface="Cambria Math" panose="02040503050406030204" pitchFamily="18" charset="0"/>
                        <a:cs typeface="Cambria Math" panose="02040503050406030204" pitchFamily="18" charset="0"/>
                      </a:rPr>
                      <m:t>=1,...,</m:t>
                    </m:r>
                    <m:r>
                      <a:rPr lang="en-US" sz="2000" i="1">
                        <a:latin typeface="Cambria Math" panose="02040503050406030204" pitchFamily="18" charset="0"/>
                        <a:cs typeface="Cambria Math" panose="02040503050406030204" pitchFamily="18" charset="0"/>
                      </a:rPr>
                      <m:t>𝐾</m:t>
                    </m:r>
                    <m:r>
                      <a:rPr lang="en-US" sz="2000" i="1">
                        <a:latin typeface="Cambria Math" panose="02040503050406030204" pitchFamily="18" charset="0"/>
                        <a:cs typeface="Cambria Math" panose="02040503050406030204" pitchFamily="18" charset="0"/>
                      </a:rPr>
                      <m:t>}</m:t>
                    </m:r>
                  </m:oMath>
                </a14:m>
                <a:r>
                  <a:rPr lang="en-US" sz="2000" dirty="0"/>
                  <a:t> with tie-breaker such that </a:t>
                </a:r>
                <a14:m>
                  <m:oMath xmlns:m="http://schemas.openxmlformats.org/officeDocument/2006/math">
                    <m:sSub>
                      <m:sSubPr>
                        <m:ctrlPr>
                          <a:rPr lang="en-US" sz="2000" i="1">
                            <a:latin typeface="Cambria Math" panose="02040503050406030204" pitchFamily="18" charset="0"/>
                            <a:cs typeface="Cambria Math" panose="02040503050406030204" pitchFamily="18" charset="0"/>
                          </a:rPr>
                        </m:ctrlPr>
                      </m:sSubPr>
                      <m:e>
                        <m:r>
                          <a:rPr lang="en-US" sz="2000" i="1">
                            <a:latin typeface="Cambria Math" panose="02040503050406030204" pitchFamily="18" charset="0"/>
                            <a:cs typeface="Cambria Math" panose="02040503050406030204" pitchFamily="18" charset="0"/>
                          </a:rPr>
                          <m:t>𝐶</m:t>
                        </m:r>
                      </m:e>
                      <m:sub>
                        <m:r>
                          <a:rPr lang="en-US" sz="2000" i="1">
                            <a:latin typeface="Cambria Math" panose="02040503050406030204" pitchFamily="18" charset="0"/>
                            <a:cs typeface="Cambria Math" panose="02040503050406030204" pitchFamily="18" charset="0"/>
                          </a:rPr>
                          <m:t>𝑗</m:t>
                        </m:r>
                      </m:sub>
                    </m:sSub>
                    <m:r>
                      <a:rPr lang="en-US" sz="2000" i="1">
                        <a:latin typeface="Cambria Math" panose="02040503050406030204" pitchFamily="18" charset="0"/>
                        <a:cs typeface="Cambria Math" panose="02040503050406030204" pitchFamily="18" charset="0"/>
                      </a:rPr>
                      <m:t>∩</m:t>
                    </m:r>
                    <m:sSub>
                      <m:sSubPr>
                        <m:ctrlPr>
                          <a:rPr lang="en-US" sz="2000" i="1">
                            <a:latin typeface="Cambria Math" panose="02040503050406030204" pitchFamily="18" charset="0"/>
                            <a:cs typeface="Cambria Math" panose="02040503050406030204" pitchFamily="18" charset="0"/>
                          </a:rPr>
                        </m:ctrlPr>
                      </m:sSubPr>
                      <m:e>
                        <m:r>
                          <a:rPr lang="en-US" sz="2000" i="1">
                            <a:latin typeface="Cambria Math" panose="02040503050406030204" pitchFamily="18" charset="0"/>
                            <a:cs typeface="Cambria Math" panose="02040503050406030204" pitchFamily="18" charset="0"/>
                          </a:rPr>
                          <m:t>𝐶</m:t>
                        </m:r>
                      </m:e>
                      <m:sub>
                        <m:r>
                          <a:rPr lang="en-US" sz="2000" i="1">
                            <a:latin typeface="Cambria Math" panose="02040503050406030204" pitchFamily="18" charset="0"/>
                            <a:cs typeface="Cambria Math" panose="02040503050406030204" pitchFamily="18" charset="0"/>
                          </a:rPr>
                          <m:t>𝑙</m:t>
                        </m:r>
                      </m:sub>
                    </m:sSub>
                    <m:r>
                      <a:rPr lang="en-US" sz="2000" i="1">
                        <a:latin typeface="Cambria Math" panose="02040503050406030204" pitchFamily="18" charset="0"/>
                        <a:cs typeface="Cambria Math" panose="02040503050406030204" pitchFamily="18" charset="0"/>
                      </a:rPr>
                      <m:t>=∅, ∀</m:t>
                    </m:r>
                    <m:r>
                      <a:rPr lang="en-US" sz="2000" i="1">
                        <a:latin typeface="Cambria Math" panose="02040503050406030204" pitchFamily="18" charset="0"/>
                        <a:cs typeface="Cambria Math" panose="02040503050406030204" pitchFamily="18" charset="0"/>
                      </a:rPr>
                      <m:t>𝑗</m:t>
                    </m:r>
                    <m:r>
                      <a:rPr lang="en-US" sz="2000" i="1">
                        <a:latin typeface="Cambria Math" panose="02040503050406030204" pitchFamily="18" charset="0"/>
                        <a:cs typeface="Cambria Math" panose="02040503050406030204" pitchFamily="18" charset="0"/>
                      </a:rPr>
                      <m:t>≠</m:t>
                    </m:r>
                    <m:r>
                      <a:rPr lang="en-US" sz="2000" i="1">
                        <a:latin typeface="Cambria Math" panose="02040503050406030204" pitchFamily="18" charset="0"/>
                        <a:cs typeface="Cambria Math" panose="02040503050406030204" pitchFamily="18" charset="0"/>
                      </a:rPr>
                      <m:t>𝑙</m:t>
                    </m:r>
                  </m:oMath>
                </a14:m>
                <a:r>
                  <a:rPr lang="en-US" sz="2000" dirty="0"/>
                  <a:t>.</a:t>
                </a:r>
              </a:p>
              <a:p>
                <a:pPr marL="0" indent="0">
                  <a:buNone/>
                </a:pPr>
                <a:endParaRPr lang="en-US" sz="2000" dirty="0"/>
              </a:p>
            </p:txBody>
          </p:sp>
        </mc:Choice>
        <mc:Fallback xmlns="">
          <p:sp>
            <p:nvSpPr>
              <p:cNvPr id="9" name="Text Placeholder 8"/>
              <p:cNvSpPr>
                <a:spLocks noGrp="1" noRot="1" noChangeAspect="1" noMove="1" noResize="1" noEditPoints="1" noAdjustHandles="1" noChangeArrowheads="1" noChangeShapeType="1" noTextEdit="1"/>
              </p:cNvSpPr>
              <p:nvPr>
                <p:ph type="body" sz="half" idx="4294967295"/>
              </p:nvPr>
            </p:nvSpPr>
            <p:spPr>
              <a:xfrm>
                <a:off x="272415" y="1269366"/>
                <a:ext cx="8590280" cy="4690745"/>
              </a:xfrm>
              <a:blipFill>
                <a:blip r:embed="rId2"/>
                <a:stretch>
                  <a:fillRect l="-781" t="-519"/>
                </a:stretch>
              </a:blipFill>
            </p:spPr>
            <p:txBody>
              <a:bodyPr/>
              <a:lstStyle/>
              <a:p>
                <a:r>
                  <a:rPr lang="en-HK">
                    <a:noFill/>
                  </a:rPr>
                  <a:t> </a:t>
                </a:r>
              </a:p>
            </p:txBody>
          </p:sp>
        </mc:Fallback>
      </mc:AlternateContent>
    </p:spTree>
    <p:extLst>
      <p:ext uri="{BB962C8B-B14F-4D97-AF65-F5344CB8AC3E}">
        <p14:creationId xmlns:p14="http://schemas.microsoft.com/office/powerpoint/2010/main" val="4070232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fontAlgn="base">
              <a:spcBef>
                <a:spcPct val="0"/>
              </a:spcBef>
              <a:spcAft>
                <a:spcPct val="0"/>
              </a:spcAft>
              <a:defRPr/>
            </a:pPr>
            <a:fld id="{9FEEDDC7-1821-409A-B657-D68E1847FA43}" type="slidenum">
              <a:rPr lang="en-GB">
                <a:solidFill>
                  <a:srgbClr val="000000"/>
                </a:solidFill>
                <a:latin typeface="Arial" panose="020B0604020202020204" pitchFamily="34" charset="0"/>
                <a:cs typeface="Arial" panose="020B0604020202020204" pitchFamily="34" charset="0"/>
              </a:rPr>
              <a:t>64</a:t>
            </a:fld>
            <a:r>
              <a:rPr lang="en-GB">
                <a:solidFill>
                  <a:srgbClr val="000000"/>
                </a:solidFill>
                <a:latin typeface="Arial" panose="020B0604020202020204" pitchFamily="34" charset="0"/>
                <a:cs typeface="Arial" panose="020B0604020202020204" pitchFamily="34" charset="0"/>
              </a:rPr>
              <a:t>	</a:t>
            </a:r>
          </a:p>
        </p:txBody>
      </p:sp>
      <mc:AlternateContent xmlns:mc="http://schemas.openxmlformats.org/markup-compatibility/2006" xmlns:a14="http://schemas.microsoft.com/office/drawing/2010/main">
        <mc:Choice Requires="a14">
          <p:sp>
            <p:nvSpPr>
              <p:cNvPr id="9" name="Text Placeholder 8"/>
              <p:cNvSpPr>
                <a:spLocks noGrp="1"/>
              </p:cNvSpPr>
              <p:nvPr>
                <p:ph type="body" sz="half" idx="4294967295"/>
              </p:nvPr>
            </p:nvSpPr>
            <p:spPr>
              <a:xfrm>
                <a:off x="360045" y="2011680"/>
                <a:ext cx="8423910" cy="2834640"/>
              </a:xfrm>
            </p:spPr>
            <p:txBody>
              <a:bodyPr/>
              <a:lstStyle/>
              <a:p>
                <a:pPr marL="0" indent="0">
                  <a:buNone/>
                </a:pPr>
                <a:endParaRPr lang="en-US" sz="2000" dirty="0"/>
              </a:p>
              <a:p>
                <a:r>
                  <a:rPr lang="en-US" sz="2000" dirty="0"/>
                  <a:t>Tchebycheff </a:t>
                </a:r>
                <a:r>
                  <a:rPr lang="en-US" sz="2000" b="1" dirty="0"/>
                  <a:t>Set</a:t>
                </a:r>
                <a:r>
                  <a:rPr lang="en-US" sz="2000" dirty="0"/>
                  <a:t> Aggregation (TCH-</a:t>
                </a:r>
                <a:r>
                  <a:rPr lang="en-US" sz="2000" b="1" dirty="0"/>
                  <a:t>Set</a:t>
                </a:r>
                <a:r>
                  <a:rPr lang="en-US" sz="2000" dirty="0"/>
                  <a:t>) is to minimize</a:t>
                </a:r>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𝑔</m:t>
                          </m:r>
                        </m:e>
                        <m:sup>
                          <m:r>
                            <a:rPr lang="en-US" sz="2000" i="1">
                              <a:latin typeface="Cambria Math" panose="02040503050406030204" pitchFamily="18" charset="0"/>
                              <a:cs typeface="Cambria Math" panose="02040503050406030204" pitchFamily="18" charset="0"/>
                            </a:rPr>
                            <m:t>𝑇𝐶𝐻</m:t>
                          </m:r>
                          <m:r>
                            <a:rPr lang="en-US" sz="2000" i="1">
                              <a:latin typeface="Cambria Math" panose="02040503050406030204" pitchFamily="18" charset="0"/>
                              <a:cs typeface="Cambria Math" panose="02040503050406030204" pitchFamily="18" charset="0"/>
                            </a:rPr>
                            <m:t>−</m:t>
                          </m:r>
                          <m:r>
                            <a:rPr lang="en-US" sz="2000" i="1">
                              <a:latin typeface="Cambria Math" panose="02040503050406030204" pitchFamily="18" charset="0"/>
                              <a:cs typeface="Cambria Math" panose="02040503050406030204" pitchFamily="18" charset="0"/>
                            </a:rPr>
                            <m:t>𝑆𝑒𝑡</m:t>
                          </m:r>
                        </m:sup>
                      </m:sSup>
                      <m:r>
                        <a:rPr lang="en-US" sz="2000" i="1">
                          <a:latin typeface="Cambria Math" panose="02040503050406030204" pitchFamily="18" charset="0"/>
                          <a:cs typeface="Cambria Math" panose="02040503050406030204" pitchFamily="18" charset="0"/>
                        </a:rPr>
                        <m:t>(</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1</m:t>
                          </m:r>
                        </m:sup>
                      </m:sSup>
                      <m:r>
                        <a:rPr lang="en-US" sz="2000" i="1">
                          <a:latin typeface="Cambria Math" panose="02040503050406030204" pitchFamily="18" charset="0"/>
                        </a:rPr>
                        <m:t>,</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𝐾</m:t>
                          </m:r>
                        </m:sup>
                      </m:sSup>
                      <m:r>
                        <a:rPr lang="en-US" sz="2000" i="1">
                          <a:latin typeface="Cambria Math" panose="02040503050406030204" pitchFamily="18" charset="0"/>
                          <a:cs typeface="Cambria Math" panose="02040503050406030204" pitchFamily="18" charset="0"/>
                        </a:rPr>
                        <m:t>)= </m:t>
                      </m:r>
                      <m:sSub>
                        <m:sSubPr>
                          <m:ctrlPr>
                            <a:rPr lang="en-US" sz="2000" i="1">
                              <a:latin typeface="Cambria Math" panose="02040503050406030204" pitchFamily="18" charset="0"/>
                              <a:cs typeface="Cambria Math" panose="02040503050406030204" pitchFamily="18" charset="0"/>
                            </a:rPr>
                          </m:ctrlPr>
                        </m:sSubPr>
                        <m:e>
                          <m:r>
                            <a:rPr lang="en-US" sz="2000" i="1">
                              <a:latin typeface="Cambria Math" panose="02040503050406030204" pitchFamily="18" charset="0"/>
                              <a:cs typeface="Cambria Math" panose="02040503050406030204" pitchFamily="18" charset="0"/>
                            </a:rPr>
                            <m:t>𝑚𝑎𝑥</m:t>
                          </m:r>
                        </m:e>
                        <m:sub>
                          <m:r>
                            <a:rPr lang="en-US" sz="2000" i="1">
                              <a:latin typeface="Cambria Math" panose="02040503050406030204" pitchFamily="18" charset="0"/>
                              <a:cs typeface="Cambria Math" panose="02040503050406030204" pitchFamily="18" charset="0"/>
                            </a:rPr>
                            <m:t>1≤</m:t>
                          </m:r>
                          <m:r>
                            <a:rPr lang="en-US" sz="2000" i="1">
                              <a:latin typeface="Cambria Math" panose="02040503050406030204" pitchFamily="18" charset="0"/>
                              <a:cs typeface="Cambria Math" panose="02040503050406030204" pitchFamily="18" charset="0"/>
                            </a:rPr>
                            <m:t>𝑖</m:t>
                          </m:r>
                          <m:r>
                            <a:rPr lang="en-US" sz="2000" i="1">
                              <a:latin typeface="Cambria Math" panose="02040503050406030204" pitchFamily="18" charset="0"/>
                              <a:cs typeface="Cambria Math" panose="02040503050406030204" pitchFamily="18" charset="0"/>
                            </a:rPr>
                            <m:t>≤</m:t>
                          </m:r>
                          <m:r>
                            <a:rPr lang="en-US" sz="2000" i="1">
                              <a:latin typeface="Cambria Math" panose="02040503050406030204" pitchFamily="18" charset="0"/>
                              <a:cs typeface="Cambria Math" panose="02040503050406030204" pitchFamily="18" charset="0"/>
                            </a:rPr>
                            <m:t>𝑚</m:t>
                          </m:r>
                        </m:sub>
                      </m:sSub>
                      <m:r>
                        <a:rPr lang="en-US" sz="2000" i="1">
                          <a:latin typeface="Cambria Math" panose="02040503050406030204" pitchFamily="18" charset="0"/>
                          <a:cs typeface="Cambria Math" panose="02040503050406030204" pitchFamily="18" charset="0"/>
                        </a:rPr>
                        <m:t>{</m:t>
                      </m:r>
                      <m:sSub>
                        <m:sSubPr>
                          <m:ctrlPr>
                            <a:rPr lang="en-US" sz="2000" i="1">
                              <a:latin typeface="Cambria Math" panose="02040503050406030204" pitchFamily="18" charset="0"/>
                              <a:cs typeface="Cambria Math" panose="02040503050406030204" pitchFamily="18" charset="0"/>
                            </a:rPr>
                          </m:ctrlPr>
                        </m:sSubPr>
                        <m:e>
                          <m:r>
                            <a:rPr lang="en-US" sz="2000" i="1">
                              <a:latin typeface="Cambria Math" panose="02040503050406030204" pitchFamily="18" charset="0"/>
                              <a:cs typeface="Cambria Math" panose="02040503050406030204" pitchFamily="18" charset="0"/>
                            </a:rPr>
                            <m:t>𝑚𝑖𝑛</m:t>
                          </m:r>
                        </m:e>
                        <m:sub>
                          <m:r>
                            <a:rPr lang="en-US" sz="2000" i="1">
                              <a:latin typeface="Cambria Math" panose="02040503050406030204" pitchFamily="18" charset="0"/>
                              <a:cs typeface="Cambria Math" panose="02040503050406030204" pitchFamily="18" charset="0"/>
                            </a:rPr>
                            <m:t>1≤</m:t>
                          </m:r>
                          <m:r>
                            <a:rPr lang="en-US" sz="2000" i="1">
                              <a:latin typeface="Cambria Math" panose="02040503050406030204" pitchFamily="18" charset="0"/>
                              <a:cs typeface="Cambria Math" panose="02040503050406030204" pitchFamily="18" charset="0"/>
                            </a:rPr>
                            <m:t>𝑘</m:t>
                          </m:r>
                          <m:r>
                            <a:rPr lang="en-US" sz="2000" i="1">
                              <a:latin typeface="Cambria Math" panose="02040503050406030204" pitchFamily="18" charset="0"/>
                              <a:cs typeface="Cambria Math" panose="02040503050406030204" pitchFamily="18" charset="0"/>
                            </a:rPr>
                            <m:t>≤</m:t>
                          </m:r>
                          <m:r>
                            <a:rPr lang="en-US" sz="2000" i="1">
                              <a:latin typeface="Cambria Math" panose="02040503050406030204" pitchFamily="18" charset="0"/>
                              <a:cs typeface="Cambria Math" panose="02040503050406030204" pitchFamily="18" charset="0"/>
                            </a:rPr>
                            <m:t>𝐾</m:t>
                          </m:r>
                        </m:sub>
                      </m:sSub>
                      <m:sSub>
                        <m:sSubPr>
                          <m:ctrlPr>
                            <a:rPr lang="en-US" sz="2000" i="1">
                              <a:latin typeface="Cambria Math" panose="02040503050406030204" pitchFamily="18" charset="0"/>
                              <a:cs typeface="Cambria Math" panose="02040503050406030204" pitchFamily="18" charset="0"/>
                            </a:rPr>
                          </m:ctrlPr>
                        </m:sSubPr>
                        <m:e>
                          <m:r>
                            <a:rPr lang="en-US" sz="2000" i="1">
                              <a:latin typeface="Cambria Math" panose="02040503050406030204" pitchFamily="18" charset="0"/>
                              <a:cs typeface="Cambria Math" panose="02040503050406030204" pitchFamily="18" charset="0"/>
                            </a:rPr>
                            <m:t>𝑓</m:t>
                          </m:r>
                        </m:e>
                        <m:sub>
                          <m:r>
                            <a:rPr lang="en-US" sz="2000" i="1">
                              <a:latin typeface="Cambria Math" panose="02040503050406030204" pitchFamily="18" charset="0"/>
                              <a:cs typeface="Cambria Math" panose="02040503050406030204" pitchFamily="18" charset="0"/>
                            </a:rPr>
                            <m:t>𝑖</m:t>
                          </m:r>
                        </m:sub>
                      </m:sSub>
                      <m:r>
                        <a:rPr lang="en-US" sz="2000" i="1">
                          <a:latin typeface="Cambria Math" panose="02040503050406030204" pitchFamily="18" charset="0"/>
                          <a:cs typeface="Cambria Math" panose="02040503050406030204" pitchFamily="18" charset="0"/>
                        </a:rPr>
                        <m:t>(</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𝑘</m:t>
                          </m:r>
                        </m:sup>
                      </m:sSup>
                      <m:r>
                        <a:rPr lang="en-US" sz="2000" i="1">
                          <a:latin typeface="Cambria Math" panose="02040503050406030204" pitchFamily="18" charset="0"/>
                          <a:cs typeface="Cambria Math" panose="02040503050406030204" pitchFamily="18" charset="0"/>
                        </a:rPr>
                        <m:t>)−</m:t>
                      </m:r>
                      <m:sSubSup>
                        <m:sSubSupPr>
                          <m:ctrlPr>
                            <a:rPr lang="en-US" sz="2000" i="1">
                              <a:latin typeface="Cambria Math" panose="02040503050406030204" pitchFamily="18" charset="0"/>
                              <a:cs typeface="Cambria Math" panose="02040503050406030204" pitchFamily="18" charset="0"/>
                            </a:rPr>
                          </m:ctrlPr>
                        </m:sSubSupPr>
                        <m:e>
                          <m:r>
                            <a:rPr lang="en-US" sz="2000" i="1">
                              <a:latin typeface="Cambria Math" panose="02040503050406030204" pitchFamily="18" charset="0"/>
                              <a:cs typeface="Cambria Math" panose="02040503050406030204" pitchFamily="18" charset="0"/>
                            </a:rPr>
                            <m:t>𝑧</m:t>
                          </m:r>
                        </m:e>
                        <m:sub>
                          <m:r>
                            <a:rPr lang="en-US" sz="2000" i="1">
                              <a:latin typeface="Cambria Math" panose="02040503050406030204" pitchFamily="18" charset="0"/>
                              <a:cs typeface="Cambria Math" panose="02040503050406030204" pitchFamily="18" charset="0"/>
                            </a:rPr>
                            <m:t>𝑖</m:t>
                          </m:r>
                        </m:sub>
                        <m:sup>
                          <m:r>
                            <a:rPr lang="en-US" sz="2000" i="1">
                              <a:latin typeface="Cambria Math" panose="02040503050406030204" pitchFamily="18" charset="0"/>
                              <a:cs typeface="Cambria Math" panose="02040503050406030204" pitchFamily="18" charset="0"/>
                            </a:rPr>
                            <m:t>∗</m:t>
                          </m:r>
                        </m:sup>
                      </m:sSubSup>
                      <m:r>
                        <a:rPr lang="en-US" sz="2000" i="1">
                          <a:latin typeface="Cambria Math" panose="02040503050406030204" pitchFamily="18" charset="0"/>
                          <a:cs typeface="Cambria Math" panose="02040503050406030204" pitchFamily="18" charset="0"/>
                        </a:rPr>
                        <m:t>}</m:t>
                      </m:r>
                    </m:oMath>
                  </m:oMathPara>
                </a14:m>
                <a:endParaRPr lang="en-US" sz="2000" i="1" dirty="0">
                  <a:latin typeface="Cambria Math" panose="02040503050406030204" pitchFamily="18" charset="0"/>
                  <a:cs typeface="Cambria Math" panose="02040503050406030204" pitchFamily="18" charset="0"/>
                </a:endParaRPr>
              </a:p>
              <a:p>
                <a:pPr marL="0" indent="0">
                  <a:buNone/>
                </a:pPr>
                <a:endParaRPr lang="en-US" sz="2000" dirty="0"/>
              </a:p>
              <a:p>
                <a:r>
                  <a:rPr lang="en-US" altLang="zh-CN" sz="2000" dirty="0"/>
                  <a:t>Each optimization objective </a:t>
                </a:r>
                <a14:m>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cs typeface="Cambria Math" panose="02040503050406030204" pitchFamily="18" charset="0"/>
                          </a:rPr>
                        </m:ctrlPr>
                      </m:sSubPr>
                      <m:e>
                        <m:r>
                          <a:rPr lang="en-US" sz="2000" i="1">
                            <a:latin typeface="Cambria Math" panose="02040503050406030204" pitchFamily="18" charset="0"/>
                            <a:cs typeface="Cambria Math" panose="02040503050406030204" pitchFamily="18" charset="0"/>
                          </a:rPr>
                          <m:t>𝑓</m:t>
                        </m:r>
                      </m:e>
                      <m:sub>
                        <m:r>
                          <a:rPr lang="en-US" sz="2000" i="1">
                            <a:latin typeface="Cambria Math" panose="02040503050406030204" pitchFamily="18" charset="0"/>
                            <a:cs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cs typeface="Cambria Math" panose="02040503050406030204" pitchFamily="18" charset="0"/>
                          </a:rPr>
                        </m:ctrlPr>
                      </m:sSubPr>
                      <m:e>
                        <m:r>
                          <a:rPr lang="en-US" sz="2000" i="1">
                            <a:latin typeface="Cambria Math" panose="02040503050406030204" pitchFamily="18" charset="0"/>
                            <a:cs typeface="Cambria Math" panose="02040503050406030204" pitchFamily="18" charset="0"/>
                          </a:rPr>
                          <m:t>𝑓</m:t>
                        </m:r>
                      </m:e>
                      <m:sub>
                        <m:r>
                          <a:rPr lang="en-US" sz="2000" i="1">
                            <a:latin typeface="Cambria Math" panose="02040503050406030204" pitchFamily="18" charset="0"/>
                            <a:cs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cs typeface="Cambria Math" panose="02040503050406030204" pitchFamily="18" charset="0"/>
                          </a:rPr>
                        </m:ctrlPr>
                      </m:sSubPr>
                      <m:e>
                        <m:r>
                          <a:rPr lang="en-US" sz="2000" i="1">
                            <a:latin typeface="Cambria Math" panose="02040503050406030204" pitchFamily="18" charset="0"/>
                            <a:cs typeface="Cambria Math" panose="02040503050406030204" pitchFamily="18" charset="0"/>
                          </a:rPr>
                          <m:t>𝑓</m:t>
                        </m:r>
                      </m:e>
                      <m:sub>
                        <m:r>
                          <a:rPr lang="en-US" sz="2000" i="1">
                            <a:latin typeface="Cambria Math" panose="02040503050406030204" pitchFamily="18" charset="0"/>
                            <a:cs typeface="Cambria Math" panose="02040503050406030204" pitchFamily="18" charset="0"/>
                          </a:rPr>
                          <m:t>𝑚</m:t>
                        </m:r>
                      </m:sub>
                    </m:sSub>
                    <m:r>
                      <a:rPr lang="en-US" sz="2000" i="1">
                        <a:latin typeface="Cambria Math" panose="02040503050406030204" pitchFamily="18" charset="0"/>
                      </a:rPr>
                      <m:t>}</m:t>
                    </m:r>
                  </m:oMath>
                </a14:m>
                <a:r>
                  <a:rPr lang="en-US" altLang="zh-CN" sz="2000" dirty="0"/>
                  <a:t> should be well addressed by at least one solution in the small solution set </a:t>
                </a:r>
                <a14:m>
                  <m:oMath xmlns:m="http://schemas.openxmlformats.org/officeDocument/2006/math">
                    <m:r>
                      <a:rPr lang="en-US" sz="2000" i="1">
                        <a:latin typeface="Cambria Math" panose="02040503050406030204" pitchFamily="18" charset="0"/>
                      </a:rPr>
                      <m:t>𝑆</m:t>
                    </m:r>
                    <m:r>
                      <a:rPr lang="en-US" sz="2000" i="1">
                        <a:latin typeface="Cambria Math" panose="02040503050406030204" pitchFamily="18" charset="0"/>
                      </a:rPr>
                      <m:t> ={</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1</m:t>
                        </m:r>
                      </m:sup>
                    </m:sSup>
                    <m:r>
                      <a:rPr lang="en-US" sz="2000" i="1">
                        <a:latin typeface="Cambria Math" panose="02040503050406030204" pitchFamily="18" charset="0"/>
                      </a:rPr>
                      <m:t>,</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𝐾</m:t>
                        </m:r>
                      </m:sup>
                    </m:sSup>
                    <m:r>
                      <a:rPr lang="en-US" sz="2000" i="1">
                        <a:latin typeface="Cambria Math" panose="02040503050406030204" pitchFamily="18" charset="0"/>
                      </a:rPr>
                      <m:t>}</m:t>
                    </m:r>
                  </m:oMath>
                </a14:m>
                <a:endParaRPr lang="en-US" altLang="zh-CN" sz="2000" dirty="0"/>
              </a:p>
              <a:p>
                <a:pPr marL="0" indent="0">
                  <a:buNone/>
                </a:pPr>
                <a:endParaRPr lang="en-US" sz="2000" dirty="0"/>
              </a:p>
              <a:p>
                <a:pPr marL="0" indent="0">
                  <a:buNone/>
                </a:pPr>
                <a:endParaRPr lang="en-US" sz="2000" i="1" dirty="0">
                  <a:latin typeface="Cambria Math" panose="02040503050406030204" pitchFamily="18" charset="0"/>
                  <a:cs typeface="Cambria Math" panose="02040503050406030204" pitchFamily="18" charset="0"/>
                </a:endParaRPr>
              </a:p>
              <a:p>
                <a:pPr marL="0" indent="0">
                  <a:buNone/>
                </a:pPr>
                <a:endParaRPr lang="en-US" sz="2000" i="1" dirty="0">
                  <a:latin typeface="Cambria Math" panose="02040503050406030204" pitchFamily="18" charset="0"/>
                  <a:cs typeface="Cambria Math" panose="02040503050406030204" pitchFamily="18" charset="0"/>
                </a:endParaRPr>
              </a:p>
              <a:p>
                <a:pPr marL="0" indent="0">
                  <a:buNone/>
                </a:pPr>
                <a:endParaRPr lang="en-US" sz="2000" dirty="0"/>
              </a:p>
              <a:p>
                <a:pPr marL="0" indent="0">
                  <a:buNone/>
                </a:pPr>
                <a:endParaRPr lang="en-US" sz="2000" dirty="0"/>
              </a:p>
            </p:txBody>
          </p:sp>
        </mc:Choice>
        <mc:Fallback xmlns="">
          <p:sp>
            <p:nvSpPr>
              <p:cNvPr id="9" name="Text Placeholder 8"/>
              <p:cNvSpPr>
                <a:spLocks noGrp="1" noRot="1" noChangeAspect="1" noMove="1" noResize="1" noEditPoints="1" noAdjustHandles="1" noChangeArrowheads="1" noChangeShapeType="1" noTextEdit="1"/>
              </p:cNvSpPr>
              <p:nvPr>
                <p:ph type="body" sz="half" idx="4294967295"/>
              </p:nvPr>
            </p:nvSpPr>
            <p:spPr>
              <a:xfrm>
                <a:off x="360045" y="2011680"/>
                <a:ext cx="8423910" cy="2834640"/>
              </a:xfrm>
              <a:blipFill>
                <a:blip r:embed="rId2"/>
                <a:stretch>
                  <a:fillRect l="-651" r="-1592"/>
                </a:stretch>
              </a:blipFill>
            </p:spPr>
            <p:txBody>
              <a:bodyPr/>
              <a:lstStyle/>
              <a:p>
                <a:r>
                  <a:rPr lang="en-HK">
                    <a:noFill/>
                  </a:rPr>
                  <a:t> </a:t>
                </a:r>
              </a:p>
            </p:txBody>
          </p:sp>
        </mc:Fallback>
      </mc:AlternateContent>
      <p:sp>
        <p:nvSpPr>
          <p:cNvPr id="5" name="Title 1"/>
          <p:cNvSpPr>
            <a:spLocks noGrp="1"/>
          </p:cNvSpPr>
          <p:nvPr>
            <p:ph type="title"/>
          </p:nvPr>
        </p:nvSpPr>
        <p:spPr>
          <a:xfrm>
            <a:off x="395536" y="188640"/>
            <a:ext cx="8229600" cy="863600"/>
          </a:xfrm>
        </p:spPr>
        <p:txBody>
          <a:bodyPr/>
          <a:lstStyle/>
          <a:p>
            <a:r>
              <a:rPr lang="en-US" dirty="0">
                <a:sym typeface="+mn-ea"/>
              </a:rPr>
              <a:t>Tchebycheff Set Aggregation (TCH-Set) </a:t>
            </a:r>
            <a:endParaRPr lang="en-US" dirty="0"/>
          </a:p>
        </p:txBody>
      </p:sp>
      <p:sp>
        <p:nvSpPr>
          <p:cNvPr id="11" name="TextBox 5"/>
          <p:cNvSpPr txBox="1"/>
          <p:nvPr/>
        </p:nvSpPr>
        <p:spPr>
          <a:xfrm>
            <a:off x="179512" y="6173628"/>
            <a:ext cx="8312847" cy="624595"/>
          </a:xfrm>
          <a:prstGeom prst="rect">
            <a:avLst/>
          </a:prstGeom>
          <a:noFill/>
        </p:spPr>
        <p:txBody>
          <a:bodyPr wrap="square" rtlCol="0">
            <a:spAutoFit/>
          </a:bodyPr>
          <a:lstStyle/>
          <a:p>
            <a:pPr fontAlgn="base">
              <a:lnSpc>
                <a:spcPct val="130000"/>
              </a:lnSpc>
              <a:spcBef>
                <a:spcPct val="0"/>
              </a:spcBef>
              <a:spcAft>
                <a:spcPct val="0"/>
              </a:spcAft>
            </a:pPr>
            <a:r>
              <a:rPr lang="en-US" altLang="zh-CN" sz="1400" dirty="0">
                <a:solidFill>
                  <a:srgbClr val="000000"/>
                </a:solidFill>
                <a:latin typeface="Times New Roman" panose="02020603050405020304" pitchFamily="18" charset="0"/>
                <a:cs typeface="Times New Roman" panose="02020603050405020304" pitchFamily="18" charset="0"/>
              </a:rPr>
              <a:t>X. Lin, Y. Liu, X. Zhang, F. Liu, Z. Wang, Q. Zhang</a:t>
            </a:r>
          </a:p>
          <a:p>
            <a:pPr fontAlgn="base">
              <a:lnSpc>
                <a:spcPct val="130000"/>
              </a:lnSpc>
              <a:spcBef>
                <a:spcPct val="0"/>
              </a:spcBef>
              <a:spcAft>
                <a:spcPct val="0"/>
              </a:spcAft>
            </a:pPr>
            <a:r>
              <a:rPr lang="en-US" altLang="zh-CN" sz="1400" dirty="0">
                <a:solidFill>
                  <a:srgbClr val="000000"/>
                </a:solidFill>
                <a:latin typeface="Times New Roman" panose="02020603050405020304" pitchFamily="18" charset="0"/>
                <a:cs typeface="Times New Roman" panose="02020603050405020304" pitchFamily="18" charset="0"/>
                <a:sym typeface="+mn-ea"/>
              </a:rPr>
              <a:t>Few for Many: Tchebycheff Set Scalarization for Many-Objective Optimization. ICLR 2025.</a:t>
            </a:r>
            <a:endParaRPr lang="en-US" altLang="zh-CN" sz="1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43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fontAlgn="base">
              <a:spcBef>
                <a:spcPct val="0"/>
              </a:spcBef>
              <a:spcAft>
                <a:spcPct val="0"/>
              </a:spcAft>
              <a:defRPr/>
            </a:pPr>
            <a:fld id="{9FEEDDC7-1821-409A-B657-D68E1847FA43}" type="slidenum">
              <a:rPr lang="en-GB">
                <a:solidFill>
                  <a:srgbClr val="000000"/>
                </a:solidFill>
                <a:latin typeface="Arial" panose="020B0604020202020204" pitchFamily="34" charset="0"/>
                <a:cs typeface="Arial" panose="020B0604020202020204" pitchFamily="34" charset="0"/>
              </a:rPr>
              <a:t>65</a:t>
            </a:fld>
            <a:r>
              <a:rPr lang="en-GB">
                <a:solidFill>
                  <a:srgbClr val="000000"/>
                </a:solidFill>
                <a:latin typeface="Arial" panose="020B0604020202020204" pitchFamily="34" charset="0"/>
                <a:cs typeface="Arial" panose="020B0604020202020204" pitchFamily="34" charset="0"/>
              </a:rPr>
              <a:t>	</a:t>
            </a:r>
          </a:p>
        </p:txBody>
      </p:sp>
      <mc:AlternateContent xmlns:mc="http://schemas.openxmlformats.org/markup-compatibility/2006" xmlns:a14="http://schemas.microsoft.com/office/drawing/2010/main">
        <mc:Choice Requires="a14">
          <p:sp>
            <p:nvSpPr>
              <p:cNvPr id="9" name="Text Placeholder 8"/>
              <p:cNvSpPr>
                <a:spLocks noGrp="1"/>
              </p:cNvSpPr>
              <p:nvPr>
                <p:ph type="body" sz="half" idx="4294967295"/>
              </p:nvPr>
            </p:nvSpPr>
            <p:spPr>
              <a:xfrm>
                <a:off x="467360" y="1061721"/>
                <a:ext cx="8423910" cy="4699635"/>
              </a:xfrm>
            </p:spPr>
            <p:txBody>
              <a:bodyPr/>
              <a:lstStyle/>
              <a:p>
                <a:pPr marL="0" indent="0">
                  <a:buNone/>
                </a:pPr>
                <a:endParaRPr lang="en-US" sz="2000" dirty="0"/>
              </a:p>
              <a:p>
                <a:r>
                  <a:rPr lang="en-US" sz="2000" dirty="0"/>
                  <a:t>Tchebycheff Set Aggregation (TCH-Set) is </a:t>
                </a:r>
                <a:r>
                  <a:rPr lang="en-US" sz="2000" dirty="0">
                    <a:solidFill>
                      <a:srgbClr val="FF0000"/>
                    </a:solidFill>
                  </a:rPr>
                  <a:t>non-differentiable</a:t>
                </a:r>
                <a:r>
                  <a:rPr lang="en-US" sz="2000" dirty="0"/>
                  <a:t>:</a:t>
                </a:r>
              </a:p>
              <a:p>
                <a:pPr marL="0" indent="0">
                  <a:buNone/>
                </a:pPr>
                <a14:m>
                  <m:oMathPara xmlns:m="http://schemas.openxmlformats.org/officeDocument/2006/math">
                    <m:oMathParaPr>
                      <m:jc m:val="centerGroup"/>
                    </m:oMathParaPr>
                    <m:oMath xmlns:m="http://schemas.openxmlformats.org/officeDocument/2006/math">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𝑔</m:t>
                          </m:r>
                        </m:e>
                        <m:sup>
                          <m:r>
                            <a:rPr lang="en-US" sz="2000" i="1">
                              <a:latin typeface="Cambria Math" panose="02040503050406030204" pitchFamily="18" charset="0"/>
                              <a:cs typeface="Cambria Math" panose="02040503050406030204" pitchFamily="18" charset="0"/>
                            </a:rPr>
                            <m:t>𝑇𝐶𝐻</m:t>
                          </m:r>
                          <m:r>
                            <a:rPr lang="en-US" sz="2000" i="1">
                              <a:latin typeface="Cambria Math" panose="02040503050406030204" pitchFamily="18" charset="0"/>
                              <a:cs typeface="Cambria Math" panose="02040503050406030204" pitchFamily="18" charset="0"/>
                            </a:rPr>
                            <m:t>−</m:t>
                          </m:r>
                          <m:r>
                            <a:rPr lang="en-US" sz="2000" i="1">
                              <a:latin typeface="Cambria Math" panose="02040503050406030204" pitchFamily="18" charset="0"/>
                              <a:cs typeface="Cambria Math" panose="02040503050406030204" pitchFamily="18" charset="0"/>
                            </a:rPr>
                            <m:t>𝑆𝑒𝑡</m:t>
                          </m:r>
                        </m:sup>
                      </m:sSup>
                      <m:r>
                        <a:rPr lang="en-US" sz="2000" i="1">
                          <a:latin typeface="Cambria Math" panose="02040503050406030204" pitchFamily="18" charset="0"/>
                          <a:cs typeface="Cambria Math" panose="02040503050406030204" pitchFamily="18" charset="0"/>
                        </a:rPr>
                        <m:t>(</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1</m:t>
                          </m:r>
                        </m:sup>
                      </m:sSup>
                      <m:r>
                        <a:rPr lang="en-US" sz="2000" i="1">
                          <a:latin typeface="Cambria Math" panose="02040503050406030204" pitchFamily="18" charset="0"/>
                        </a:rPr>
                        <m:t>,</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𝐾</m:t>
                          </m:r>
                        </m:sup>
                      </m:sSup>
                      <m:r>
                        <a:rPr lang="en-US" sz="2000" i="1">
                          <a:latin typeface="Cambria Math" panose="02040503050406030204" pitchFamily="18" charset="0"/>
                          <a:cs typeface="Cambria Math" panose="02040503050406030204" pitchFamily="18" charset="0"/>
                        </a:rPr>
                        <m:t>)= </m:t>
                      </m:r>
                      <m:sSub>
                        <m:sSubPr>
                          <m:ctrlPr>
                            <a:rPr lang="en-US" sz="2000" i="1">
                              <a:latin typeface="Cambria Math" panose="02040503050406030204" pitchFamily="18" charset="0"/>
                              <a:cs typeface="Cambria Math" panose="02040503050406030204" pitchFamily="18" charset="0"/>
                            </a:rPr>
                          </m:ctrlPr>
                        </m:sSubPr>
                        <m:e>
                          <m:r>
                            <a:rPr lang="en-US" sz="2000" i="1">
                              <a:solidFill>
                                <a:srgbClr val="FF0000"/>
                              </a:solidFill>
                              <a:latin typeface="Cambria Math" panose="02040503050406030204" pitchFamily="18" charset="0"/>
                              <a:cs typeface="Cambria Math" panose="02040503050406030204" pitchFamily="18" charset="0"/>
                            </a:rPr>
                            <m:t>𝑚𝑎𝑥</m:t>
                          </m:r>
                        </m:e>
                        <m:sub>
                          <m:r>
                            <a:rPr lang="en-US" sz="2000" i="1">
                              <a:solidFill>
                                <a:srgbClr val="FF0000"/>
                              </a:solidFill>
                              <a:latin typeface="Cambria Math" panose="02040503050406030204" pitchFamily="18" charset="0"/>
                              <a:cs typeface="Cambria Math" panose="02040503050406030204" pitchFamily="18" charset="0"/>
                            </a:rPr>
                            <m:t>1≤</m:t>
                          </m:r>
                          <m:r>
                            <a:rPr lang="en-US" sz="2000" i="1">
                              <a:solidFill>
                                <a:srgbClr val="FF0000"/>
                              </a:solidFill>
                              <a:latin typeface="Cambria Math" panose="02040503050406030204" pitchFamily="18" charset="0"/>
                              <a:cs typeface="Cambria Math" panose="02040503050406030204" pitchFamily="18" charset="0"/>
                            </a:rPr>
                            <m:t>𝑖</m:t>
                          </m:r>
                          <m:r>
                            <a:rPr lang="en-US" sz="2000" i="1">
                              <a:solidFill>
                                <a:srgbClr val="FF0000"/>
                              </a:solidFill>
                              <a:latin typeface="Cambria Math" panose="02040503050406030204" pitchFamily="18" charset="0"/>
                              <a:cs typeface="Cambria Math" panose="02040503050406030204" pitchFamily="18" charset="0"/>
                            </a:rPr>
                            <m:t>≤</m:t>
                          </m:r>
                          <m:r>
                            <a:rPr lang="en-US" sz="2000" i="1">
                              <a:solidFill>
                                <a:srgbClr val="FF0000"/>
                              </a:solidFill>
                              <a:latin typeface="Cambria Math" panose="02040503050406030204" pitchFamily="18" charset="0"/>
                              <a:cs typeface="Cambria Math" panose="02040503050406030204" pitchFamily="18" charset="0"/>
                            </a:rPr>
                            <m:t>𝑚</m:t>
                          </m:r>
                        </m:sub>
                      </m:sSub>
                      <m:r>
                        <a:rPr lang="en-US" sz="2000" i="1">
                          <a:latin typeface="Cambria Math" panose="02040503050406030204" pitchFamily="18" charset="0"/>
                          <a:cs typeface="Cambria Math" panose="02040503050406030204" pitchFamily="18" charset="0"/>
                        </a:rPr>
                        <m:t>{</m:t>
                      </m:r>
                      <m:sSub>
                        <m:sSubPr>
                          <m:ctrlPr>
                            <a:rPr lang="en-US" sz="2000" i="1">
                              <a:latin typeface="Cambria Math" panose="02040503050406030204" pitchFamily="18" charset="0"/>
                              <a:cs typeface="Cambria Math" panose="02040503050406030204" pitchFamily="18" charset="0"/>
                            </a:rPr>
                          </m:ctrlPr>
                        </m:sSubPr>
                        <m:e>
                          <m:r>
                            <a:rPr lang="en-US" sz="2000" i="1">
                              <a:solidFill>
                                <a:srgbClr val="FF0000"/>
                              </a:solidFill>
                              <a:latin typeface="Cambria Math" panose="02040503050406030204" pitchFamily="18" charset="0"/>
                              <a:cs typeface="Cambria Math" panose="02040503050406030204" pitchFamily="18" charset="0"/>
                            </a:rPr>
                            <m:t>𝑚𝑖𝑛</m:t>
                          </m:r>
                        </m:e>
                        <m:sub>
                          <m:r>
                            <a:rPr lang="en-US" sz="2000" i="1">
                              <a:solidFill>
                                <a:srgbClr val="FF0000"/>
                              </a:solidFill>
                              <a:latin typeface="Cambria Math" panose="02040503050406030204" pitchFamily="18" charset="0"/>
                              <a:cs typeface="Cambria Math" panose="02040503050406030204" pitchFamily="18" charset="0"/>
                            </a:rPr>
                            <m:t>1≤</m:t>
                          </m:r>
                          <m:r>
                            <a:rPr lang="en-US" sz="2000" i="1">
                              <a:solidFill>
                                <a:srgbClr val="FF0000"/>
                              </a:solidFill>
                              <a:latin typeface="Cambria Math" panose="02040503050406030204" pitchFamily="18" charset="0"/>
                              <a:cs typeface="Cambria Math" panose="02040503050406030204" pitchFamily="18" charset="0"/>
                            </a:rPr>
                            <m:t>𝑘</m:t>
                          </m:r>
                          <m:r>
                            <a:rPr lang="en-US" sz="2000" i="1">
                              <a:solidFill>
                                <a:srgbClr val="FF0000"/>
                              </a:solidFill>
                              <a:latin typeface="Cambria Math" panose="02040503050406030204" pitchFamily="18" charset="0"/>
                              <a:cs typeface="Cambria Math" panose="02040503050406030204" pitchFamily="18" charset="0"/>
                            </a:rPr>
                            <m:t>≤</m:t>
                          </m:r>
                          <m:r>
                            <a:rPr lang="en-US" sz="2000" i="1">
                              <a:solidFill>
                                <a:srgbClr val="FF0000"/>
                              </a:solidFill>
                              <a:latin typeface="Cambria Math" panose="02040503050406030204" pitchFamily="18" charset="0"/>
                              <a:cs typeface="Cambria Math" panose="02040503050406030204" pitchFamily="18" charset="0"/>
                            </a:rPr>
                            <m:t>𝐾</m:t>
                          </m:r>
                        </m:sub>
                      </m:sSub>
                      <m:sSub>
                        <m:sSubPr>
                          <m:ctrlPr>
                            <a:rPr lang="en-US" sz="2000" i="1">
                              <a:latin typeface="Cambria Math" panose="02040503050406030204" pitchFamily="18" charset="0"/>
                              <a:cs typeface="Cambria Math" panose="02040503050406030204" pitchFamily="18" charset="0"/>
                            </a:rPr>
                          </m:ctrlPr>
                        </m:sSubPr>
                        <m:e>
                          <m:r>
                            <a:rPr lang="en-US" sz="2000" i="1">
                              <a:latin typeface="Cambria Math" panose="02040503050406030204" pitchFamily="18" charset="0"/>
                              <a:cs typeface="Cambria Math" panose="02040503050406030204" pitchFamily="18" charset="0"/>
                            </a:rPr>
                            <m:t>𝑓</m:t>
                          </m:r>
                        </m:e>
                        <m:sub>
                          <m:r>
                            <a:rPr lang="en-US" sz="2000" i="1">
                              <a:latin typeface="Cambria Math" panose="02040503050406030204" pitchFamily="18" charset="0"/>
                              <a:cs typeface="Cambria Math" panose="02040503050406030204" pitchFamily="18" charset="0"/>
                            </a:rPr>
                            <m:t>𝑖</m:t>
                          </m:r>
                        </m:sub>
                      </m:sSub>
                      <m:r>
                        <a:rPr lang="en-US" sz="2000" i="1">
                          <a:latin typeface="Cambria Math" panose="02040503050406030204" pitchFamily="18" charset="0"/>
                          <a:cs typeface="Cambria Math" panose="02040503050406030204" pitchFamily="18" charset="0"/>
                        </a:rPr>
                        <m:t>(</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𝑘</m:t>
                          </m:r>
                        </m:sup>
                      </m:sSup>
                      <m:r>
                        <a:rPr lang="en-US" sz="2000" i="1">
                          <a:latin typeface="Cambria Math" panose="02040503050406030204" pitchFamily="18" charset="0"/>
                          <a:cs typeface="Cambria Math" panose="02040503050406030204" pitchFamily="18" charset="0"/>
                        </a:rPr>
                        <m:t>)−</m:t>
                      </m:r>
                      <m:sSubSup>
                        <m:sSubSupPr>
                          <m:ctrlPr>
                            <a:rPr lang="en-US" sz="2000" i="1">
                              <a:latin typeface="Cambria Math" panose="02040503050406030204" pitchFamily="18" charset="0"/>
                              <a:cs typeface="Cambria Math" panose="02040503050406030204" pitchFamily="18" charset="0"/>
                            </a:rPr>
                          </m:ctrlPr>
                        </m:sSubSupPr>
                        <m:e>
                          <m:r>
                            <a:rPr lang="en-US" sz="2000" i="1">
                              <a:latin typeface="Cambria Math" panose="02040503050406030204" pitchFamily="18" charset="0"/>
                              <a:cs typeface="Cambria Math" panose="02040503050406030204" pitchFamily="18" charset="0"/>
                            </a:rPr>
                            <m:t>𝑧</m:t>
                          </m:r>
                        </m:e>
                        <m:sub>
                          <m:r>
                            <a:rPr lang="en-US" sz="2000" i="1">
                              <a:latin typeface="Cambria Math" panose="02040503050406030204" pitchFamily="18" charset="0"/>
                              <a:cs typeface="Cambria Math" panose="02040503050406030204" pitchFamily="18" charset="0"/>
                            </a:rPr>
                            <m:t>𝑖</m:t>
                          </m:r>
                        </m:sub>
                        <m:sup>
                          <m:r>
                            <a:rPr lang="en-US" sz="2000" i="1">
                              <a:latin typeface="Cambria Math" panose="02040503050406030204" pitchFamily="18" charset="0"/>
                              <a:cs typeface="Cambria Math" panose="02040503050406030204" pitchFamily="18" charset="0"/>
                            </a:rPr>
                            <m:t>∗</m:t>
                          </m:r>
                        </m:sup>
                      </m:sSubSup>
                      <m:r>
                        <a:rPr lang="en-US" sz="2000" i="1">
                          <a:latin typeface="Cambria Math" panose="02040503050406030204" pitchFamily="18" charset="0"/>
                          <a:cs typeface="Cambria Math" panose="02040503050406030204" pitchFamily="18" charset="0"/>
                        </a:rPr>
                        <m:t>}</m:t>
                      </m:r>
                    </m:oMath>
                  </m:oMathPara>
                </a14:m>
                <a:endParaRPr lang="en-US" sz="2000" i="1" dirty="0">
                  <a:latin typeface="Cambria Math" panose="02040503050406030204" pitchFamily="18" charset="0"/>
                  <a:cs typeface="Cambria Math" panose="02040503050406030204" pitchFamily="18" charset="0"/>
                </a:endParaRPr>
              </a:p>
              <a:p>
                <a:pPr marL="0" indent="0">
                  <a:buNone/>
                </a:pPr>
                <a:endParaRPr lang="en-US" sz="2000" dirty="0"/>
              </a:p>
              <a:p>
                <a:r>
                  <a:rPr lang="en-US" altLang="zh-CN" sz="2000" dirty="0"/>
                  <a:t>Smooth maximization: </a:t>
                </a:r>
              </a:p>
              <a:p>
                <a:pPr marL="0" indent="0">
                  <a:buNone/>
                </a:pPr>
                <a:r>
                  <a:rPr lang="en-US" altLang="zh-CN" sz="2000" dirty="0"/>
                  <a:t>                  </a:t>
                </a:r>
                <a14:m>
                  <m:oMath xmlns:m="http://schemas.openxmlformats.org/officeDocument/2006/math">
                    <m:sSub>
                      <m:sSubPr>
                        <m:ctrlPr>
                          <a:rPr lang="en-US" altLang="zh-CN" sz="2000" i="1" dirty="0">
                            <a:latin typeface="Cambria Math" panose="02040503050406030204" pitchFamily="18" charset="0"/>
                            <a:cs typeface="Cambria Math" panose="02040503050406030204" pitchFamily="18" charset="0"/>
                          </a:rPr>
                        </m:ctrlPr>
                      </m:sSubPr>
                      <m:e>
                        <m:r>
                          <a:rPr lang="en-US" altLang="zh-CN" sz="2000" i="1" dirty="0">
                            <a:latin typeface="Cambria Math" panose="02040503050406030204" pitchFamily="18" charset="0"/>
                            <a:cs typeface="Cambria Math" panose="02040503050406030204" pitchFamily="18" charset="0"/>
                          </a:rPr>
                          <m:t>𝑠𝑚𝑎𝑥</m:t>
                        </m:r>
                      </m:e>
                      <m:sub>
                        <m:r>
                          <a:rPr lang="en-US" altLang="zh-CN" sz="2000" i="1" dirty="0">
                            <a:latin typeface="Cambria Math" panose="02040503050406030204" pitchFamily="18" charset="0"/>
                            <a:cs typeface="Cambria Math" panose="02040503050406030204" pitchFamily="18" charset="0"/>
                          </a:rPr>
                          <m:t>1≤</m:t>
                        </m:r>
                        <m:r>
                          <a:rPr lang="en-US" altLang="zh-CN" sz="2000" i="1" dirty="0">
                            <a:latin typeface="Cambria Math" panose="02040503050406030204" pitchFamily="18" charset="0"/>
                            <a:cs typeface="Cambria Math" panose="02040503050406030204" pitchFamily="18" charset="0"/>
                          </a:rPr>
                          <m:t>𝑖</m:t>
                        </m:r>
                        <m:r>
                          <a:rPr lang="en-US" altLang="zh-CN" sz="2000" i="1" dirty="0">
                            <a:latin typeface="Cambria Math" panose="02040503050406030204" pitchFamily="18" charset="0"/>
                            <a:cs typeface="Cambria Math" panose="02040503050406030204" pitchFamily="18" charset="0"/>
                          </a:rPr>
                          <m:t>≤</m:t>
                        </m:r>
                        <m:r>
                          <a:rPr lang="en-US" altLang="zh-CN" sz="2000" i="1" dirty="0">
                            <a:latin typeface="Cambria Math" panose="02040503050406030204" pitchFamily="18" charset="0"/>
                            <a:cs typeface="Cambria Math" panose="02040503050406030204" pitchFamily="18" charset="0"/>
                          </a:rPr>
                          <m:t>𝑚</m:t>
                        </m:r>
                      </m:sub>
                    </m:sSub>
                    <m:r>
                      <a:rPr lang="en-US" sz="2000" i="1">
                        <a:solidFill>
                          <a:schemeClr val="accent2"/>
                        </a:solidFill>
                        <a:latin typeface="Cambria Math" panose="02040503050406030204" pitchFamily="18" charset="0"/>
                      </a:rPr>
                      <m:t>{</m:t>
                    </m:r>
                    <m:sSub>
                      <m:sSubPr>
                        <m:ctrlPr>
                          <a:rPr lang="en-US" sz="2000" i="1">
                            <a:solidFill>
                              <a:schemeClr val="accent2"/>
                            </a:solidFill>
                            <a:latin typeface="Cambria Math" panose="02040503050406030204" pitchFamily="18" charset="0"/>
                            <a:cs typeface="Cambria Math" panose="02040503050406030204" pitchFamily="18" charset="0"/>
                          </a:rPr>
                        </m:ctrlPr>
                      </m:sSubPr>
                      <m:e>
                        <m:r>
                          <a:rPr lang="en-US" sz="2000" i="1">
                            <a:solidFill>
                              <a:schemeClr val="accent2"/>
                            </a:solidFill>
                            <a:latin typeface="Cambria Math" panose="02040503050406030204" pitchFamily="18" charset="0"/>
                            <a:cs typeface="Cambria Math" panose="02040503050406030204" pitchFamily="18" charset="0"/>
                          </a:rPr>
                          <m:t>𝑓</m:t>
                        </m:r>
                      </m:e>
                      <m:sub>
                        <m:r>
                          <a:rPr lang="en-US" sz="2000" i="1">
                            <a:solidFill>
                              <a:schemeClr val="accent2"/>
                            </a:solidFill>
                            <a:latin typeface="Cambria Math" panose="02040503050406030204" pitchFamily="18" charset="0"/>
                            <a:cs typeface="Cambria Math" panose="02040503050406030204" pitchFamily="18" charset="0"/>
                          </a:rPr>
                          <m:t>1</m:t>
                        </m:r>
                      </m:sub>
                    </m:sSub>
                    <m:r>
                      <a:rPr lang="en-US" sz="2000" i="1">
                        <a:solidFill>
                          <a:schemeClr val="accent2"/>
                        </a:solidFill>
                        <a:latin typeface="Cambria Math" panose="02040503050406030204" pitchFamily="18" charset="0"/>
                        <a:cs typeface="Cambria Math" panose="02040503050406030204" pitchFamily="18" charset="0"/>
                      </a:rPr>
                      <m:t>(</m:t>
                    </m:r>
                    <m:r>
                      <a:rPr lang="en-US" sz="2000" i="1">
                        <a:solidFill>
                          <a:schemeClr val="accent2"/>
                        </a:solidFill>
                        <a:latin typeface="Cambria Math" panose="02040503050406030204" pitchFamily="18" charset="0"/>
                        <a:cs typeface="Cambria Math" panose="02040503050406030204" pitchFamily="18" charset="0"/>
                      </a:rPr>
                      <m:t>𝑥</m:t>
                    </m:r>
                    <m:r>
                      <a:rPr lang="en-US" sz="2000" i="1">
                        <a:solidFill>
                          <a:schemeClr val="accent2"/>
                        </a:solidFill>
                        <a:latin typeface="Cambria Math" panose="02040503050406030204" pitchFamily="18" charset="0"/>
                        <a:cs typeface="Cambria Math" panose="02040503050406030204" pitchFamily="18" charset="0"/>
                      </a:rPr>
                      <m:t>),...,</m:t>
                    </m:r>
                    <m:sSub>
                      <m:sSubPr>
                        <m:ctrlPr>
                          <a:rPr lang="en-US" sz="2000" i="1">
                            <a:solidFill>
                              <a:schemeClr val="accent2"/>
                            </a:solidFill>
                            <a:latin typeface="Cambria Math" panose="02040503050406030204" pitchFamily="18" charset="0"/>
                            <a:cs typeface="Cambria Math" panose="02040503050406030204" pitchFamily="18" charset="0"/>
                          </a:rPr>
                        </m:ctrlPr>
                      </m:sSubPr>
                      <m:e>
                        <m:r>
                          <a:rPr lang="en-US" sz="2000" i="1">
                            <a:solidFill>
                              <a:schemeClr val="accent2"/>
                            </a:solidFill>
                            <a:latin typeface="Cambria Math" panose="02040503050406030204" pitchFamily="18" charset="0"/>
                            <a:cs typeface="Cambria Math" panose="02040503050406030204" pitchFamily="18" charset="0"/>
                          </a:rPr>
                          <m:t>𝑓</m:t>
                        </m:r>
                      </m:e>
                      <m:sub>
                        <m:r>
                          <a:rPr lang="en-US" sz="2000" i="1">
                            <a:solidFill>
                              <a:schemeClr val="accent2"/>
                            </a:solidFill>
                            <a:latin typeface="Cambria Math" panose="02040503050406030204" pitchFamily="18" charset="0"/>
                            <a:cs typeface="Cambria Math" panose="02040503050406030204" pitchFamily="18" charset="0"/>
                          </a:rPr>
                          <m:t>𝑚</m:t>
                        </m:r>
                      </m:sub>
                    </m:sSub>
                    <m:r>
                      <a:rPr lang="en-US" sz="2000" i="1">
                        <a:solidFill>
                          <a:schemeClr val="accent2"/>
                        </a:solidFill>
                        <a:latin typeface="Cambria Math" panose="02040503050406030204" pitchFamily="18" charset="0"/>
                        <a:cs typeface="Cambria Math" panose="02040503050406030204" pitchFamily="18" charset="0"/>
                      </a:rPr>
                      <m:t>(</m:t>
                    </m:r>
                    <m:r>
                      <a:rPr lang="en-US" sz="2000" i="1">
                        <a:solidFill>
                          <a:schemeClr val="accent2"/>
                        </a:solidFill>
                        <a:latin typeface="Cambria Math" panose="02040503050406030204" pitchFamily="18" charset="0"/>
                        <a:cs typeface="Cambria Math" panose="02040503050406030204" pitchFamily="18" charset="0"/>
                      </a:rPr>
                      <m:t>𝑥</m:t>
                    </m:r>
                    <m:r>
                      <a:rPr lang="en-US" sz="2000" i="1">
                        <a:solidFill>
                          <a:schemeClr val="accent2"/>
                        </a:solidFill>
                        <a:latin typeface="Cambria Math" panose="02040503050406030204" pitchFamily="18" charset="0"/>
                        <a:cs typeface="Cambria Math" panose="02040503050406030204" pitchFamily="18" charset="0"/>
                      </a:rPr>
                      <m:t>)}=</m:t>
                    </m:r>
                    <m:r>
                      <a:rPr lang="en-US" sz="2000" i="1">
                        <a:solidFill>
                          <a:schemeClr val="accent2"/>
                        </a:solidFill>
                        <a:latin typeface="Cambria Math" panose="02040503050406030204" pitchFamily="18" charset="0"/>
                        <a:cs typeface="Cambria Math" panose="02040503050406030204" pitchFamily="18" charset="0"/>
                      </a:rPr>
                      <m:t>𝜇</m:t>
                    </m:r>
                    <m:func>
                      <m:funcPr>
                        <m:ctrlPr>
                          <a:rPr lang="en-US" sz="2000" i="1">
                            <a:solidFill>
                              <a:schemeClr val="accent2"/>
                            </a:solidFill>
                            <a:latin typeface="Cambria Math" panose="02040503050406030204" pitchFamily="18" charset="0"/>
                            <a:cs typeface="Cambria Math" panose="02040503050406030204" pitchFamily="18" charset="0"/>
                          </a:rPr>
                        </m:ctrlPr>
                      </m:funcPr>
                      <m:fName>
                        <m:r>
                          <m:rPr>
                            <m:sty m:val="p"/>
                          </m:rPr>
                          <a:rPr lang="en-US" sz="2000">
                            <a:solidFill>
                              <a:schemeClr val="accent2"/>
                            </a:solidFill>
                            <a:latin typeface="Cambria Math" panose="02040503050406030204" pitchFamily="18" charset="0"/>
                            <a:cs typeface="Cambria Math" panose="02040503050406030204" pitchFamily="18" charset="0"/>
                          </a:rPr>
                          <m:t>log</m:t>
                        </m:r>
                      </m:fName>
                      <m:e>
                        <m:r>
                          <a:rPr lang="en-US" sz="2000" i="1">
                            <a:solidFill>
                              <a:schemeClr val="accent2"/>
                            </a:solidFill>
                            <a:latin typeface="Cambria Math" panose="02040503050406030204" pitchFamily="18" charset="0"/>
                            <a:cs typeface="Cambria Math" panose="02040503050406030204" pitchFamily="18" charset="0"/>
                          </a:rPr>
                          <m:t>(</m:t>
                        </m:r>
                        <m:nary>
                          <m:naryPr>
                            <m:chr m:val="∑"/>
                            <m:limLoc m:val="undOvr"/>
                            <m:ctrlPr>
                              <a:rPr lang="en-US" sz="2000" i="1">
                                <a:solidFill>
                                  <a:schemeClr val="accent2"/>
                                </a:solidFill>
                                <a:latin typeface="Cambria Math" panose="02040503050406030204" pitchFamily="18" charset="0"/>
                                <a:cs typeface="Cambria Math" panose="02040503050406030204" pitchFamily="18" charset="0"/>
                              </a:rPr>
                            </m:ctrlPr>
                          </m:naryPr>
                          <m:sub>
                            <m:r>
                              <a:rPr lang="en-US" sz="2000" i="1">
                                <a:solidFill>
                                  <a:schemeClr val="accent2"/>
                                </a:solidFill>
                                <a:latin typeface="Cambria Math" panose="02040503050406030204" pitchFamily="18" charset="0"/>
                                <a:cs typeface="Cambria Math" panose="02040503050406030204" pitchFamily="18" charset="0"/>
                              </a:rPr>
                              <m:t>𝑖</m:t>
                            </m:r>
                            <m:r>
                              <a:rPr lang="en-US" sz="2000" i="1">
                                <a:solidFill>
                                  <a:schemeClr val="accent2"/>
                                </a:solidFill>
                                <a:latin typeface="Cambria Math" panose="02040503050406030204" pitchFamily="18" charset="0"/>
                                <a:cs typeface="Cambria Math" panose="02040503050406030204" pitchFamily="18" charset="0"/>
                              </a:rPr>
                              <m:t>=1</m:t>
                            </m:r>
                          </m:sub>
                          <m:sup>
                            <m:r>
                              <a:rPr lang="en-US" sz="2000" i="1">
                                <a:solidFill>
                                  <a:schemeClr val="accent2"/>
                                </a:solidFill>
                                <a:latin typeface="Cambria Math" panose="02040503050406030204" pitchFamily="18" charset="0"/>
                                <a:cs typeface="Cambria Math" panose="02040503050406030204" pitchFamily="18" charset="0"/>
                              </a:rPr>
                              <m:t>𝑚</m:t>
                            </m:r>
                          </m:sup>
                          <m:e>
                            <m:sSup>
                              <m:sSupPr>
                                <m:ctrlPr>
                                  <a:rPr lang="en-US" sz="2000" i="1">
                                    <a:solidFill>
                                      <a:schemeClr val="accent2"/>
                                    </a:solidFill>
                                    <a:latin typeface="Cambria Math" panose="02040503050406030204" pitchFamily="18" charset="0"/>
                                    <a:cs typeface="Cambria Math" panose="02040503050406030204" pitchFamily="18" charset="0"/>
                                  </a:rPr>
                                </m:ctrlPr>
                              </m:sSupPr>
                              <m:e>
                                <m:r>
                                  <a:rPr lang="en-US" sz="2000" i="1">
                                    <a:solidFill>
                                      <a:schemeClr val="accent2"/>
                                    </a:solidFill>
                                    <a:latin typeface="Cambria Math" panose="02040503050406030204" pitchFamily="18" charset="0"/>
                                    <a:cs typeface="Cambria Math" panose="02040503050406030204" pitchFamily="18" charset="0"/>
                                  </a:rPr>
                                  <m:t>𝑒</m:t>
                                </m:r>
                              </m:e>
                              <m:sup>
                                <m:f>
                                  <m:fPr>
                                    <m:ctrlPr>
                                      <a:rPr lang="en-US" sz="2000" i="1">
                                        <a:solidFill>
                                          <a:schemeClr val="accent2"/>
                                        </a:solidFill>
                                        <a:latin typeface="Cambria Math" panose="02040503050406030204" pitchFamily="18" charset="0"/>
                                        <a:cs typeface="Cambria Math" panose="02040503050406030204" pitchFamily="18" charset="0"/>
                                      </a:rPr>
                                    </m:ctrlPr>
                                  </m:fPr>
                                  <m:num>
                                    <m:sSub>
                                      <m:sSubPr>
                                        <m:ctrlPr>
                                          <a:rPr lang="en-US" sz="2000" i="1">
                                            <a:solidFill>
                                              <a:schemeClr val="accent2"/>
                                            </a:solidFill>
                                            <a:latin typeface="Cambria Math" panose="02040503050406030204" pitchFamily="18" charset="0"/>
                                            <a:cs typeface="Cambria Math" panose="02040503050406030204" pitchFamily="18" charset="0"/>
                                          </a:rPr>
                                        </m:ctrlPr>
                                      </m:sSubPr>
                                      <m:e>
                                        <m:r>
                                          <a:rPr lang="en-US" sz="2000" i="1">
                                            <a:solidFill>
                                              <a:schemeClr val="accent2"/>
                                            </a:solidFill>
                                            <a:latin typeface="Cambria Math" panose="02040503050406030204" pitchFamily="18" charset="0"/>
                                            <a:cs typeface="Cambria Math" panose="02040503050406030204" pitchFamily="18" charset="0"/>
                                          </a:rPr>
                                          <m:t>𝑓</m:t>
                                        </m:r>
                                      </m:e>
                                      <m:sub>
                                        <m:r>
                                          <a:rPr lang="en-US" sz="2000" i="1">
                                            <a:solidFill>
                                              <a:schemeClr val="accent2"/>
                                            </a:solidFill>
                                            <a:latin typeface="Cambria Math" panose="02040503050406030204" pitchFamily="18" charset="0"/>
                                            <a:cs typeface="Cambria Math" panose="02040503050406030204" pitchFamily="18" charset="0"/>
                                          </a:rPr>
                                          <m:t>𝑖</m:t>
                                        </m:r>
                                      </m:sub>
                                    </m:sSub>
                                    <m:r>
                                      <a:rPr lang="en-US" sz="2000" i="1">
                                        <a:solidFill>
                                          <a:schemeClr val="accent2"/>
                                        </a:solidFill>
                                        <a:latin typeface="Cambria Math" panose="02040503050406030204" pitchFamily="18" charset="0"/>
                                        <a:cs typeface="Cambria Math" panose="02040503050406030204" pitchFamily="18" charset="0"/>
                                      </a:rPr>
                                      <m:t>(</m:t>
                                    </m:r>
                                    <m:r>
                                      <a:rPr lang="en-US" sz="2000" i="1">
                                        <a:solidFill>
                                          <a:schemeClr val="accent2"/>
                                        </a:solidFill>
                                        <a:latin typeface="Cambria Math" panose="02040503050406030204" pitchFamily="18" charset="0"/>
                                        <a:cs typeface="Cambria Math" panose="02040503050406030204" pitchFamily="18" charset="0"/>
                                      </a:rPr>
                                      <m:t>𝑥</m:t>
                                    </m:r>
                                    <m:r>
                                      <a:rPr lang="en-US" sz="2000" i="1">
                                        <a:solidFill>
                                          <a:schemeClr val="accent2"/>
                                        </a:solidFill>
                                        <a:latin typeface="Cambria Math" panose="02040503050406030204" pitchFamily="18" charset="0"/>
                                        <a:cs typeface="Cambria Math" panose="02040503050406030204" pitchFamily="18" charset="0"/>
                                      </a:rPr>
                                      <m:t>) </m:t>
                                    </m:r>
                                  </m:num>
                                  <m:den>
                                    <m:r>
                                      <a:rPr lang="en-US" sz="2000" i="1">
                                        <a:solidFill>
                                          <a:schemeClr val="accent2"/>
                                        </a:solidFill>
                                        <a:latin typeface="Cambria Math" panose="02040503050406030204" pitchFamily="18" charset="0"/>
                                        <a:cs typeface="Cambria Math" panose="02040503050406030204" pitchFamily="18" charset="0"/>
                                      </a:rPr>
                                      <m:t>𝜇</m:t>
                                    </m:r>
                                  </m:den>
                                </m:f>
                              </m:sup>
                            </m:sSup>
                          </m:e>
                        </m:nary>
                        <m:r>
                          <a:rPr lang="en-US" sz="2000" i="1">
                            <a:solidFill>
                              <a:schemeClr val="accent2"/>
                            </a:solidFill>
                            <a:latin typeface="Cambria Math" panose="02040503050406030204" pitchFamily="18" charset="0"/>
                            <a:cs typeface="Cambria Math" panose="02040503050406030204" pitchFamily="18" charset="0"/>
                          </a:rPr>
                          <m:t>)</m:t>
                        </m:r>
                      </m:e>
                    </m:func>
                  </m:oMath>
                </a14:m>
                <a:endParaRPr lang="en-US" altLang="zh-CN" sz="2000" dirty="0"/>
              </a:p>
              <a:p>
                <a:r>
                  <a:rPr lang="en-US" altLang="zh-CN" sz="2000" dirty="0"/>
                  <a:t>Smooth minimization:</a:t>
                </a:r>
              </a:p>
              <a:p>
                <a:pPr marL="0" indent="0">
                  <a:buNone/>
                </a:pPr>
                <a:r>
                  <a:rPr lang="en-US" altLang="zh-CN" sz="2000" dirty="0"/>
                  <a:t>                  </a:t>
                </a:r>
                <a14:m>
                  <m:oMath xmlns:m="http://schemas.openxmlformats.org/officeDocument/2006/math">
                    <m:sSub>
                      <m:sSubPr>
                        <m:ctrlPr>
                          <a:rPr lang="en-US" altLang="zh-CN" sz="2000" i="1" dirty="0">
                            <a:latin typeface="Cambria Math" panose="02040503050406030204" pitchFamily="18" charset="0"/>
                            <a:cs typeface="Cambria Math" panose="02040503050406030204" pitchFamily="18" charset="0"/>
                          </a:rPr>
                        </m:ctrlPr>
                      </m:sSubPr>
                      <m:e>
                        <m:r>
                          <a:rPr lang="en-US" altLang="zh-CN" sz="2000" i="1" dirty="0">
                            <a:latin typeface="Cambria Math" panose="02040503050406030204" pitchFamily="18" charset="0"/>
                            <a:cs typeface="Cambria Math" panose="02040503050406030204" pitchFamily="18" charset="0"/>
                          </a:rPr>
                          <m:t>𝑠𝑚𝑖𝑛</m:t>
                        </m:r>
                      </m:e>
                      <m:sub>
                        <m:r>
                          <a:rPr lang="en-US" altLang="zh-CN" sz="2000" i="1" dirty="0">
                            <a:latin typeface="Cambria Math" panose="02040503050406030204" pitchFamily="18" charset="0"/>
                            <a:cs typeface="Cambria Math" panose="02040503050406030204" pitchFamily="18" charset="0"/>
                          </a:rPr>
                          <m:t>1≤</m:t>
                        </m:r>
                        <m:r>
                          <a:rPr lang="en-US" altLang="zh-CN" sz="2000" i="1" dirty="0">
                            <a:latin typeface="Cambria Math" panose="02040503050406030204" pitchFamily="18" charset="0"/>
                            <a:cs typeface="Cambria Math" panose="02040503050406030204" pitchFamily="18" charset="0"/>
                          </a:rPr>
                          <m:t>𝑘</m:t>
                        </m:r>
                        <m:r>
                          <a:rPr lang="en-US" altLang="zh-CN" sz="2000" i="1" dirty="0">
                            <a:latin typeface="Cambria Math" panose="02040503050406030204" pitchFamily="18" charset="0"/>
                            <a:cs typeface="Cambria Math" panose="02040503050406030204" pitchFamily="18" charset="0"/>
                          </a:rPr>
                          <m:t>≤</m:t>
                        </m:r>
                        <m:r>
                          <a:rPr lang="en-US" altLang="zh-CN" sz="2000" i="1" dirty="0">
                            <a:latin typeface="Cambria Math" panose="02040503050406030204" pitchFamily="18" charset="0"/>
                            <a:cs typeface="Cambria Math" panose="02040503050406030204" pitchFamily="18" charset="0"/>
                          </a:rPr>
                          <m:t>𝐾</m:t>
                        </m:r>
                      </m:sub>
                    </m:sSub>
                    <m:r>
                      <a:rPr lang="en-US" sz="2000" i="1">
                        <a:solidFill>
                          <a:schemeClr val="accent2"/>
                        </a:solidFill>
                        <a:latin typeface="Cambria Math" panose="02040503050406030204" pitchFamily="18" charset="0"/>
                      </a:rPr>
                      <m:t>{</m:t>
                    </m:r>
                    <m:sSub>
                      <m:sSubPr>
                        <m:ctrlPr>
                          <a:rPr lang="en-US" sz="2000" i="1">
                            <a:solidFill>
                              <a:schemeClr val="accent2"/>
                            </a:solidFill>
                            <a:latin typeface="Cambria Math" panose="02040503050406030204" pitchFamily="18" charset="0"/>
                            <a:cs typeface="Cambria Math" panose="02040503050406030204" pitchFamily="18" charset="0"/>
                          </a:rPr>
                        </m:ctrlPr>
                      </m:sSubPr>
                      <m:e>
                        <m:r>
                          <a:rPr lang="en-US" sz="2000" i="1">
                            <a:solidFill>
                              <a:schemeClr val="accent2"/>
                            </a:solidFill>
                            <a:latin typeface="Cambria Math" panose="02040503050406030204" pitchFamily="18" charset="0"/>
                            <a:cs typeface="Cambria Math" panose="02040503050406030204" pitchFamily="18" charset="0"/>
                          </a:rPr>
                          <m:t>𝑓</m:t>
                        </m:r>
                      </m:e>
                      <m:sub>
                        <m:r>
                          <a:rPr lang="en-US" sz="2000" i="1">
                            <a:solidFill>
                              <a:schemeClr val="accent2"/>
                            </a:solidFill>
                            <a:latin typeface="Cambria Math" panose="02040503050406030204" pitchFamily="18" charset="0"/>
                            <a:cs typeface="Cambria Math" panose="02040503050406030204" pitchFamily="18" charset="0"/>
                          </a:rPr>
                          <m:t>𝑖</m:t>
                        </m:r>
                      </m:sub>
                    </m:sSub>
                    <m:r>
                      <a:rPr lang="en-US" sz="2000" i="1">
                        <a:solidFill>
                          <a:schemeClr val="accent2"/>
                        </a:solidFill>
                        <a:latin typeface="Cambria Math" panose="02040503050406030204" pitchFamily="18" charset="0"/>
                        <a:cs typeface="Cambria Math" panose="02040503050406030204" pitchFamily="18" charset="0"/>
                      </a:rPr>
                      <m:t>(</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1</m:t>
                        </m:r>
                      </m:sup>
                    </m:sSup>
                    <m:r>
                      <a:rPr lang="en-US" sz="2000" i="1">
                        <a:solidFill>
                          <a:schemeClr val="accent2"/>
                        </a:solidFill>
                        <a:latin typeface="Cambria Math" panose="02040503050406030204" pitchFamily="18" charset="0"/>
                        <a:cs typeface="Cambria Math" panose="02040503050406030204" pitchFamily="18" charset="0"/>
                      </a:rPr>
                      <m:t>),...,</m:t>
                    </m:r>
                    <m:sSub>
                      <m:sSubPr>
                        <m:ctrlPr>
                          <a:rPr lang="en-US" sz="2000" i="1">
                            <a:solidFill>
                              <a:schemeClr val="accent2"/>
                            </a:solidFill>
                            <a:latin typeface="Cambria Math" panose="02040503050406030204" pitchFamily="18" charset="0"/>
                            <a:cs typeface="Cambria Math" panose="02040503050406030204" pitchFamily="18" charset="0"/>
                          </a:rPr>
                        </m:ctrlPr>
                      </m:sSubPr>
                      <m:e>
                        <m:r>
                          <a:rPr lang="en-US" sz="2000" i="1">
                            <a:solidFill>
                              <a:schemeClr val="accent2"/>
                            </a:solidFill>
                            <a:latin typeface="Cambria Math" panose="02040503050406030204" pitchFamily="18" charset="0"/>
                            <a:cs typeface="Cambria Math" panose="02040503050406030204" pitchFamily="18" charset="0"/>
                          </a:rPr>
                          <m:t>𝑓</m:t>
                        </m:r>
                      </m:e>
                      <m:sub>
                        <m:r>
                          <a:rPr lang="en-US" sz="2000" i="1">
                            <a:solidFill>
                              <a:schemeClr val="accent2"/>
                            </a:solidFill>
                            <a:latin typeface="Cambria Math" panose="02040503050406030204" pitchFamily="18" charset="0"/>
                            <a:cs typeface="Cambria Math" panose="02040503050406030204" pitchFamily="18" charset="0"/>
                          </a:rPr>
                          <m:t>𝑖</m:t>
                        </m:r>
                      </m:sub>
                    </m:sSub>
                    <m:r>
                      <a:rPr lang="en-US" sz="2000" i="1">
                        <a:solidFill>
                          <a:schemeClr val="accent2"/>
                        </a:solidFill>
                        <a:latin typeface="Cambria Math" panose="02040503050406030204" pitchFamily="18" charset="0"/>
                        <a:cs typeface="Cambria Math" panose="02040503050406030204" pitchFamily="18" charset="0"/>
                      </a:rPr>
                      <m:t>(</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𝐾</m:t>
                        </m:r>
                      </m:sup>
                    </m:sSup>
                    <m:r>
                      <a:rPr lang="en-US" sz="2000" i="1">
                        <a:solidFill>
                          <a:schemeClr val="accent2"/>
                        </a:solidFill>
                        <a:latin typeface="Cambria Math" panose="02040503050406030204" pitchFamily="18" charset="0"/>
                        <a:cs typeface="Cambria Math" panose="02040503050406030204" pitchFamily="18" charset="0"/>
                      </a:rPr>
                      <m:t>)</m:t>
                    </m:r>
                    <m:r>
                      <a:rPr lang="en-US" sz="2000" i="1">
                        <a:solidFill>
                          <a:schemeClr val="accent2"/>
                        </a:solidFill>
                        <a:latin typeface="Cambria Math" panose="02040503050406030204" pitchFamily="18" charset="0"/>
                      </a:rPr>
                      <m:t>}=−</m:t>
                    </m:r>
                    <m:r>
                      <a:rPr lang="en-US" sz="2000" i="1">
                        <a:solidFill>
                          <a:schemeClr val="accent2"/>
                        </a:solidFill>
                        <a:latin typeface="Cambria Math" panose="02040503050406030204" pitchFamily="18" charset="0"/>
                        <a:cs typeface="Cambria Math" panose="02040503050406030204" pitchFamily="18" charset="0"/>
                      </a:rPr>
                      <m:t>𝜇</m:t>
                    </m:r>
                    <m:func>
                      <m:funcPr>
                        <m:ctrlPr>
                          <a:rPr lang="en-US" sz="2000" i="1">
                            <a:solidFill>
                              <a:schemeClr val="accent2"/>
                            </a:solidFill>
                            <a:latin typeface="Cambria Math" panose="02040503050406030204" pitchFamily="18" charset="0"/>
                            <a:cs typeface="Cambria Math" panose="02040503050406030204" pitchFamily="18" charset="0"/>
                          </a:rPr>
                        </m:ctrlPr>
                      </m:funcPr>
                      <m:fName>
                        <m:r>
                          <m:rPr>
                            <m:sty m:val="p"/>
                          </m:rPr>
                          <a:rPr lang="en-US" sz="2000">
                            <a:solidFill>
                              <a:schemeClr val="accent2"/>
                            </a:solidFill>
                            <a:latin typeface="Cambria Math" panose="02040503050406030204" pitchFamily="18" charset="0"/>
                            <a:cs typeface="Cambria Math" panose="02040503050406030204" pitchFamily="18" charset="0"/>
                          </a:rPr>
                          <m:t>log</m:t>
                        </m:r>
                      </m:fName>
                      <m:e>
                        <m:r>
                          <a:rPr lang="en-US" sz="2000" i="1">
                            <a:solidFill>
                              <a:schemeClr val="accent2"/>
                            </a:solidFill>
                            <a:latin typeface="Cambria Math" panose="02040503050406030204" pitchFamily="18" charset="0"/>
                            <a:cs typeface="Cambria Math" panose="02040503050406030204" pitchFamily="18" charset="0"/>
                          </a:rPr>
                          <m:t>(</m:t>
                        </m:r>
                        <m:nary>
                          <m:naryPr>
                            <m:chr m:val="∑"/>
                            <m:limLoc m:val="undOvr"/>
                            <m:ctrlPr>
                              <a:rPr lang="en-US" sz="2000" i="1">
                                <a:solidFill>
                                  <a:schemeClr val="accent2"/>
                                </a:solidFill>
                                <a:latin typeface="Cambria Math" panose="02040503050406030204" pitchFamily="18" charset="0"/>
                                <a:cs typeface="Cambria Math" panose="02040503050406030204" pitchFamily="18" charset="0"/>
                              </a:rPr>
                            </m:ctrlPr>
                          </m:naryPr>
                          <m:sub>
                            <m:r>
                              <a:rPr lang="en-US" sz="2000" i="1">
                                <a:solidFill>
                                  <a:schemeClr val="accent2"/>
                                </a:solidFill>
                                <a:latin typeface="Cambria Math" panose="02040503050406030204" pitchFamily="18" charset="0"/>
                                <a:cs typeface="Cambria Math" panose="02040503050406030204" pitchFamily="18" charset="0"/>
                              </a:rPr>
                              <m:t>𝑘</m:t>
                            </m:r>
                            <m:r>
                              <a:rPr lang="en-US" sz="2000" i="1">
                                <a:solidFill>
                                  <a:schemeClr val="accent2"/>
                                </a:solidFill>
                                <a:latin typeface="Cambria Math" panose="02040503050406030204" pitchFamily="18" charset="0"/>
                                <a:cs typeface="Cambria Math" panose="02040503050406030204" pitchFamily="18" charset="0"/>
                              </a:rPr>
                              <m:t>=1</m:t>
                            </m:r>
                          </m:sub>
                          <m:sup>
                            <m:r>
                              <a:rPr lang="en-US" sz="2000" i="1">
                                <a:solidFill>
                                  <a:schemeClr val="accent2"/>
                                </a:solidFill>
                                <a:latin typeface="Cambria Math" panose="02040503050406030204" pitchFamily="18" charset="0"/>
                                <a:cs typeface="Cambria Math" panose="02040503050406030204" pitchFamily="18" charset="0"/>
                              </a:rPr>
                              <m:t>𝐾</m:t>
                            </m:r>
                          </m:sup>
                          <m:e>
                            <m:sSup>
                              <m:sSupPr>
                                <m:ctrlPr>
                                  <a:rPr lang="en-US" sz="2000" i="1">
                                    <a:solidFill>
                                      <a:schemeClr val="accent2"/>
                                    </a:solidFill>
                                    <a:latin typeface="Cambria Math" panose="02040503050406030204" pitchFamily="18" charset="0"/>
                                    <a:cs typeface="Cambria Math" panose="02040503050406030204" pitchFamily="18" charset="0"/>
                                  </a:rPr>
                                </m:ctrlPr>
                              </m:sSupPr>
                              <m:e>
                                <m:r>
                                  <a:rPr lang="en-US" sz="2000" i="1">
                                    <a:solidFill>
                                      <a:schemeClr val="accent2"/>
                                    </a:solidFill>
                                    <a:latin typeface="Cambria Math" panose="02040503050406030204" pitchFamily="18" charset="0"/>
                                    <a:cs typeface="Cambria Math" panose="02040503050406030204" pitchFamily="18" charset="0"/>
                                  </a:rPr>
                                  <m:t>𝑒</m:t>
                                </m:r>
                              </m:e>
                              <m:sup>
                                <m:f>
                                  <m:fPr>
                                    <m:ctrlPr>
                                      <a:rPr lang="en-US" sz="2000" i="1">
                                        <a:solidFill>
                                          <a:schemeClr val="accent2"/>
                                        </a:solidFill>
                                        <a:latin typeface="Cambria Math" panose="02040503050406030204" pitchFamily="18" charset="0"/>
                                        <a:cs typeface="Cambria Math" panose="02040503050406030204" pitchFamily="18" charset="0"/>
                                      </a:rPr>
                                    </m:ctrlPr>
                                  </m:fPr>
                                  <m:num>
                                    <m:sSub>
                                      <m:sSubPr>
                                        <m:ctrlPr>
                                          <a:rPr lang="en-US" sz="2000" i="1">
                                            <a:solidFill>
                                              <a:schemeClr val="accent2"/>
                                            </a:solidFill>
                                            <a:latin typeface="Cambria Math" panose="02040503050406030204" pitchFamily="18" charset="0"/>
                                            <a:cs typeface="Cambria Math" panose="02040503050406030204" pitchFamily="18" charset="0"/>
                                          </a:rPr>
                                        </m:ctrlPr>
                                      </m:sSubPr>
                                      <m:e>
                                        <m:r>
                                          <a:rPr lang="en-US" sz="2000" i="1">
                                            <a:solidFill>
                                              <a:schemeClr val="accent2"/>
                                            </a:solidFill>
                                            <a:latin typeface="Cambria Math" panose="02040503050406030204" pitchFamily="18" charset="0"/>
                                            <a:cs typeface="Cambria Math" panose="02040503050406030204" pitchFamily="18" charset="0"/>
                                          </a:rPr>
                                          <m:t>−</m:t>
                                        </m:r>
                                        <m:r>
                                          <a:rPr lang="en-US" sz="2000" i="1">
                                            <a:solidFill>
                                              <a:schemeClr val="accent2"/>
                                            </a:solidFill>
                                            <a:latin typeface="Cambria Math" panose="02040503050406030204" pitchFamily="18" charset="0"/>
                                            <a:cs typeface="Cambria Math" panose="02040503050406030204" pitchFamily="18" charset="0"/>
                                          </a:rPr>
                                          <m:t>𝑓</m:t>
                                        </m:r>
                                      </m:e>
                                      <m:sub>
                                        <m:r>
                                          <a:rPr lang="en-US" sz="2000" i="1">
                                            <a:solidFill>
                                              <a:schemeClr val="accent2"/>
                                            </a:solidFill>
                                            <a:latin typeface="Cambria Math" panose="02040503050406030204" pitchFamily="18" charset="0"/>
                                            <a:cs typeface="Cambria Math" panose="02040503050406030204" pitchFamily="18" charset="0"/>
                                          </a:rPr>
                                          <m:t>𝑖</m:t>
                                        </m:r>
                                      </m:sub>
                                    </m:sSub>
                                    <m:r>
                                      <a:rPr lang="en-US" sz="2000" i="1">
                                        <a:solidFill>
                                          <a:schemeClr val="accent2"/>
                                        </a:solidFill>
                                        <a:latin typeface="Cambria Math" panose="02040503050406030204" pitchFamily="18" charset="0"/>
                                        <a:cs typeface="Cambria Math" panose="02040503050406030204" pitchFamily="18" charset="0"/>
                                      </a:rPr>
                                      <m:t>(</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𝑘</m:t>
                                        </m:r>
                                      </m:sup>
                                    </m:sSup>
                                    <m:r>
                                      <a:rPr lang="en-US" sz="2000" i="1">
                                        <a:solidFill>
                                          <a:schemeClr val="accent2"/>
                                        </a:solidFill>
                                        <a:latin typeface="Cambria Math" panose="02040503050406030204" pitchFamily="18" charset="0"/>
                                        <a:cs typeface="Cambria Math" panose="02040503050406030204" pitchFamily="18" charset="0"/>
                                      </a:rPr>
                                      <m:t>) </m:t>
                                    </m:r>
                                  </m:num>
                                  <m:den>
                                    <m:r>
                                      <a:rPr lang="en-US" sz="2000" i="1">
                                        <a:solidFill>
                                          <a:schemeClr val="accent2"/>
                                        </a:solidFill>
                                        <a:latin typeface="Cambria Math" panose="02040503050406030204" pitchFamily="18" charset="0"/>
                                        <a:cs typeface="Cambria Math" panose="02040503050406030204" pitchFamily="18" charset="0"/>
                                      </a:rPr>
                                      <m:t>𝜇</m:t>
                                    </m:r>
                                  </m:den>
                                </m:f>
                              </m:sup>
                            </m:sSup>
                          </m:e>
                        </m:nary>
                        <m:r>
                          <a:rPr lang="en-US" sz="2000" i="1">
                            <a:solidFill>
                              <a:schemeClr val="accent2"/>
                            </a:solidFill>
                            <a:latin typeface="Cambria Math" panose="02040503050406030204" pitchFamily="18" charset="0"/>
                            <a:cs typeface="Cambria Math" panose="02040503050406030204" pitchFamily="18" charset="0"/>
                          </a:rPr>
                          <m:t>)</m:t>
                        </m:r>
                      </m:e>
                    </m:func>
                  </m:oMath>
                </a14:m>
                <a:endParaRPr lang="en-US" sz="2000" i="1" dirty="0">
                  <a:solidFill>
                    <a:schemeClr val="accent2"/>
                  </a:solidFill>
                  <a:latin typeface="Cambria Math" panose="02040503050406030204" pitchFamily="18" charset="0"/>
                  <a:cs typeface="Cambria Math" panose="02040503050406030204" pitchFamily="18" charset="0"/>
                </a:endParaRPr>
              </a:p>
              <a:p>
                <a:pPr marL="0" indent="0">
                  <a:buNone/>
                </a:pPr>
                <a:endParaRPr lang="en-US" altLang="zh-CN" sz="2000" dirty="0"/>
              </a:p>
              <a:p>
                <a:r>
                  <a:rPr lang="en-US" altLang="zh-CN" sz="2000" dirty="0"/>
                  <a:t>Smooth Tcheycheff set aggregation (STCH-Set) </a:t>
                </a:r>
                <a:r>
                  <a:rPr lang="en-US" sz="2000" dirty="0">
                    <a:sym typeface="+mn-ea"/>
                  </a:rPr>
                  <a:t>is </a:t>
                </a:r>
                <a:r>
                  <a:rPr lang="en-US" sz="2000" dirty="0">
                    <a:solidFill>
                      <a:srgbClr val="00B050"/>
                    </a:solidFill>
                    <a:sym typeface="+mn-ea"/>
                  </a:rPr>
                  <a:t>differentiable</a:t>
                </a:r>
                <a:r>
                  <a:rPr lang="en-US" altLang="zh-CN" sz="2000" dirty="0"/>
                  <a:t>: </a:t>
                </a:r>
                <a14:m>
                  <m:oMath xmlns:m="http://schemas.openxmlformats.org/officeDocument/2006/math">
                    <m:sSubSup>
                      <m:sSubSupPr>
                        <m:ctrlPr>
                          <a:rPr lang="en-US" altLang="zh-CN" sz="2000" i="1" dirty="0">
                            <a:latin typeface="Cambria Math" panose="02040503050406030204" pitchFamily="18" charset="0"/>
                            <a:cs typeface="Cambria Math" panose="02040503050406030204" pitchFamily="18" charset="0"/>
                          </a:rPr>
                        </m:ctrlPr>
                      </m:sSubSupPr>
                      <m:e>
                        <m:r>
                          <a:rPr lang="en-US" altLang="zh-CN" sz="2000" i="1" dirty="0">
                            <a:latin typeface="Cambria Math" panose="02040503050406030204" pitchFamily="18" charset="0"/>
                            <a:cs typeface="Cambria Math" panose="02040503050406030204" pitchFamily="18" charset="0"/>
                          </a:rPr>
                          <m:t>𝑔</m:t>
                        </m:r>
                      </m:e>
                      <m:sub>
                        <m:r>
                          <a:rPr lang="en-US" altLang="zh-CN" sz="2000" i="1" dirty="0">
                            <a:latin typeface="Cambria Math" panose="02040503050406030204" pitchFamily="18" charset="0"/>
                            <a:cs typeface="Cambria Math" panose="02040503050406030204" pitchFamily="18" charset="0"/>
                          </a:rPr>
                          <m:t>𝜇</m:t>
                        </m:r>
                      </m:sub>
                      <m:sup>
                        <m:r>
                          <a:rPr lang="en-US" altLang="zh-CN" sz="2000" i="1" dirty="0">
                            <a:latin typeface="Cambria Math" panose="02040503050406030204" pitchFamily="18" charset="0"/>
                            <a:cs typeface="Cambria Math" panose="02040503050406030204" pitchFamily="18" charset="0"/>
                          </a:rPr>
                          <m:t>𝑆𝑇𝐶𝐻</m:t>
                        </m:r>
                        <m:r>
                          <a:rPr lang="en-US" altLang="zh-CN" sz="2000" i="1" dirty="0">
                            <a:latin typeface="Cambria Math" panose="02040503050406030204" pitchFamily="18" charset="0"/>
                            <a:cs typeface="Cambria Math" panose="02040503050406030204" pitchFamily="18" charset="0"/>
                          </a:rPr>
                          <m:t>−</m:t>
                        </m:r>
                        <m:r>
                          <a:rPr lang="en-US" altLang="zh-CN" sz="2000" i="1" dirty="0">
                            <a:latin typeface="Cambria Math" panose="02040503050406030204" pitchFamily="18" charset="0"/>
                            <a:cs typeface="Cambria Math" panose="02040503050406030204" pitchFamily="18" charset="0"/>
                          </a:rPr>
                          <m:t>𝑆𝐸𝑇</m:t>
                        </m:r>
                      </m:sup>
                    </m:sSubSup>
                    <m:r>
                      <a:rPr lang="en-US" sz="2000" i="1">
                        <a:latin typeface="Cambria Math" panose="02040503050406030204" pitchFamily="18" charset="0"/>
                        <a:cs typeface="Cambria Math" panose="02040503050406030204" pitchFamily="18" charset="0"/>
                      </a:rPr>
                      <m:t>(</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1</m:t>
                        </m:r>
                      </m:sup>
                    </m:sSup>
                    <m:r>
                      <a:rPr lang="en-US" sz="2000" i="1">
                        <a:latin typeface="Cambria Math" panose="02040503050406030204" pitchFamily="18" charset="0"/>
                      </a:rPr>
                      <m:t>,</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𝐾</m:t>
                        </m:r>
                      </m:sup>
                    </m:sSup>
                    <m:r>
                      <a:rPr lang="en-US" sz="2000" i="1">
                        <a:latin typeface="Cambria Math" panose="02040503050406030204" pitchFamily="18" charset="0"/>
                        <a:cs typeface="Cambria Math" panose="02040503050406030204" pitchFamily="18" charset="0"/>
                      </a:rPr>
                      <m:t>)= </m:t>
                    </m:r>
                    <m:sSub>
                      <m:sSubPr>
                        <m:ctrlPr>
                          <a:rPr lang="en-US" sz="2000" i="1">
                            <a:solidFill>
                              <a:srgbClr val="00B050"/>
                            </a:solidFill>
                            <a:latin typeface="Cambria Math" panose="02040503050406030204" pitchFamily="18" charset="0"/>
                            <a:cs typeface="Cambria Math" panose="02040503050406030204" pitchFamily="18" charset="0"/>
                          </a:rPr>
                        </m:ctrlPr>
                      </m:sSubPr>
                      <m:e>
                        <m:r>
                          <a:rPr lang="en-US" sz="2000" i="1">
                            <a:solidFill>
                              <a:srgbClr val="00B050"/>
                            </a:solidFill>
                            <a:latin typeface="Cambria Math" panose="02040503050406030204" pitchFamily="18" charset="0"/>
                            <a:cs typeface="Cambria Math" panose="02040503050406030204" pitchFamily="18" charset="0"/>
                          </a:rPr>
                          <m:t>𝑠𝑚𝑎𝑥</m:t>
                        </m:r>
                      </m:e>
                      <m:sub>
                        <m:r>
                          <a:rPr lang="en-US" sz="2000" i="1">
                            <a:solidFill>
                              <a:srgbClr val="00B050"/>
                            </a:solidFill>
                            <a:latin typeface="Cambria Math" panose="02040503050406030204" pitchFamily="18" charset="0"/>
                            <a:cs typeface="Cambria Math" panose="02040503050406030204" pitchFamily="18" charset="0"/>
                          </a:rPr>
                          <m:t>1≤</m:t>
                        </m:r>
                        <m:r>
                          <a:rPr lang="en-US" sz="2000" i="1">
                            <a:solidFill>
                              <a:srgbClr val="00B050"/>
                            </a:solidFill>
                            <a:latin typeface="Cambria Math" panose="02040503050406030204" pitchFamily="18" charset="0"/>
                            <a:cs typeface="Cambria Math" panose="02040503050406030204" pitchFamily="18" charset="0"/>
                          </a:rPr>
                          <m:t>𝑖</m:t>
                        </m:r>
                        <m:r>
                          <a:rPr lang="en-US" sz="2000" i="1">
                            <a:solidFill>
                              <a:srgbClr val="00B050"/>
                            </a:solidFill>
                            <a:latin typeface="Cambria Math" panose="02040503050406030204" pitchFamily="18" charset="0"/>
                            <a:cs typeface="Cambria Math" panose="02040503050406030204" pitchFamily="18" charset="0"/>
                          </a:rPr>
                          <m:t>≤</m:t>
                        </m:r>
                        <m:r>
                          <a:rPr lang="en-US" sz="2000" i="1">
                            <a:solidFill>
                              <a:srgbClr val="00B050"/>
                            </a:solidFill>
                            <a:latin typeface="Cambria Math" panose="02040503050406030204" pitchFamily="18" charset="0"/>
                            <a:cs typeface="Cambria Math" panose="02040503050406030204" pitchFamily="18" charset="0"/>
                          </a:rPr>
                          <m:t>𝑚</m:t>
                        </m:r>
                      </m:sub>
                    </m:sSub>
                    <m:r>
                      <a:rPr lang="en-US" sz="2000" i="1">
                        <a:latin typeface="Cambria Math" panose="02040503050406030204" pitchFamily="18" charset="0"/>
                        <a:cs typeface="Cambria Math" panose="02040503050406030204" pitchFamily="18" charset="0"/>
                      </a:rPr>
                      <m:t>{</m:t>
                    </m:r>
                    <m:sSub>
                      <m:sSubPr>
                        <m:ctrlPr>
                          <a:rPr lang="en-US" sz="2000" i="1">
                            <a:solidFill>
                              <a:srgbClr val="00B050"/>
                            </a:solidFill>
                            <a:latin typeface="Cambria Math" panose="02040503050406030204" pitchFamily="18" charset="0"/>
                            <a:cs typeface="Cambria Math" panose="02040503050406030204" pitchFamily="18" charset="0"/>
                          </a:rPr>
                        </m:ctrlPr>
                      </m:sSubPr>
                      <m:e>
                        <m:r>
                          <a:rPr lang="en-US" sz="2000" i="1">
                            <a:solidFill>
                              <a:srgbClr val="00B050"/>
                            </a:solidFill>
                            <a:latin typeface="Cambria Math" panose="02040503050406030204" pitchFamily="18" charset="0"/>
                            <a:cs typeface="Cambria Math" panose="02040503050406030204" pitchFamily="18" charset="0"/>
                          </a:rPr>
                          <m:t>𝑠𝑚𝑖𝑛</m:t>
                        </m:r>
                      </m:e>
                      <m:sub>
                        <m:r>
                          <a:rPr lang="en-US" sz="2000" i="1">
                            <a:solidFill>
                              <a:srgbClr val="00B050"/>
                            </a:solidFill>
                            <a:latin typeface="Cambria Math" panose="02040503050406030204" pitchFamily="18" charset="0"/>
                            <a:cs typeface="Cambria Math" panose="02040503050406030204" pitchFamily="18" charset="0"/>
                          </a:rPr>
                          <m:t>1≤</m:t>
                        </m:r>
                        <m:r>
                          <a:rPr lang="en-US" sz="2000" i="1">
                            <a:solidFill>
                              <a:srgbClr val="00B050"/>
                            </a:solidFill>
                            <a:latin typeface="Cambria Math" panose="02040503050406030204" pitchFamily="18" charset="0"/>
                            <a:cs typeface="Cambria Math" panose="02040503050406030204" pitchFamily="18" charset="0"/>
                          </a:rPr>
                          <m:t>𝑘</m:t>
                        </m:r>
                        <m:r>
                          <a:rPr lang="en-US" sz="2000" i="1">
                            <a:solidFill>
                              <a:srgbClr val="00B050"/>
                            </a:solidFill>
                            <a:latin typeface="Cambria Math" panose="02040503050406030204" pitchFamily="18" charset="0"/>
                            <a:cs typeface="Cambria Math" panose="02040503050406030204" pitchFamily="18" charset="0"/>
                          </a:rPr>
                          <m:t>≤</m:t>
                        </m:r>
                        <m:r>
                          <a:rPr lang="en-US" sz="2000" i="1">
                            <a:solidFill>
                              <a:srgbClr val="00B050"/>
                            </a:solidFill>
                            <a:latin typeface="Cambria Math" panose="02040503050406030204" pitchFamily="18" charset="0"/>
                            <a:cs typeface="Cambria Math" panose="02040503050406030204" pitchFamily="18" charset="0"/>
                          </a:rPr>
                          <m:t>𝐾</m:t>
                        </m:r>
                      </m:sub>
                    </m:sSub>
                    <m:sSub>
                      <m:sSubPr>
                        <m:ctrlPr>
                          <a:rPr lang="en-US" sz="2000" i="1">
                            <a:latin typeface="Cambria Math" panose="02040503050406030204" pitchFamily="18" charset="0"/>
                            <a:cs typeface="Cambria Math" panose="02040503050406030204" pitchFamily="18" charset="0"/>
                          </a:rPr>
                        </m:ctrlPr>
                      </m:sSubPr>
                      <m:e>
                        <m:r>
                          <a:rPr lang="en-US" sz="2000" i="1">
                            <a:latin typeface="Cambria Math" panose="02040503050406030204" pitchFamily="18" charset="0"/>
                            <a:cs typeface="Cambria Math" panose="02040503050406030204" pitchFamily="18" charset="0"/>
                          </a:rPr>
                          <m:t>𝑓</m:t>
                        </m:r>
                      </m:e>
                      <m:sub>
                        <m:r>
                          <a:rPr lang="en-US" sz="2000" i="1">
                            <a:latin typeface="Cambria Math" panose="02040503050406030204" pitchFamily="18" charset="0"/>
                            <a:cs typeface="Cambria Math" panose="02040503050406030204" pitchFamily="18" charset="0"/>
                          </a:rPr>
                          <m:t>𝑖</m:t>
                        </m:r>
                      </m:sub>
                    </m:sSub>
                    <m:r>
                      <a:rPr lang="en-US" sz="2000" i="1">
                        <a:latin typeface="Cambria Math" panose="02040503050406030204" pitchFamily="18" charset="0"/>
                        <a:cs typeface="Cambria Math" panose="02040503050406030204" pitchFamily="18" charset="0"/>
                      </a:rPr>
                      <m:t>(</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𝑘</m:t>
                        </m:r>
                      </m:sup>
                    </m:sSup>
                    <m:r>
                      <a:rPr lang="en-US" sz="2000" i="1">
                        <a:latin typeface="Cambria Math" panose="02040503050406030204" pitchFamily="18" charset="0"/>
                        <a:cs typeface="Cambria Math" panose="02040503050406030204" pitchFamily="18" charset="0"/>
                      </a:rPr>
                      <m:t>)−</m:t>
                    </m:r>
                    <m:sSubSup>
                      <m:sSubSupPr>
                        <m:ctrlPr>
                          <a:rPr lang="en-US" sz="2000" i="1">
                            <a:latin typeface="Cambria Math" panose="02040503050406030204" pitchFamily="18" charset="0"/>
                            <a:cs typeface="Cambria Math" panose="02040503050406030204" pitchFamily="18" charset="0"/>
                          </a:rPr>
                        </m:ctrlPr>
                      </m:sSubSupPr>
                      <m:e>
                        <m:r>
                          <a:rPr lang="en-US" sz="2000" i="1">
                            <a:latin typeface="Cambria Math" panose="02040503050406030204" pitchFamily="18" charset="0"/>
                            <a:cs typeface="Cambria Math" panose="02040503050406030204" pitchFamily="18" charset="0"/>
                          </a:rPr>
                          <m:t>𝑧</m:t>
                        </m:r>
                      </m:e>
                      <m:sub>
                        <m:r>
                          <a:rPr lang="en-US" sz="2000" i="1">
                            <a:latin typeface="Cambria Math" panose="02040503050406030204" pitchFamily="18" charset="0"/>
                            <a:cs typeface="Cambria Math" panose="02040503050406030204" pitchFamily="18" charset="0"/>
                          </a:rPr>
                          <m:t>𝑖</m:t>
                        </m:r>
                      </m:sub>
                      <m:sup>
                        <m:r>
                          <a:rPr lang="en-US" sz="2000" i="1">
                            <a:latin typeface="Cambria Math" panose="02040503050406030204" pitchFamily="18" charset="0"/>
                            <a:cs typeface="Cambria Math" panose="02040503050406030204" pitchFamily="18" charset="0"/>
                          </a:rPr>
                          <m:t>∗</m:t>
                        </m:r>
                      </m:sup>
                    </m:sSubSup>
                    <m:r>
                      <a:rPr lang="en-US" sz="2000" i="1">
                        <a:latin typeface="Cambria Math" panose="02040503050406030204" pitchFamily="18" charset="0"/>
                        <a:cs typeface="Cambria Math" panose="02040503050406030204" pitchFamily="18" charset="0"/>
                      </a:rPr>
                      <m:t>}</m:t>
                    </m:r>
                  </m:oMath>
                </a14:m>
                <a:endParaRPr lang="en-US" sz="2000" i="1" dirty="0">
                  <a:latin typeface="Cambria Math" panose="02040503050406030204" pitchFamily="18" charset="0"/>
                  <a:cs typeface="Cambria Math" panose="02040503050406030204" pitchFamily="18" charset="0"/>
                </a:endParaRPr>
              </a:p>
              <a:p>
                <a:pPr marL="0" indent="0">
                  <a:buNone/>
                </a:pPr>
                <a:endParaRPr lang="en-US" altLang="zh-CN" sz="2000" dirty="0"/>
              </a:p>
              <a:p>
                <a:endParaRPr lang="en-US" altLang="zh-CN" sz="2000" dirty="0"/>
              </a:p>
              <a:p>
                <a:pPr marL="0" indent="0">
                  <a:buNone/>
                </a:pPr>
                <a:endParaRPr lang="en-US" sz="2000" dirty="0"/>
              </a:p>
              <a:p>
                <a:pPr marL="0" indent="0">
                  <a:buNone/>
                </a:pPr>
                <a:endParaRPr lang="en-US" sz="2000" i="1" dirty="0">
                  <a:latin typeface="Cambria Math" panose="02040503050406030204" pitchFamily="18" charset="0"/>
                  <a:cs typeface="Cambria Math" panose="02040503050406030204" pitchFamily="18" charset="0"/>
                </a:endParaRPr>
              </a:p>
              <a:p>
                <a:pPr marL="0" indent="0">
                  <a:buNone/>
                </a:pPr>
                <a:r>
                  <a:rPr lang="en-US" sz="2000" i="1" dirty="0">
                    <a:latin typeface="Cambria Math" panose="02040503050406030204" pitchFamily="18" charset="0"/>
                    <a:cs typeface="Cambria Math" panose="02040503050406030204" pitchFamily="18" charset="0"/>
                  </a:rPr>
                  <a:t> </a:t>
                </a:r>
              </a:p>
              <a:p>
                <a:pPr marL="0" indent="0">
                  <a:buNone/>
                </a:pPr>
                <a:endParaRPr lang="en-US" sz="2000" i="1" dirty="0">
                  <a:latin typeface="Cambria Math" panose="02040503050406030204" pitchFamily="18" charset="0"/>
                  <a:cs typeface="Cambria Math" panose="02040503050406030204" pitchFamily="18" charset="0"/>
                </a:endParaRPr>
              </a:p>
              <a:p>
                <a:pPr marL="0" indent="0">
                  <a:buNone/>
                </a:pPr>
                <a:endParaRPr lang="en-US" sz="2000" dirty="0"/>
              </a:p>
              <a:p>
                <a:pPr marL="0" indent="0">
                  <a:buNone/>
                </a:pPr>
                <a:endParaRPr lang="en-US" sz="2000" dirty="0"/>
              </a:p>
            </p:txBody>
          </p:sp>
        </mc:Choice>
        <mc:Fallback xmlns="">
          <p:sp>
            <p:nvSpPr>
              <p:cNvPr id="9" name="Text Placeholder 8"/>
              <p:cNvSpPr>
                <a:spLocks noRot="1" noChangeAspect="1" noMove="1" noResize="1" noEditPoints="1" noAdjustHandles="1" noChangeArrowheads="1" noChangeShapeType="1" noTextEdit="1"/>
              </p:cNvSpPr>
              <p:nvPr>
                <p:ph type="body" sz="half" idx="4294967295"/>
              </p:nvPr>
            </p:nvSpPr>
            <p:spPr>
              <a:xfrm>
                <a:off x="467360" y="1061721"/>
                <a:ext cx="8423910" cy="4699635"/>
              </a:xfrm>
              <a:blipFill rotWithShape="1">
                <a:blip r:embed="rId2"/>
                <a:stretch>
                  <a:fillRect b="-58222"/>
                </a:stretch>
              </a:blipFill>
            </p:spPr>
            <p:txBody>
              <a:bodyPr/>
              <a:lstStyle/>
              <a:p>
                <a:r>
                  <a:rPr lang="zh-CN" altLang="en-US">
                    <a:noFill/>
                  </a:rPr>
                  <a:t> </a:t>
                </a:r>
              </a:p>
            </p:txBody>
          </p:sp>
        </mc:Fallback>
      </mc:AlternateContent>
      <p:sp>
        <p:nvSpPr>
          <p:cNvPr id="5" name="Title 1"/>
          <p:cNvSpPr>
            <a:spLocks noGrp="1"/>
          </p:cNvSpPr>
          <p:nvPr>
            <p:ph type="title"/>
          </p:nvPr>
        </p:nvSpPr>
        <p:spPr>
          <a:xfrm>
            <a:off x="395606" y="188595"/>
            <a:ext cx="8559165" cy="863600"/>
          </a:xfrm>
        </p:spPr>
        <p:txBody>
          <a:bodyPr/>
          <a:lstStyle/>
          <a:p>
            <a:r>
              <a:rPr lang="en-US" dirty="0">
                <a:sym typeface="+mn-ea"/>
              </a:rPr>
              <a:t>Smooth Tchebycheff Set Aggregation (STCH-Set) </a:t>
            </a:r>
            <a:endParaRPr lang="en-US" dirty="0"/>
          </a:p>
        </p:txBody>
      </p:sp>
      <p:sp>
        <p:nvSpPr>
          <p:cNvPr id="11" name="TextBox 5"/>
          <p:cNvSpPr txBox="1"/>
          <p:nvPr/>
        </p:nvSpPr>
        <p:spPr>
          <a:xfrm>
            <a:off x="167833" y="5657831"/>
            <a:ext cx="8559165" cy="624595"/>
          </a:xfrm>
          <a:prstGeom prst="rect">
            <a:avLst/>
          </a:prstGeom>
          <a:noFill/>
        </p:spPr>
        <p:txBody>
          <a:bodyPr wrap="square" rtlCol="0">
            <a:spAutoFit/>
          </a:bodyPr>
          <a:lstStyle/>
          <a:p>
            <a:pPr fontAlgn="base">
              <a:lnSpc>
                <a:spcPct val="130000"/>
              </a:lnSpc>
              <a:spcBef>
                <a:spcPct val="0"/>
              </a:spcBef>
              <a:spcAft>
                <a:spcPct val="0"/>
              </a:spcAft>
            </a:pPr>
            <a:r>
              <a:rPr lang="en-US" altLang="zh-CN" sz="1400" dirty="0">
                <a:solidFill>
                  <a:srgbClr val="000000"/>
                </a:solidFill>
                <a:latin typeface="Times New Roman" panose="02020603050405020304" pitchFamily="18" charset="0"/>
                <a:cs typeface="Times New Roman" panose="02020603050405020304" pitchFamily="18" charset="0"/>
              </a:rPr>
              <a:t>X. Lin, Y. Liu, X. Zhang, F. Liu, Z. Wang, Q. Zhang, </a:t>
            </a:r>
            <a:r>
              <a:rPr lang="en-US" altLang="zh-CN" sz="1400" dirty="0">
                <a:solidFill>
                  <a:srgbClr val="000000"/>
                </a:solidFill>
                <a:latin typeface="Times New Roman" panose="02020603050405020304" pitchFamily="18" charset="0"/>
                <a:cs typeface="Times New Roman" panose="02020603050405020304" pitchFamily="18" charset="0"/>
                <a:sym typeface="+mn-ea"/>
              </a:rPr>
              <a:t>Few for Many: Tchebycheff Set Scalarization for Many-Objective Optimization. ICLR 2025.</a:t>
            </a:r>
            <a:endParaRPr lang="en-US" altLang="zh-CN" sz="1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770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fontAlgn="base">
              <a:spcBef>
                <a:spcPct val="0"/>
              </a:spcBef>
              <a:spcAft>
                <a:spcPct val="0"/>
              </a:spcAft>
              <a:defRPr/>
            </a:pPr>
            <a:fld id="{9FEEDDC7-1821-409A-B657-D68E1847FA43}" type="slidenum">
              <a:rPr lang="en-GB">
                <a:solidFill>
                  <a:srgbClr val="000000"/>
                </a:solidFill>
                <a:latin typeface="Arial" panose="020B0604020202020204" pitchFamily="34" charset="0"/>
                <a:cs typeface="Arial" panose="020B0604020202020204" pitchFamily="34" charset="0"/>
              </a:rPr>
              <a:t>66</a:t>
            </a:fld>
            <a:r>
              <a:rPr lang="en-GB">
                <a:solidFill>
                  <a:srgbClr val="000000"/>
                </a:solidFill>
                <a:latin typeface="Arial" panose="020B0604020202020204" pitchFamily="34" charset="0"/>
                <a:cs typeface="Arial" panose="020B0604020202020204" pitchFamily="34" charset="0"/>
              </a:rPr>
              <a:t>	</a:t>
            </a:r>
          </a:p>
        </p:txBody>
      </p:sp>
      <mc:AlternateContent xmlns:mc="http://schemas.openxmlformats.org/markup-compatibility/2006" xmlns:a14="http://schemas.microsoft.com/office/drawing/2010/main">
        <mc:Choice Requires="a14">
          <p:sp>
            <p:nvSpPr>
              <p:cNvPr id="9" name="Text Placeholder 8"/>
              <p:cNvSpPr>
                <a:spLocks noGrp="1"/>
              </p:cNvSpPr>
              <p:nvPr>
                <p:ph type="body" sz="half" idx="4294967295"/>
              </p:nvPr>
            </p:nvSpPr>
            <p:spPr>
              <a:xfrm>
                <a:off x="467360" y="1061721"/>
                <a:ext cx="8423910" cy="4699635"/>
              </a:xfrm>
            </p:spPr>
            <p:txBody>
              <a:bodyPr/>
              <a:lstStyle/>
              <a:p>
                <a:pPr marL="0" indent="0">
                  <a:buNone/>
                </a:pPr>
                <a:endParaRPr lang="en-US" sz="2000" dirty="0"/>
              </a:p>
              <a:p>
                <a:r>
                  <a:rPr lang="en-US" sz="2000" dirty="0"/>
                  <a:t>STCH-Set is an uniform smooth approximation to TCH-Set:</a:t>
                </a:r>
              </a:p>
              <a:p>
                <a:endParaRPr lang="en-US" sz="2000" dirty="0"/>
              </a:p>
              <a:p>
                <a:pPr marL="0" indent="0">
                  <a:buNone/>
                </a:pPr>
                <a14:m>
                  <m:oMathPara xmlns:m="http://schemas.openxmlformats.org/officeDocument/2006/math">
                    <m:oMathParaPr>
                      <m:jc m:val="centerGroup"/>
                    </m:oMathParaPr>
                    <m:oMath xmlns:m="http://schemas.openxmlformats.org/officeDocument/2006/math">
                      <m:func>
                        <m:funcPr>
                          <m:ctrlPr>
                            <a:rPr lang="en-US" sz="2000" i="1" dirty="0">
                              <a:latin typeface="Cambria Math" panose="02040503050406030204" pitchFamily="18" charset="0"/>
                              <a:cs typeface="Cambria Math" panose="02040503050406030204" pitchFamily="18" charset="0"/>
                            </a:rPr>
                          </m:ctrlPr>
                        </m:funcPr>
                        <m:fName>
                          <m:limLow>
                            <m:limLowPr>
                              <m:ctrlPr>
                                <a:rPr lang="en-US" sz="2000" i="1" dirty="0">
                                  <a:latin typeface="Cambria Math" panose="02040503050406030204" pitchFamily="18" charset="0"/>
                                  <a:cs typeface="Cambria Math" panose="02040503050406030204" pitchFamily="18" charset="0"/>
                                </a:rPr>
                              </m:ctrlPr>
                            </m:limLowPr>
                            <m:e>
                              <m:r>
                                <m:rPr>
                                  <m:sty m:val="p"/>
                                </m:rPr>
                                <a:rPr lang="en-US" sz="2000" dirty="0">
                                  <a:latin typeface="Cambria Math" panose="02040503050406030204" pitchFamily="18" charset="0"/>
                                  <a:cs typeface="Cambria Math" panose="02040503050406030204" pitchFamily="18" charset="0"/>
                                </a:rPr>
                                <m:t>lim</m:t>
                              </m:r>
                            </m:e>
                            <m:lim>
                              <m:r>
                                <a:rPr lang="en-US" altLang="zh-CN" sz="2000" i="1" dirty="0">
                                  <a:latin typeface="Cambria Math" panose="02040503050406030204" pitchFamily="18" charset="0"/>
                                  <a:cs typeface="Cambria Math" panose="02040503050406030204" pitchFamily="18" charset="0"/>
                                </a:rPr>
                                <m:t>𝜇</m:t>
                              </m:r>
                              <m:r>
                                <a:rPr lang="en-US" altLang="zh-CN" sz="2000" i="1" dirty="0">
                                  <a:latin typeface="Cambria Math" panose="02040503050406030204" pitchFamily="18" charset="0"/>
                                  <a:cs typeface="Cambria Math" panose="02040503050406030204" pitchFamily="18" charset="0"/>
                                </a:rPr>
                                <m:t>→0</m:t>
                              </m:r>
                            </m:lim>
                          </m:limLow>
                        </m:fName>
                        <m:e>
                          <m:sSubSup>
                            <m:sSubSupPr>
                              <m:ctrlPr>
                                <a:rPr lang="en-US" altLang="zh-CN" sz="2000" i="1" dirty="0">
                                  <a:latin typeface="Cambria Math" panose="02040503050406030204" pitchFamily="18" charset="0"/>
                                  <a:cs typeface="Cambria Math" panose="02040503050406030204" pitchFamily="18" charset="0"/>
                                </a:rPr>
                              </m:ctrlPr>
                            </m:sSubSupPr>
                            <m:e>
                              <m:r>
                                <a:rPr lang="en-US" altLang="zh-CN" sz="2000" i="1" dirty="0">
                                  <a:latin typeface="Cambria Math" panose="02040503050406030204" pitchFamily="18" charset="0"/>
                                  <a:cs typeface="Cambria Math" panose="02040503050406030204" pitchFamily="18" charset="0"/>
                                </a:rPr>
                                <m:t>𝑔</m:t>
                              </m:r>
                            </m:e>
                            <m:sub>
                              <m:r>
                                <a:rPr lang="en-US" altLang="zh-CN" sz="2000" i="1" dirty="0">
                                  <a:latin typeface="Cambria Math" panose="02040503050406030204" pitchFamily="18" charset="0"/>
                                  <a:cs typeface="Cambria Math" panose="02040503050406030204" pitchFamily="18" charset="0"/>
                                </a:rPr>
                                <m:t>𝜇</m:t>
                              </m:r>
                            </m:sub>
                            <m:sup>
                              <m:r>
                                <a:rPr lang="en-US" altLang="zh-CN" sz="2000" i="1" dirty="0">
                                  <a:latin typeface="Cambria Math" panose="02040503050406030204" pitchFamily="18" charset="0"/>
                                  <a:cs typeface="Cambria Math" panose="02040503050406030204" pitchFamily="18" charset="0"/>
                                </a:rPr>
                                <m:t>𝑆𝑇𝐶𝐻</m:t>
                              </m:r>
                              <m:r>
                                <a:rPr lang="en-US" altLang="zh-CN" sz="2000" i="1" dirty="0">
                                  <a:latin typeface="Cambria Math" panose="02040503050406030204" pitchFamily="18" charset="0"/>
                                  <a:cs typeface="Cambria Math" panose="02040503050406030204" pitchFamily="18" charset="0"/>
                                </a:rPr>
                                <m:t>−</m:t>
                              </m:r>
                              <m:r>
                                <a:rPr lang="en-US" altLang="zh-CN" sz="2000" i="1" dirty="0">
                                  <a:latin typeface="Cambria Math" panose="02040503050406030204" pitchFamily="18" charset="0"/>
                                  <a:cs typeface="Cambria Math" panose="02040503050406030204" pitchFamily="18" charset="0"/>
                                </a:rPr>
                                <m:t>𝑆𝐸𝑇</m:t>
                              </m:r>
                            </m:sup>
                          </m:sSubSup>
                          <m:r>
                            <a:rPr lang="en-US" sz="2000" i="1">
                              <a:latin typeface="Cambria Math" panose="02040503050406030204" pitchFamily="18" charset="0"/>
                              <a:cs typeface="Cambria Math" panose="02040503050406030204" pitchFamily="18" charset="0"/>
                            </a:rPr>
                            <m:t>(</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1</m:t>
                              </m:r>
                            </m:sup>
                          </m:sSup>
                          <m:r>
                            <a:rPr lang="en-US" sz="2000" i="1">
                              <a:latin typeface="Cambria Math" panose="02040503050406030204" pitchFamily="18" charset="0"/>
                            </a:rPr>
                            <m:t>,</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𝐾</m:t>
                              </m:r>
                            </m:sup>
                          </m:sSup>
                          <m:r>
                            <a:rPr lang="en-US" sz="2000" i="1">
                              <a:latin typeface="Cambria Math" panose="02040503050406030204" pitchFamily="18" charset="0"/>
                              <a:cs typeface="Cambria Math" panose="02040503050406030204" pitchFamily="18" charset="0"/>
                            </a:rPr>
                            <m:t>)</m:t>
                          </m:r>
                        </m:e>
                      </m:func>
                      <m:r>
                        <a:rPr lang="en-US" sz="2000" i="1">
                          <a:latin typeface="Cambria Math" panose="02040503050406030204" pitchFamily="18" charset="0"/>
                          <a:cs typeface="Cambria Math" panose="02040503050406030204" pitchFamily="18" charset="0"/>
                        </a:rPr>
                        <m:t>= </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𝑔</m:t>
                          </m:r>
                        </m:e>
                        <m:sup>
                          <m:r>
                            <a:rPr lang="en-US" sz="2000" i="1">
                              <a:latin typeface="Cambria Math" panose="02040503050406030204" pitchFamily="18" charset="0"/>
                              <a:cs typeface="Cambria Math" panose="02040503050406030204" pitchFamily="18" charset="0"/>
                            </a:rPr>
                            <m:t>𝑇𝐶𝐻</m:t>
                          </m:r>
                          <m:r>
                            <a:rPr lang="en-US" sz="2000" i="1">
                              <a:latin typeface="Cambria Math" panose="02040503050406030204" pitchFamily="18" charset="0"/>
                              <a:cs typeface="Cambria Math" panose="02040503050406030204" pitchFamily="18" charset="0"/>
                            </a:rPr>
                            <m:t>−</m:t>
                          </m:r>
                          <m:r>
                            <a:rPr lang="en-US" sz="2000" i="1">
                              <a:latin typeface="Cambria Math" panose="02040503050406030204" pitchFamily="18" charset="0"/>
                              <a:cs typeface="Cambria Math" panose="02040503050406030204" pitchFamily="18" charset="0"/>
                            </a:rPr>
                            <m:t>𝑆𝑒𝑡</m:t>
                          </m:r>
                        </m:sup>
                      </m:sSup>
                      <m:r>
                        <a:rPr lang="en-US" sz="2000" i="1">
                          <a:latin typeface="Cambria Math" panose="02040503050406030204" pitchFamily="18" charset="0"/>
                          <a:cs typeface="Cambria Math" panose="02040503050406030204" pitchFamily="18" charset="0"/>
                        </a:rPr>
                        <m:t>(</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1</m:t>
                          </m:r>
                        </m:sup>
                      </m:sSup>
                      <m:r>
                        <a:rPr lang="en-US" sz="2000" i="1">
                          <a:latin typeface="Cambria Math" panose="02040503050406030204" pitchFamily="18" charset="0"/>
                        </a:rPr>
                        <m:t>,</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2</m:t>
                          </m:r>
                        </m:sup>
                      </m:sSup>
                      <m:r>
                        <a:rPr lang="en-US" sz="2000" i="1">
                          <a:latin typeface="Cambria Math" panose="02040503050406030204" pitchFamily="18" charset="0"/>
                        </a:rPr>
                        <m:t>,...,</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𝐾</m:t>
                          </m:r>
                        </m:sup>
                      </m:sSup>
                      <m:r>
                        <a:rPr lang="en-US" sz="2000" i="1">
                          <a:latin typeface="Cambria Math" panose="02040503050406030204" pitchFamily="18" charset="0"/>
                          <a:cs typeface="Cambria Math" panose="02040503050406030204" pitchFamily="18" charset="0"/>
                        </a:rPr>
                        <m:t>)</m:t>
                      </m:r>
                    </m:oMath>
                  </m:oMathPara>
                </a14:m>
                <a:endParaRPr lang="en-US" sz="2000" dirty="0"/>
              </a:p>
              <a:p>
                <a:endParaRPr lang="en-US" sz="2000" dirty="0"/>
              </a:p>
              <a:p>
                <a:r>
                  <a:rPr lang="en-US" sz="2000" dirty="0">
                    <a:sym typeface="+mn-ea"/>
                  </a:rPr>
                  <a:t>STCH-Set can be optimized by simple gradient method:</a:t>
                </a:r>
              </a:p>
              <a:p>
                <a:endParaRPr lang="en-US" sz="2000" dirty="0">
                  <a:sym typeface="+mn-ea"/>
                </a:endParaRPr>
              </a:p>
              <a:p>
                <a:pPr marL="0" indent="0">
                  <a:buNone/>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X</m:t>
                      </m:r>
                      <m:r>
                        <a:rPr lang="en-US" sz="2000">
                          <a:latin typeface="Cambria Math" panose="02040503050406030204" pitchFamily="18" charset="0"/>
                        </a:rPr>
                        <m:t>(</m:t>
                      </m:r>
                      <m:r>
                        <m:rPr>
                          <m:sty m:val="p"/>
                        </m:rPr>
                        <a:rPr lang="en-US" sz="2000">
                          <a:latin typeface="Cambria Math" panose="02040503050406030204" pitchFamily="18" charset="0"/>
                        </a:rPr>
                        <m:t>t</m:t>
                      </m:r>
                      <m:r>
                        <a:rPr lang="en-US" sz="2000">
                          <a:latin typeface="Cambria Math" panose="02040503050406030204" pitchFamily="18" charset="0"/>
                        </a:rPr>
                        <m:t>+1) = </m:t>
                      </m:r>
                      <m:r>
                        <m:rPr>
                          <m:sty m:val="p"/>
                        </m:rPr>
                        <a:rPr lang="en-US" sz="2000">
                          <a:latin typeface="Cambria Math" panose="02040503050406030204" pitchFamily="18" charset="0"/>
                        </a:rPr>
                        <m:t>X</m:t>
                      </m:r>
                      <m:r>
                        <a:rPr lang="en-US" sz="2000">
                          <a:latin typeface="Cambria Math" panose="02040503050406030204" pitchFamily="18" charset="0"/>
                        </a:rPr>
                        <m:t>(</m:t>
                      </m:r>
                      <m:r>
                        <m:rPr>
                          <m:sty m:val="p"/>
                        </m:rPr>
                        <a:rPr lang="en-US" sz="2000">
                          <a:latin typeface="Cambria Math" panose="02040503050406030204" pitchFamily="18" charset="0"/>
                        </a:rPr>
                        <m:t>t</m:t>
                      </m:r>
                      <m:r>
                        <a:rPr lang="en-US" sz="2000">
                          <a:latin typeface="Cambria Math" panose="02040503050406030204" pitchFamily="18" charset="0"/>
                        </a:rPr>
                        <m:t>)−</m:t>
                      </m:r>
                      <m:sSub>
                        <m:sSubPr>
                          <m:ctrlPr>
                            <a:rPr lang="en-US" sz="2000" i="1">
                              <a:latin typeface="Cambria Math" panose="02040503050406030204" pitchFamily="18" charset="0"/>
                              <a:cs typeface="Cambria Math" panose="02040503050406030204" pitchFamily="18" charset="0"/>
                            </a:rPr>
                          </m:ctrlPr>
                        </m:sSubPr>
                        <m:e>
                          <m:r>
                            <m:rPr>
                              <m:sty m:val="p"/>
                            </m:rPr>
                            <a:rPr lang="en-US" sz="2000">
                              <a:latin typeface="Cambria Math" panose="02040503050406030204" pitchFamily="18" charset="0"/>
                              <a:cs typeface="Cambria Math" panose="02040503050406030204" pitchFamily="18" charset="0"/>
                            </a:rPr>
                            <m:t>η</m:t>
                          </m:r>
                        </m:e>
                        <m:sub>
                          <m:r>
                            <a:rPr lang="en-US" sz="2000" i="1">
                              <a:latin typeface="Cambria Math" panose="02040503050406030204" pitchFamily="18" charset="0"/>
                              <a:cs typeface="Cambria Math" panose="02040503050406030204" pitchFamily="18" charset="0"/>
                            </a:rPr>
                            <m:t>𝑡</m:t>
                          </m:r>
                        </m:sub>
                      </m:sSub>
                      <m:r>
                        <a:rPr lang="en-US" sz="2000">
                          <a:latin typeface="Cambria Math" panose="02040503050406030204" pitchFamily="18" charset="0"/>
                        </a:rPr>
                        <m:t>𝛻</m:t>
                      </m:r>
                      <m:sSubSup>
                        <m:sSubSupPr>
                          <m:ctrlPr>
                            <a:rPr lang="en-US" altLang="zh-CN" sz="2000" i="1" dirty="0">
                              <a:latin typeface="Cambria Math" panose="02040503050406030204" pitchFamily="18" charset="0"/>
                              <a:cs typeface="Cambria Math" panose="02040503050406030204" pitchFamily="18" charset="0"/>
                            </a:rPr>
                          </m:ctrlPr>
                        </m:sSubSupPr>
                        <m:e>
                          <m:r>
                            <a:rPr lang="en-US" altLang="zh-CN" sz="2000" i="1" dirty="0">
                              <a:latin typeface="Cambria Math" panose="02040503050406030204" pitchFamily="18" charset="0"/>
                              <a:cs typeface="Cambria Math" panose="02040503050406030204" pitchFamily="18" charset="0"/>
                            </a:rPr>
                            <m:t>𝑔</m:t>
                          </m:r>
                        </m:e>
                        <m:sub>
                          <m:r>
                            <a:rPr lang="en-US" altLang="zh-CN" sz="2000" i="1" dirty="0">
                              <a:latin typeface="Cambria Math" panose="02040503050406030204" pitchFamily="18" charset="0"/>
                              <a:cs typeface="Cambria Math" panose="02040503050406030204" pitchFamily="18" charset="0"/>
                            </a:rPr>
                            <m:t>𝜇</m:t>
                          </m:r>
                        </m:sub>
                        <m:sup>
                          <m:r>
                            <a:rPr lang="en-US" altLang="zh-CN" sz="2000" i="1" dirty="0">
                              <a:latin typeface="Cambria Math" panose="02040503050406030204" pitchFamily="18" charset="0"/>
                              <a:cs typeface="Cambria Math" panose="02040503050406030204" pitchFamily="18" charset="0"/>
                            </a:rPr>
                            <m:t>𝑆𝑇𝐶𝐻</m:t>
                          </m:r>
                          <m:r>
                            <a:rPr lang="en-US" altLang="zh-CN" sz="2000" i="1" dirty="0">
                              <a:latin typeface="Cambria Math" panose="02040503050406030204" pitchFamily="18" charset="0"/>
                              <a:cs typeface="Cambria Math" panose="02040503050406030204" pitchFamily="18" charset="0"/>
                            </a:rPr>
                            <m:t>−</m:t>
                          </m:r>
                          <m:r>
                            <a:rPr lang="en-US" altLang="zh-CN" sz="2000" i="1" dirty="0">
                              <a:latin typeface="Cambria Math" panose="02040503050406030204" pitchFamily="18" charset="0"/>
                              <a:cs typeface="Cambria Math" panose="02040503050406030204" pitchFamily="18" charset="0"/>
                            </a:rPr>
                            <m:t>𝑆𝐸𝑇</m:t>
                          </m:r>
                        </m:sup>
                      </m:sSubSup>
                      <m:r>
                        <a:rPr lang="en-US" sz="2000" i="1">
                          <a:latin typeface="Cambria Math" panose="02040503050406030204" pitchFamily="18" charset="0"/>
                          <a:cs typeface="Cambria Math" panose="02040503050406030204" pitchFamily="18" charset="0"/>
                        </a:rPr>
                        <m:t>(</m:t>
                      </m:r>
                      <m:r>
                        <a:rPr lang="en-US" sz="2000" i="1">
                          <a:latin typeface="Cambria Math" panose="02040503050406030204" pitchFamily="18" charset="0"/>
                        </a:rPr>
                        <m:t>𝑋</m:t>
                      </m:r>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m:oMathPara>
                </a14:m>
                <a:endParaRPr lang="en-US" sz="2000" i="1" dirty="0">
                  <a:latin typeface="Cambria Math" panose="02040503050406030204" pitchFamily="18" charset="0"/>
                  <a:cs typeface="Cambria Math" panose="02040503050406030204" pitchFamily="18" charset="0"/>
                </a:endParaRPr>
              </a:p>
              <a:p>
                <a:pPr marL="0" indent="0">
                  <a:buNone/>
                </a:pPr>
                <a:endParaRPr lang="en-US" sz="2000" i="1" dirty="0">
                  <a:latin typeface="Cambria Math" panose="02040503050406030204" pitchFamily="18" charset="0"/>
                  <a:cs typeface="Cambria Math" panose="02040503050406030204" pitchFamily="18" charset="0"/>
                </a:endParaRPr>
              </a:p>
              <a:p>
                <a:pPr marL="0" indent="457200">
                  <a:buNone/>
                </a:pPr>
                <a:r>
                  <a:rPr lang="en-US" sz="2000" dirty="0">
                    <a:sym typeface="+mn-ea"/>
                  </a:rPr>
                  <a:t>where </a:t>
                </a:r>
                <a14:m>
                  <m:oMath xmlns:m="http://schemas.openxmlformats.org/officeDocument/2006/math">
                    <m:r>
                      <m:rPr>
                        <m:sty m:val="p"/>
                      </m:rPr>
                      <a:rPr lang="en-US" sz="2000">
                        <a:latin typeface="Cambria Math" panose="02040503050406030204" pitchFamily="18" charset="0"/>
                      </a:rPr>
                      <m:t>X</m:t>
                    </m:r>
                    <m:r>
                      <a:rPr lang="en-US" sz="2000">
                        <a:latin typeface="Cambria Math" panose="02040503050406030204" pitchFamily="18" charset="0"/>
                      </a:rPr>
                      <m:t>(</m:t>
                    </m:r>
                    <m:r>
                      <m:rPr>
                        <m:sty m:val="p"/>
                      </m:rPr>
                      <a:rPr lang="en-US" sz="2000">
                        <a:latin typeface="Cambria Math" panose="02040503050406030204" pitchFamily="18" charset="0"/>
                      </a:rPr>
                      <m:t>t</m:t>
                    </m:r>
                    <m:r>
                      <a:rPr lang="en-US" sz="2000">
                        <a:latin typeface="Cambria Math" panose="02040503050406030204" pitchFamily="18" charset="0"/>
                      </a:rPr>
                      <m:t>)</m:t>
                    </m:r>
                  </m:oMath>
                </a14:m>
                <a:r>
                  <a:rPr lang="en-US" sz="2000" dirty="0"/>
                  <a:t> = </a:t>
                </a:r>
                <a14:m>
                  <m:oMath xmlns:m="http://schemas.openxmlformats.org/officeDocument/2006/math">
                    <m:r>
                      <a:rPr lang="en-US" sz="2000" dirty="0">
                        <a:latin typeface="Cambria Math" panose="02040503050406030204" pitchFamily="18" charset="0"/>
                      </a:rPr>
                      <m:t>[</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1</m:t>
                        </m:r>
                      </m:sup>
                    </m:sSup>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2</m:t>
                        </m:r>
                      </m:sup>
                    </m:sSup>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sSup>
                      <m:sSupPr>
                        <m:ctrlPr>
                          <a:rPr lang="en-US" sz="2000" i="1">
                            <a:latin typeface="Cambria Math" panose="02040503050406030204" pitchFamily="18" charset="0"/>
                            <a:cs typeface="Cambria Math" panose="02040503050406030204" pitchFamily="18" charset="0"/>
                          </a:rPr>
                        </m:ctrlPr>
                      </m:sSupPr>
                      <m:e>
                        <m:r>
                          <a:rPr lang="en-US" sz="2000" i="1">
                            <a:latin typeface="Cambria Math" panose="02040503050406030204" pitchFamily="18" charset="0"/>
                            <a:cs typeface="Cambria Math" panose="02040503050406030204" pitchFamily="18" charset="0"/>
                          </a:rPr>
                          <m:t>𝑥</m:t>
                        </m:r>
                      </m:e>
                      <m:sup>
                        <m:r>
                          <a:rPr lang="en-US" sz="2000" i="1">
                            <a:latin typeface="Cambria Math" panose="02040503050406030204" pitchFamily="18" charset="0"/>
                            <a:cs typeface="Cambria Math" panose="02040503050406030204" pitchFamily="18" charset="0"/>
                          </a:rPr>
                          <m:t>𝐾</m:t>
                        </m:r>
                      </m:sup>
                    </m:sSup>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r>
                  <a:rPr lang="en-US" sz="2000" dirty="0"/>
                  <a:t>.</a:t>
                </a:r>
              </a:p>
              <a:p>
                <a:pPr marL="0" indent="0">
                  <a:buNone/>
                </a:pPr>
                <a:endParaRPr lang="en-US" sz="2000" dirty="0">
                  <a:sym typeface="+mn-ea"/>
                </a:endParaRPr>
              </a:p>
              <a:p>
                <a:endParaRPr lang="en-US" sz="2000" dirty="0"/>
              </a:p>
              <a:p>
                <a:endParaRPr lang="en-US" sz="2000" dirty="0"/>
              </a:p>
              <a:p>
                <a:pPr marL="0" indent="0">
                  <a:buNone/>
                </a:pPr>
                <a:endParaRPr lang="en-US" sz="2000" i="1" dirty="0">
                  <a:latin typeface="Cambria Math" panose="02040503050406030204" pitchFamily="18" charset="0"/>
                  <a:cs typeface="Cambria Math" panose="02040503050406030204" pitchFamily="18" charset="0"/>
                </a:endParaRPr>
              </a:p>
              <a:p>
                <a:pPr marL="0" indent="0">
                  <a:buNone/>
                </a:pPr>
                <a:endParaRPr lang="en-US" sz="2000" dirty="0"/>
              </a:p>
              <a:p>
                <a:pPr marL="0" indent="0">
                  <a:buNone/>
                </a:pPr>
                <a:endParaRPr lang="en-US" altLang="zh-CN" sz="2000" dirty="0"/>
              </a:p>
              <a:p>
                <a:pPr marL="0" indent="0">
                  <a:buNone/>
                </a:pPr>
                <a:endParaRPr lang="en-US" sz="2000" dirty="0"/>
              </a:p>
              <a:p>
                <a:pPr marL="0" indent="0">
                  <a:buNone/>
                </a:pPr>
                <a:endParaRPr lang="en-US" sz="2000" i="1" dirty="0">
                  <a:latin typeface="Cambria Math" panose="02040503050406030204" pitchFamily="18" charset="0"/>
                  <a:cs typeface="Cambria Math" panose="02040503050406030204" pitchFamily="18" charset="0"/>
                </a:endParaRPr>
              </a:p>
              <a:p>
                <a:pPr marL="0" indent="0">
                  <a:buNone/>
                </a:pPr>
                <a:r>
                  <a:rPr lang="en-US" sz="2000" i="1" dirty="0">
                    <a:latin typeface="Cambria Math" panose="02040503050406030204" pitchFamily="18" charset="0"/>
                    <a:cs typeface="Cambria Math" panose="02040503050406030204" pitchFamily="18" charset="0"/>
                  </a:rPr>
                  <a:t> </a:t>
                </a:r>
              </a:p>
              <a:p>
                <a:pPr marL="0" indent="0">
                  <a:buNone/>
                </a:pPr>
                <a:endParaRPr lang="en-US" sz="2000" i="1" dirty="0">
                  <a:latin typeface="Cambria Math" panose="02040503050406030204" pitchFamily="18" charset="0"/>
                  <a:cs typeface="Cambria Math" panose="02040503050406030204" pitchFamily="18" charset="0"/>
                </a:endParaRPr>
              </a:p>
              <a:p>
                <a:pPr marL="0" indent="0">
                  <a:buNone/>
                </a:pPr>
                <a:endParaRPr lang="en-US" sz="2000" dirty="0"/>
              </a:p>
              <a:p>
                <a:pPr marL="0" indent="0">
                  <a:buNone/>
                </a:pPr>
                <a:endParaRPr lang="en-US" sz="2000" dirty="0"/>
              </a:p>
            </p:txBody>
          </p:sp>
        </mc:Choice>
        <mc:Fallback xmlns="">
          <p:sp>
            <p:nvSpPr>
              <p:cNvPr id="9" name="Text Placeholder 8"/>
              <p:cNvSpPr>
                <a:spLocks noRot="1" noChangeAspect="1" noMove="1" noResize="1" noEditPoints="1" noAdjustHandles="1" noChangeArrowheads="1" noChangeShapeType="1" noTextEdit="1"/>
              </p:cNvSpPr>
              <p:nvPr>
                <p:ph type="body" sz="half" idx="4294967295"/>
              </p:nvPr>
            </p:nvSpPr>
            <p:spPr>
              <a:xfrm>
                <a:off x="467360" y="1061721"/>
                <a:ext cx="8423910" cy="4699635"/>
              </a:xfrm>
              <a:blipFill rotWithShape="1">
                <a:blip r:embed="rId2"/>
                <a:stretch>
                  <a:fillRect b="-71950"/>
                </a:stretch>
              </a:blipFill>
            </p:spPr>
            <p:txBody>
              <a:bodyPr/>
              <a:lstStyle/>
              <a:p>
                <a:r>
                  <a:rPr lang="zh-CN" altLang="en-US">
                    <a:noFill/>
                  </a:rPr>
                  <a:t> </a:t>
                </a:r>
              </a:p>
            </p:txBody>
          </p:sp>
        </mc:Fallback>
      </mc:AlternateContent>
      <p:sp>
        <p:nvSpPr>
          <p:cNvPr id="5" name="Title 1"/>
          <p:cNvSpPr>
            <a:spLocks noGrp="1"/>
          </p:cNvSpPr>
          <p:nvPr>
            <p:ph type="title"/>
          </p:nvPr>
        </p:nvSpPr>
        <p:spPr>
          <a:xfrm>
            <a:off x="395606" y="188595"/>
            <a:ext cx="8559165" cy="863600"/>
          </a:xfrm>
        </p:spPr>
        <p:txBody>
          <a:bodyPr/>
          <a:lstStyle/>
          <a:p>
            <a:r>
              <a:rPr lang="en-US" dirty="0">
                <a:sym typeface="+mn-ea"/>
              </a:rPr>
              <a:t>Smooth Tchebycheff Set Aggregation (STCH-Set) </a:t>
            </a:r>
            <a:endParaRPr lang="en-US" dirty="0"/>
          </a:p>
        </p:txBody>
      </p:sp>
      <p:sp>
        <p:nvSpPr>
          <p:cNvPr id="11" name="TextBox 5"/>
          <p:cNvSpPr txBox="1"/>
          <p:nvPr/>
        </p:nvSpPr>
        <p:spPr>
          <a:xfrm>
            <a:off x="467360" y="5661248"/>
            <a:ext cx="7200800" cy="650240"/>
          </a:xfrm>
          <a:prstGeom prst="rect">
            <a:avLst/>
          </a:prstGeom>
          <a:noFill/>
        </p:spPr>
        <p:txBody>
          <a:bodyPr wrap="square" rtlCol="0">
            <a:spAutoFit/>
          </a:bodyPr>
          <a:lstStyle/>
          <a:p>
            <a:pPr fontAlgn="base">
              <a:lnSpc>
                <a:spcPct val="130000"/>
              </a:lnSpc>
              <a:spcBef>
                <a:spcPct val="0"/>
              </a:spcBef>
              <a:spcAft>
                <a:spcPct val="0"/>
              </a:spcAft>
            </a:pPr>
            <a:r>
              <a:rPr lang="en-US" altLang="zh-CN" sz="1400" dirty="0">
                <a:solidFill>
                  <a:srgbClr val="000000"/>
                </a:solidFill>
                <a:latin typeface="Times New Roman" panose="02020603050405020304" pitchFamily="18" charset="0"/>
                <a:cs typeface="Times New Roman" panose="02020603050405020304" pitchFamily="18" charset="0"/>
              </a:rPr>
              <a:t>X. Lin, Y. Liu, X. Zhang, F. Liu, Z. Wang, Q. Zhang</a:t>
            </a:r>
          </a:p>
          <a:p>
            <a:pPr fontAlgn="base">
              <a:lnSpc>
                <a:spcPct val="130000"/>
              </a:lnSpc>
              <a:spcBef>
                <a:spcPct val="0"/>
              </a:spcBef>
              <a:spcAft>
                <a:spcPct val="0"/>
              </a:spcAft>
            </a:pPr>
            <a:r>
              <a:rPr lang="en-US" altLang="zh-CN" sz="1400" dirty="0">
                <a:solidFill>
                  <a:srgbClr val="000000"/>
                </a:solidFill>
                <a:latin typeface="Times New Roman" panose="02020603050405020304" pitchFamily="18" charset="0"/>
                <a:cs typeface="Times New Roman" panose="02020603050405020304" pitchFamily="18" charset="0"/>
                <a:sym typeface="+mn-ea"/>
              </a:rPr>
              <a:t>Few for Many: Tchebycheff Set Scalarization for Many-Objective Optimization. ICLR 2025.</a:t>
            </a:r>
            <a:endParaRPr lang="en-US" altLang="zh-CN" sz="1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390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fontAlgn="base">
              <a:spcBef>
                <a:spcPct val="0"/>
              </a:spcBef>
              <a:spcAft>
                <a:spcPct val="0"/>
              </a:spcAft>
              <a:defRPr/>
            </a:pPr>
            <a:fld id="{9FEEDDC7-1821-409A-B657-D68E1847FA43}" type="slidenum">
              <a:rPr lang="en-GB">
                <a:solidFill>
                  <a:srgbClr val="000000"/>
                </a:solidFill>
                <a:latin typeface="Arial" panose="020B0604020202020204" pitchFamily="34" charset="0"/>
                <a:cs typeface="Arial" panose="020B0604020202020204" pitchFamily="34" charset="0"/>
              </a:rPr>
              <a:t>67</a:t>
            </a:fld>
            <a:r>
              <a:rPr lang="en-GB">
                <a:solidFill>
                  <a:srgbClr val="000000"/>
                </a:solidFill>
                <a:latin typeface="Arial" panose="020B0604020202020204" pitchFamily="34" charset="0"/>
                <a:cs typeface="Arial" panose="020B0604020202020204" pitchFamily="34" charset="0"/>
              </a:rPr>
              <a:t>	</a:t>
            </a:r>
          </a:p>
        </p:txBody>
      </p:sp>
      <p:sp>
        <p:nvSpPr>
          <p:cNvPr id="5" name="Title 1"/>
          <p:cNvSpPr>
            <a:spLocks noGrp="1"/>
          </p:cNvSpPr>
          <p:nvPr>
            <p:ph type="title"/>
          </p:nvPr>
        </p:nvSpPr>
        <p:spPr>
          <a:xfrm>
            <a:off x="108585" y="116840"/>
            <a:ext cx="8755380" cy="863600"/>
          </a:xfrm>
        </p:spPr>
        <p:txBody>
          <a:bodyPr/>
          <a:lstStyle/>
          <a:p>
            <a:r>
              <a:rPr lang="en-US" dirty="0">
                <a:sym typeface="+mn-ea"/>
              </a:rPr>
              <a:t>Convex Optimization with 128 and 1024 Objectives </a:t>
            </a:r>
            <a:endParaRPr lang="en-US" dirty="0"/>
          </a:p>
        </p:txBody>
      </p:sp>
      <p:sp>
        <p:nvSpPr>
          <p:cNvPr id="11" name="TextBox 5"/>
          <p:cNvSpPr txBox="1"/>
          <p:nvPr/>
        </p:nvSpPr>
        <p:spPr>
          <a:xfrm>
            <a:off x="179512" y="6249828"/>
            <a:ext cx="7463155" cy="650240"/>
          </a:xfrm>
          <a:prstGeom prst="rect">
            <a:avLst/>
          </a:prstGeom>
          <a:noFill/>
        </p:spPr>
        <p:txBody>
          <a:bodyPr wrap="none" rtlCol="0">
            <a:spAutoFit/>
          </a:bodyPr>
          <a:lstStyle/>
          <a:p>
            <a:pPr fontAlgn="base">
              <a:lnSpc>
                <a:spcPct val="130000"/>
              </a:lnSpc>
              <a:spcBef>
                <a:spcPct val="0"/>
              </a:spcBef>
              <a:spcAft>
                <a:spcPct val="0"/>
              </a:spcAft>
            </a:pPr>
            <a:r>
              <a:rPr lang="en-US" altLang="zh-CN" sz="1400" dirty="0">
                <a:solidFill>
                  <a:srgbClr val="000000"/>
                </a:solidFill>
                <a:latin typeface="Times New Roman" panose="02020603050405020304" pitchFamily="18" charset="0"/>
                <a:cs typeface="Times New Roman" panose="02020603050405020304" pitchFamily="18" charset="0"/>
              </a:rPr>
              <a:t>X. Lin, Y. Liu, X. Zhang, F. Liu, Z. Wang, Q. Zhang </a:t>
            </a:r>
            <a:r>
              <a:rPr lang="en-US" altLang="zh-CN" sz="1400" dirty="0">
                <a:solidFill>
                  <a:srgbClr val="000000"/>
                </a:solidFill>
                <a:latin typeface="Times New Roman" panose="02020603050405020304" pitchFamily="18" charset="0"/>
                <a:cs typeface="Times New Roman" panose="02020603050405020304" pitchFamily="18" charset="0"/>
                <a:sym typeface="+mn-ea"/>
              </a:rPr>
              <a:t>Few for Many: Tchebycheff Set Scalarization for </a:t>
            </a:r>
          </a:p>
          <a:p>
            <a:pPr fontAlgn="base">
              <a:lnSpc>
                <a:spcPct val="130000"/>
              </a:lnSpc>
              <a:spcBef>
                <a:spcPct val="0"/>
              </a:spcBef>
              <a:spcAft>
                <a:spcPct val="0"/>
              </a:spcAft>
            </a:pPr>
            <a:r>
              <a:rPr lang="en-US" altLang="zh-CN" sz="1400" dirty="0">
                <a:solidFill>
                  <a:srgbClr val="000000"/>
                </a:solidFill>
                <a:latin typeface="Times New Roman" panose="02020603050405020304" pitchFamily="18" charset="0"/>
                <a:cs typeface="Times New Roman" panose="02020603050405020304" pitchFamily="18" charset="0"/>
                <a:sym typeface="+mn-ea"/>
              </a:rPr>
              <a:t>Many-Objective Optimization. ICLR 2025.</a:t>
            </a:r>
            <a:endParaRPr lang="en-US" altLang="zh-CN" sz="1400" dirty="0">
              <a:solidFill>
                <a:srgbClr val="000000"/>
              </a:solidFill>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2"/>
          <a:stretch>
            <a:fillRect/>
          </a:stretch>
        </p:blipFill>
        <p:spPr>
          <a:xfrm>
            <a:off x="2090420" y="908685"/>
            <a:ext cx="4336415" cy="4088130"/>
          </a:xfrm>
          <a:prstGeom prst="rect">
            <a:avLst/>
          </a:prstGeom>
        </p:spPr>
      </p:pic>
      <p:sp>
        <p:nvSpPr>
          <p:cNvPr id="3" name="圆角矩形 2"/>
          <p:cNvSpPr/>
          <p:nvPr/>
        </p:nvSpPr>
        <p:spPr>
          <a:xfrm>
            <a:off x="5796280" y="764540"/>
            <a:ext cx="720090" cy="4232275"/>
          </a:xfrm>
          <a:prstGeom prst="roundRect">
            <a:avLst/>
          </a:prstGeom>
          <a:solidFill>
            <a:srgbClr val="00B050">
              <a:alpha val="15000"/>
            </a:srgbClr>
          </a:solidFill>
          <a:ln w="9525" cap="flat" cmpd="sng" algn="ctr">
            <a:noFill/>
            <a:prstDash val="solid"/>
            <a:round/>
            <a:headEnd type="none" w="med" len="med"/>
            <a:tailEnd type="none" w="med" len="med"/>
          </a:ln>
        </p:spPr>
        <p:txBody>
          <a:bodyPr vert="horz" wrap="none" lIns="91440" tIns="45720" rIns="91440" bIns="45720" numCol="1" rtlCol="0" anchor="ctr" anchorCtr="0" compatLnSpc="1"/>
          <a:lstStyle/>
          <a:p>
            <a:pPr algn="ctr" fontAlgn="base">
              <a:spcBef>
                <a:spcPct val="0"/>
              </a:spcBef>
              <a:spcAft>
                <a:spcPct val="0"/>
              </a:spcAft>
            </a:pPr>
            <a:endParaRPr lang="zh-CN" altLang="en-US">
              <a:solidFill>
                <a:srgbClr val="000000"/>
              </a:solidFill>
              <a:latin typeface="Arial" panose="020B0604020202020204" pitchFamily="34" charset="0"/>
              <a:cs typeface="Arial" panose="020B0604020202020204" pitchFamily="34" charset="0"/>
            </a:endParaRPr>
          </a:p>
        </p:txBody>
      </p:sp>
      <p:sp>
        <p:nvSpPr>
          <p:cNvPr id="9" name="Content Placeholder 2"/>
          <p:cNvSpPr>
            <a:spLocks noGrp="1"/>
          </p:cNvSpPr>
          <p:nvPr>
            <p:ph sz="half" idx="4294967295"/>
          </p:nvPr>
        </p:nvSpPr>
        <p:spPr>
          <a:xfrm>
            <a:off x="261620" y="5147310"/>
            <a:ext cx="8425180" cy="1007110"/>
          </a:xfrm>
        </p:spPr>
        <p:txBody>
          <a:bodyPr/>
          <a:lstStyle/>
          <a:p>
            <a:pPr lvl="1" algn="l">
              <a:buClrTx/>
              <a:buSzTx/>
              <a:buFontTx/>
            </a:pPr>
            <a:r>
              <a:rPr lang="en-US" sz="1600" dirty="0">
                <a:sym typeface="+mn-ea"/>
              </a:rPr>
              <a:t>Problem: 128/1024 </a:t>
            </a:r>
            <a:r>
              <a:rPr lang="en-US" altLang="zh-CN" sz="1600" dirty="0">
                <a:sym typeface="+mn-ea"/>
              </a:rPr>
              <a:t>randomly generated independent quadratic functions as optimization objectives with 10 variables.</a:t>
            </a:r>
            <a:endParaRPr lang="en-US" sz="1600" kern="0" dirty="0">
              <a:ea typeface="Arial" panose="020B0604020202020204" pitchFamily="34" charset="0"/>
              <a:sym typeface="+mn-ea"/>
            </a:endParaRPr>
          </a:p>
          <a:p>
            <a:pPr lvl="1" algn="l">
              <a:buClrTx/>
              <a:buSzTx/>
              <a:buFontTx/>
            </a:pPr>
            <a:r>
              <a:rPr lang="en-US" sz="1600" dirty="0">
                <a:sym typeface="+mn-ea"/>
              </a:rPr>
              <a:t>Experiment Details: indepedently run each comparison 50 times, report the mean/std value.</a:t>
            </a:r>
            <a:endParaRPr lang="zh-CN" altLang="en-US" sz="1600" dirty="0">
              <a:ea typeface="宋体" panose="02010600030101010101" pitchFamily="2" charset="-122"/>
              <a:sym typeface="+mn-ea"/>
            </a:endParaRPr>
          </a:p>
        </p:txBody>
      </p:sp>
    </p:spTree>
    <p:extLst>
      <p:ext uri="{BB962C8B-B14F-4D97-AF65-F5344CB8AC3E}">
        <p14:creationId xmlns:p14="http://schemas.microsoft.com/office/powerpoint/2010/main" val="238404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fontAlgn="base">
              <a:spcBef>
                <a:spcPct val="0"/>
              </a:spcBef>
              <a:spcAft>
                <a:spcPct val="0"/>
              </a:spcAft>
              <a:defRPr/>
            </a:pPr>
            <a:fld id="{9FEEDDC7-1821-409A-B657-D68E1847FA43}" type="slidenum">
              <a:rPr lang="en-GB">
                <a:solidFill>
                  <a:srgbClr val="000000"/>
                </a:solidFill>
                <a:latin typeface="Arial" panose="020B0604020202020204" pitchFamily="34" charset="0"/>
                <a:cs typeface="Arial" panose="020B0604020202020204" pitchFamily="34" charset="0"/>
              </a:rPr>
              <a:t>68</a:t>
            </a:fld>
            <a:r>
              <a:rPr lang="en-GB">
                <a:solidFill>
                  <a:srgbClr val="000000"/>
                </a:solidFill>
                <a:latin typeface="Arial" panose="020B0604020202020204" pitchFamily="34" charset="0"/>
                <a:cs typeface="Arial" panose="020B0604020202020204" pitchFamily="34" charset="0"/>
              </a:rPr>
              <a:t>	</a:t>
            </a:r>
          </a:p>
        </p:txBody>
      </p:sp>
      <p:sp>
        <p:nvSpPr>
          <p:cNvPr id="5" name="Title 1"/>
          <p:cNvSpPr>
            <a:spLocks noGrp="1"/>
          </p:cNvSpPr>
          <p:nvPr>
            <p:ph type="title"/>
          </p:nvPr>
        </p:nvSpPr>
        <p:spPr>
          <a:xfrm>
            <a:off x="108585" y="116840"/>
            <a:ext cx="8755380" cy="863600"/>
          </a:xfrm>
        </p:spPr>
        <p:txBody>
          <a:bodyPr/>
          <a:lstStyle/>
          <a:p>
            <a:r>
              <a:rPr lang="en-US" dirty="0">
                <a:sym typeface="+mn-ea"/>
              </a:rPr>
              <a:t>Noisy Nonlinear Regression with 1000 Objectives </a:t>
            </a:r>
            <a:endParaRPr lang="en-US" dirty="0"/>
          </a:p>
        </p:txBody>
      </p:sp>
      <p:sp>
        <p:nvSpPr>
          <p:cNvPr id="11" name="TextBox 5"/>
          <p:cNvSpPr txBox="1"/>
          <p:nvPr/>
        </p:nvSpPr>
        <p:spPr>
          <a:xfrm>
            <a:off x="179512" y="6173628"/>
            <a:ext cx="6796405" cy="650240"/>
          </a:xfrm>
          <a:prstGeom prst="rect">
            <a:avLst/>
          </a:prstGeom>
          <a:noFill/>
        </p:spPr>
        <p:txBody>
          <a:bodyPr wrap="none" rtlCol="0">
            <a:spAutoFit/>
          </a:bodyPr>
          <a:lstStyle/>
          <a:p>
            <a:pPr fontAlgn="base">
              <a:lnSpc>
                <a:spcPct val="130000"/>
              </a:lnSpc>
              <a:spcBef>
                <a:spcPct val="0"/>
              </a:spcBef>
              <a:spcAft>
                <a:spcPct val="0"/>
              </a:spcAft>
            </a:pPr>
            <a:r>
              <a:rPr lang="en-US" altLang="zh-CN" sz="1400" dirty="0">
                <a:solidFill>
                  <a:srgbClr val="000000"/>
                </a:solidFill>
                <a:latin typeface="Times New Roman" panose="02020603050405020304" pitchFamily="18" charset="0"/>
                <a:cs typeface="Times New Roman" panose="02020603050405020304" pitchFamily="18" charset="0"/>
              </a:rPr>
              <a:t>X. Lin, Y. Liu, X. Zhang, F. Liu, Z. Wang, Q. Zhang</a:t>
            </a:r>
          </a:p>
          <a:p>
            <a:pPr fontAlgn="base">
              <a:lnSpc>
                <a:spcPct val="130000"/>
              </a:lnSpc>
              <a:spcBef>
                <a:spcPct val="0"/>
              </a:spcBef>
              <a:spcAft>
                <a:spcPct val="0"/>
              </a:spcAft>
            </a:pPr>
            <a:r>
              <a:rPr lang="en-US" altLang="zh-CN" sz="1400" dirty="0">
                <a:solidFill>
                  <a:srgbClr val="000000"/>
                </a:solidFill>
                <a:latin typeface="Times New Roman" panose="02020603050405020304" pitchFamily="18" charset="0"/>
                <a:cs typeface="Times New Roman" panose="02020603050405020304" pitchFamily="18" charset="0"/>
                <a:sym typeface="+mn-ea"/>
              </a:rPr>
              <a:t>Few for Many: Tchebycheff Set Scalarization for Many-Objective Optimization. ICLR 2025.</a:t>
            </a:r>
            <a:endParaRPr lang="en-US" altLang="zh-CN" sz="1400" dirty="0">
              <a:solidFill>
                <a:srgbClr val="000000"/>
              </a:solidFill>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611505" y="982980"/>
            <a:ext cx="7665720" cy="2567940"/>
          </a:xfrm>
          <a:prstGeom prst="rect">
            <a:avLst/>
          </a:prstGeom>
        </p:spPr>
      </p:pic>
      <p:sp>
        <p:nvSpPr>
          <p:cNvPr id="7" name="圆角矩形 6"/>
          <p:cNvSpPr/>
          <p:nvPr/>
        </p:nvSpPr>
        <p:spPr>
          <a:xfrm>
            <a:off x="7235825" y="982980"/>
            <a:ext cx="1028700" cy="2567940"/>
          </a:xfrm>
          <a:prstGeom prst="roundRect">
            <a:avLst/>
          </a:prstGeom>
          <a:solidFill>
            <a:srgbClr val="00B050">
              <a:alpha val="15000"/>
            </a:srgbClr>
          </a:solidFill>
          <a:ln w="9525" cap="flat" cmpd="sng" algn="ctr">
            <a:noFill/>
            <a:prstDash val="solid"/>
            <a:round/>
            <a:headEnd type="none" w="med" len="med"/>
            <a:tailEnd type="none" w="med" len="med"/>
          </a:ln>
        </p:spPr>
        <p:txBody>
          <a:bodyPr vert="horz" wrap="none" lIns="91440" tIns="45720" rIns="91440" bIns="45720" numCol="1" rtlCol="0" anchor="ctr" anchorCtr="0" compatLnSpc="1"/>
          <a:lstStyle/>
          <a:p>
            <a:pPr algn="ctr" fontAlgn="base">
              <a:spcBef>
                <a:spcPct val="0"/>
              </a:spcBef>
              <a:spcAft>
                <a:spcPct val="0"/>
              </a:spcAft>
            </a:pPr>
            <a:endParaRPr lang="zh-CN" altLang="en-US">
              <a:solidFill>
                <a:srgbClr val="000000"/>
              </a:solidFill>
              <a:latin typeface="Arial" panose="020B0604020202020204" pitchFamily="34" charset="0"/>
              <a:cs typeface="Arial" panose="020B0604020202020204" pitchFamily="34" charset="0"/>
            </a:endParaRPr>
          </a:p>
        </p:txBody>
      </p:sp>
      <p:sp>
        <p:nvSpPr>
          <p:cNvPr id="2" name="Content Placeholder 2"/>
          <p:cNvSpPr>
            <a:spLocks noGrp="1"/>
          </p:cNvSpPr>
          <p:nvPr>
            <p:ph sz="half" idx="4294967295"/>
          </p:nvPr>
        </p:nvSpPr>
        <p:spPr>
          <a:xfrm>
            <a:off x="261620" y="3909060"/>
            <a:ext cx="8425180" cy="2080895"/>
          </a:xfrm>
        </p:spPr>
        <p:txBody>
          <a:bodyPr/>
          <a:lstStyle/>
          <a:p>
            <a:pPr lvl="1" algn="l">
              <a:buClrTx/>
              <a:buSzTx/>
              <a:buFontTx/>
            </a:pPr>
            <a:r>
              <a:rPr lang="en-US" sz="1600" dirty="0">
                <a:sym typeface="+mn-ea"/>
              </a:rPr>
              <a:t>Problem: 1000 data points (x, y) with 10-d x and 1-d noise labels y.</a:t>
            </a:r>
          </a:p>
          <a:p>
            <a:pPr lvl="1" algn="l">
              <a:buClrTx/>
              <a:buSzTx/>
              <a:buFontTx/>
            </a:pPr>
            <a:endParaRPr lang="en-US" sz="1600" dirty="0">
              <a:sym typeface="+mn-ea"/>
            </a:endParaRPr>
          </a:p>
          <a:p>
            <a:pPr lvl="1" algn="l">
              <a:buClrTx/>
              <a:buSzTx/>
              <a:buFontTx/>
            </a:pPr>
            <a:r>
              <a:rPr lang="en-US" sz="1600" dirty="0">
                <a:sym typeface="+mn-ea"/>
              </a:rPr>
              <a:t>Task: train K = {5, 10, 15, 20} nonlinear models (small 1-hidden-layer neural network with 10 hidden nodes) to handle all data in a collaborative manner.</a:t>
            </a:r>
          </a:p>
          <a:p>
            <a:pPr lvl="1" algn="l">
              <a:buClrTx/>
              <a:buSzTx/>
              <a:buFontTx/>
            </a:pPr>
            <a:endParaRPr lang="en-US" sz="1600" kern="0" dirty="0">
              <a:ea typeface="Arial" panose="020B0604020202020204" pitchFamily="34" charset="0"/>
              <a:sym typeface="+mn-ea"/>
            </a:endParaRPr>
          </a:p>
          <a:p>
            <a:pPr lvl="1" algn="l">
              <a:buClrTx/>
              <a:buSzTx/>
              <a:buFontTx/>
            </a:pPr>
            <a:r>
              <a:rPr lang="en-US" sz="1600" dirty="0">
                <a:sym typeface="+mn-ea"/>
              </a:rPr>
              <a:t>Experiment Details: indepedently run each comparison 50 times, report the mean/std value of the training error.</a:t>
            </a:r>
            <a:endParaRPr lang="zh-CN" altLang="en-US" sz="1600" dirty="0">
              <a:ea typeface="宋体" panose="02010600030101010101" pitchFamily="2" charset="-122"/>
              <a:sym typeface="+mn-ea"/>
            </a:endParaRPr>
          </a:p>
        </p:txBody>
      </p:sp>
    </p:spTree>
    <p:extLst>
      <p:ext uri="{BB962C8B-B14F-4D97-AF65-F5344CB8AC3E}">
        <p14:creationId xmlns:p14="http://schemas.microsoft.com/office/powerpoint/2010/main" val="300308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fad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fontAlgn="base">
              <a:spcBef>
                <a:spcPct val="0"/>
              </a:spcBef>
              <a:spcAft>
                <a:spcPct val="0"/>
              </a:spcAft>
              <a:defRPr/>
            </a:pPr>
            <a:fld id="{9FEEDDC7-1821-409A-B657-D68E1847FA43}" type="slidenum">
              <a:rPr lang="en-GB">
                <a:solidFill>
                  <a:srgbClr val="000000"/>
                </a:solidFill>
                <a:latin typeface="Arial" panose="020B0604020202020204" pitchFamily="34" charset="0"/>
                <a:cs typeface="Arial" panose="020B0604020202020204" pitchFamily="34" charset="0"/>
              </a:rPr>
              <a:t>69</a:t>
            </a:fld>
            <a:r>
              <a:rPr lang="en-GB">
                <a:solidFill>
                  <a:srgbClr val="000000"/>
                </a:solidFill>
                <a:latin typeface="Arial" panose="020B0604020202020204" pitchFamily="34" charset="0"/>
                <a:cs typeface="Arial" panose="020B0604020202020204" pitchFamily="34" charset="0"/>
              </a:rPr>
              <a:t>	</a:t>
            </a:r>
          </a:p>
        </p:txBody>
      </p:sp>
      <p:sp>
        <p:nvSpPr>
          <p:cNvPr id="5" name="Title 1"/>
          <p:cNvSpPr>
            <a:spLocks noGrp="1"/>
          </p:cNvSpPr>
          <p:nvPr>
            <p:ph type="title"/>
          </p:nvPr>
        </p:nvSpPr>
        <p:spPr>
          <a:xfrm>
            <a:off x="108585" y="116840"/>
            <a:ext cx="8755380" cy="863600"/>
          </a:xfrm>
        </p:spPr>
        <p:txBody>
          <a:bodyPr/>
          <a:lstStyle/>
          <a:p>
            <a:r>
              <a:rPr lang="en-US" dirty="0">
                <a:sym typeface="+mn-ea"/>
              </a:rPr>
              <a:t>Noisy Nonlinear Regression with 1000 Objectives </a:t>
            </a:r>
            <a:endParaRPr lang="en-US" dirty="0"/>
          </a:p>
        </p:txBody>
      </p:sp>
      <p:sp>
        <p:nvSpPr>
          <p:cNvPr id="11" name="TextBox 5"/>
          <p:cNvSpPr txBox="1"/>
          <p:nvPr/>
        </p:nvSpPr>
        <p:spPr>
          <a:xfrm>
            <a:off x="108585" y="5811997"/>
            <a:ext cx="7951703" cy="904671"/>
          </a:xfrm>
          <a:prstGeom prst="rect">
            <a:avLst/>
          </a:prstGeom>
          <a:noFill/>
        </p:spPr>
        <p:txBody>
          <a:bodyPr wrap="square" rtlCol="0">
            <a:spAutoFit/>
          </a:bodyPr>
          <a:lstStyle/>
          <a:p>
            <a:pPr fontAlgn="base">
              <a:lnSpc>
                <a:spcPct val="130000"/>
              </a:lnSpc>
              <a:spcBef>
                <a:spcPct val="0"/>
              </a:spcBef>
              <a:spcAft>
                <a:spcPct val="0"/>
              </a:spcAft>
            </a:pPr>
            <a:r>
              <a:rPr lang="en-US" altLang="zh-CN" sz="1400" dirty="0">
                <a:solidFill>
                  <a:srgbClr val="000000"/>
                </a:solidFill>
                <a:latin typeface="Times New Roman" panose="02020603050405020304" pitchFamily="18" charset="0"/>
                <a:cs typeface="Times New Roman" panose="02020603050405020304" pitchFamily="18" charset="0"/>
              </a:rPr>
              <a:t>X. Lin, Y. Liu, X. Zhang, F. Liu, Z. Wang, Q. Zhang </a:t>
            </a:r>
            <a:r>
              <a:rPr lang="en-US" altLang="zh-CN" sz="1400" dirty="0">
                <a:solidFill>
                  <a:srgbClr val="000000"/>
                </a:solidFill>
                <a:latin typeface="Times New Roman" panose="02020603050405020304" pitchFamily="18" charset="0"/>
                <a:cs typeface="Times New Roman" panose="02020603050405020304" pitchFamily="18" charset="0"/>
                <a:sym typeface="+mn-ea"/>
              </a:rPr>
              <a:t>Few for Many: Tchebycheff Set Scalarization for Many-Objective Optimization. ICLR 2025.</a:t>
            </a:r>
          </a:p>
          <a:p>
            <a:pPr fontAlgn="base">
              <a:lnSpc>
                <a:spcPct val="130000"/>
              </a:lnSpc>
              <a:spcBef>
                <a:spcPct val="0"/>
              </a:spcBef>
              <a:spcAft>
                <a:spcPct val="0"/>
              </a:spcAft>
            </a:pPr>
            <a:endParaRPr lang="en-US" altLang="zh-CN" sz="1400" dirty="0">
              <a:solidFill>
                <a:srgbClr val="000000"/>
              </a:solidFill>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611505" y="982980"/>
            <a:ext cx="7665720" cy="2567940"/>
          </a:xfrm>
          <a:prstGeom prst="rect">
            <a:avLst/>
          </a:prstGeom>
        </p:spPr>
      </p:pic>
      <p:sp>
        <p:nvSpPr>
          <p:cNvPr id="7" name="圆角矩形 6"/>
          <p:cNvSpPr/>
          <p:nvPr/>
        </p:nvSpPr>
        <p:spPr>
          <a:xfrm>
            <a:off x="7235825" y="982980"/>
            <a:ext cx="1028700" cy="2567940"/>
          </a:xfrm>
          <a:prstGeom prst="roundRect">
            <a:avLst/>
          </a:prstGeom>
          <a:solidFill>
            <a:srgbClr val="00B050">
              <a:alpha val="15000"/>
            </a:srgbClr>
          </a:solidFill>
          <a:ln w="9525" cap="flat" cmpd="sng" algn="ctr">
            <a:noFill/>
            <a:prstDash val="solid"/>
            <a:round/>
            <a:headEnd type="none" w="med" len="med"/>
            <a:tailEnd type="none" w="med" len="med"/>
          </a:ln>
        </p:spPr>
        <p:txBody>
          <a:bodyPr vert="horz" wrap="none" lIns="91440" tIns="45720" rIns="91440" bIns="45720" numCol="1" rtlCol="0" anchor="ctr" anchorCtr="0" compatLnSpc="1"/>
          <a:lstStyle/>
          <a:p>
            <a:pPr algn="ctr" fontAlgn="base">
              <a:spcBef>
                <a:spcPct val="0"/>
              </a:spcBef>
              <a:spcAft>
                <a:spcPct val="0"/>
              </a:spcAft>
            </a:pPr>
            <a:endParaRPr lang="zh-CN" altLang="en-US">
              <a:solidFill>
                <a:srgbClr val="000000"/>
              </a:solidFill>
              <a:latin typeface="Arial" panose="020B0604020202020204" pitchFamily="34" charset="0"/>
              <a:cs typeface="Arial" panose="020B0604020202020204" pitchFamily="34" charset="0"/>
            </a:endParaRPr>
          </a:p>
        </p:txBody>
      </p:sp>
      <p:pic>
        <p:nvPicPr>
          <p:cNvPr id="8" name="图片 7"/>
          <p:cNvPicPr>
            <a:picLocks noChangeAspect="1"/>
          </p:cNvPicPr>
          <p:nvPr/>
        </p:nvPicPr>
        <p:blipFill>
          <a:blip r:embed="rId3"/>
          <a:stretch>
            <a:fillRect/>
          </a:stretch>
        </p:blipFill>
        <p:spPr>
          <a:xfrm>
            <a:off x="210546" y="3550920"/>
            <a:ext cx="8496300" cy="1790700"/>
          </a:xfrm>
          <a:prstGeom prst="rect">
            <a:avLst/>
          </a:prstGeom>
        </p:spPr>
      </p:pic>
      <p:sp>
        <p:nvSpPr>
          <p:cNvPr id="9" name="文本框 8"/>
          <p:cNvSpPr txBox="1"/>
          <p:nvPr/>
        </p:nvSpPr>
        <p:spPr>
          <a:xfrm>
            <a:off x="539552" y="5413217"/>
            <a:ext cx="7429500" cy="398780"/>
          </a:xfrm>
          <a:prstGeom prst="rect">
            <a:avLst/>
          </a:prstGeom>
          <a:noFill/>
        </p:spPr>
        <p:txBody>
          <a:bodyPr wrap="square" rtlCol="0" anchor="t">
            <a:spAutoFit/>
          </a:bodyPr>
          <a:lstStyle/>
          <a:p>
            <a:pPr fontAlgn="base">
              <a:spcBef>
                <a:spcPct val="0"/>
              </a:spcBef>
              <a:spcAft>
                <a:spcPct val="0"/>
              </a:spcAft>
            </a:pPr>
            <a:r>
              <a:rPr lang="en-US" sz="2000" kern="0" dirty="0">
                <a:solidFill>
                  <a:srgbClr val="0000CC"/>
                </a:solidFill>
                <a:latin typeface="Arial" panose="020B0604020202020204"/>
                <a:cs typeface="Arial" panose="020B0604020202020204"/>
                <a:sym typeface="+mn-ea"/>
              </a:rPr>
              <a:t>Performance on 100 randomly sampled optimization objectives.</a:t>
            </a:r>
          </a:p>
        </p:txBody>
      </p:sp>
    </p:spTree>
    <p:extLst>
      <p:ext uri="{BB962C8B-B14F-4D97-AF65-F5344CB8AC3E}">
        <p14:creationId xmlns:p14="http://schemas.microsoft.com/office/powerpoint/2010/main" val="185898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p:txBody>
          <a:bodyPr/>
          <a:lstStyle/>
          <a:p>
            <a:pPr eaLnBrk="1" hangingPunct="1"/>
            <a:r>
              <a:rPr lang="en-GB" sz="2400" dirty="0"/>
              <a:t>Dominance </a:t>
            </a:r>
            <a:r>
              <a:rPr lang="en-GB" altLang="en-US" sz="2400" dirty="0"/>
              <a:t>: How to compare two solutions</a:t>
            </a:r>
            <a:br>
              <a:rPr lang="en-GB" altLang="en-US" sz="2400" dirty="0"/>
            </a:br>
            <a:endParaRPr lang="en-GB" altLang="en-US" sz="2400" dirty="0">
              <a:solidFill>
                <a:srgbClr val="FF0000"/>
              </a:solidFill>
            </a:endParaRPr>
          </a:p>
        </p:txBody>
      </p:sp>
      <p:sp>
        <p:nvSpPr>
          <p:cNvPr id="7172" name="Rectangle 3"/>
          <p:cNvSpPr>
            <a:spLocks noGrp="1" noChangeArrowheads="1"/>
          </p:cNvSpPr>
          <p:nvPr>
            <p:ph sz="half" idx="1"/>
          </p:nvPr>
        </p:nvSpPr>
        <p:spPr>
          <a:xfrm>
            <a:off x="457200" y="3429000"/>
            <a:ext cx="8003232" cy="2736850"/>
          </a:xfrm>
        </p:spPr>
        <p:txBody>
          <a:bodyPr/>
          <a:lstStyle/>
          <a:p>
            <a:pPr marL="0" indent="0" eaLnBrk="1" hangingPunct="1">
              <a:buNone/>
              <a:defRPr/>
            </a:pPr>
            <a:endParaRPr lang="en-GB" sz="2000" dirty="0"/>
          </a:p>
          <a:p>
            <a:pPr eaLnBrk="1" hangingPunct="1">
              <a:defRPr/>
            </a:pPr>
            <a:r>
              <a:rPr lang="en-GB" sz="2000" dirty="0"/>
              <a:t>y </a:t>
            </a:r>
            <a:r>
              <a:rPr lang="en-GB" sz="2000" b="1" dirty="0">
                <a:solidFill>
                  <a:srgbClr val="FF0000"/>
                </a:solidFill>
              </a:rPr>
              <a:t>dominates</a:t>
            </a:r>
            <a:r>
              <a:rPr lang="en-GB" sz="2000" dirty="0"/>
              <a:t> x </a:t>
            </a:r>
            <a:r>
              <a:rPr lang="en-GB" sz="2000" dirty="0" err="1"/>
              <a:t>iff</a:t>
            </a:r>
            <a:endParaRPr lang="en-GB" sz="2000" dirty="0"/>
          </a:p>
          <a:p>
            <a:pPr lvl="1" eaLnBrk="1" hangingPunct="1">
              <a:defRPr/>
            </a:pPr>
            <a:r>
              <a:rPr lang="en-GB" sz="1800" dirty="0"/>
              <a:t>y is no worse than x in any objs,  and</a:t>
            </a:r>
          </a:p>
          <a:p>
            <a:pPr lvl="1" eaLnBrk="1" hangingPunct="1">
              <a:defRPr/>
            </a:pPr>
            <a:r>
              <a:rPr lang="en-GB" sz="1800" dirty="0"/>
              <a:t>y is better than x in at least one obj.</a:t>
            </a:r>
          </a:p>
          <a:p>
            <a:pPr marL="457200" lvl="1" indent="0" eaLnBrk="1" hangingPunct="1">
              <a:buNone/>
              <a:defRPr/>
            </a:pPr>
            <a:endParaRPr lang="en-GB" altLang="en-US" dirty="0">
              <a:solidFill>
                <a:schemeClr val="tx1"/>
              </a:solidFill>
            </a:endParaRPr>
          </a:p>
          <a:p>
            <a:pPr marL="457200" lvl="1" indent="0" eaLnBrk="1" hangingPunct="1">
              <a:buNone/>
              <a:defRPr/>
            </a:pPr>
            <a:r>
              <a:rPr lang="en-GB" altLang="en-US" dirty="0">
                <a:solidFill>
                  <a:schemeClr val="tx1"/>
                </a:solidFill>
              </a:rPr>
              <a:t>In this example: </a:t>
            </a:r>
          </a:p>
          <a:p>
            <a:pPr marL="457200" lvl="1" indent="0" eaLnBrk="1" hangingPunct="1">
              <a:buNone/>
              <a:defRPr/>
            </a:pPr>
            <a:r>
              <a:rPr lang="en-GB" altLang="en-US" dirty="0">
                <a:solidFill>
                  <a:schemeClr val="tx1"/>
                </a:solidFill>
              </a:rPr>
              <a:t>B  dominates  A. </a:t>
            </a:r>
          </a:p>
          <a:p>
            <a:pPr marL="457200" lvl="1" indent="0" eaLnBrk="1" hangingPunct="1">
              <a:buNone/>
              <a:defRPr/>
            </a:pPr>
            <a:r>
              <a:rPr lang="en-GB" altLang="en-US" dirty="0">
                <a:solidFill>
                  <a:schemeClr val="tx1"/>
                </a:solidFill>
              </a:rPr>
              <a:t>B and C are not comparable</a:t>
            </a:r>
            <a:endParaRPr lang="en-GB" sz="1800" dirty="0"/>
          </a:p>
          <a:p>
            <a:pPr lvl="1" eaLnBrk="1" hangingPunct="1">
              <a:defRPr/>
            </a:pPr>
            <a:endParaRPr lang="en-GB" sz="1800" dirty="0"/>
          </a:p>
          <a:p>
            <a:pPr marL="457200" lvl="1" indent="0" eaLnBrk="1" hangingPunct="1">
              <a:buNone/>
              <a:defRPr/>
            </a:pPr>
            <a:endParaRPr lang="en-GB" sz="1800" dirty="0"/>
          </a:p>
          <a:p>
            <a:pPr eaLnBrk="1" hangingPunct="1">
              <a:buFont typeface="Wingdings" panose="05000000000000000000" pitchFamily="2" charset="2"/>
              <a:buNone/>
              <a:defRPr/>
            </a:pPr>
            <a:endParaRPr lang="en-GB" sz="2000" dirty="0"/>
          </a:p>
          <a:p>
            <a:pPr eaLnBrk="1" hangingPunct="1">
              <a:buFont typeface="Wingdings" panose="05000000000000000000" pitchFamily="2" charset="2"/>
              <a:buNone/>
              <a:defRPr/>
            </a:pPr>
            <a:r>
              <a:rPr lang="en-GB" sz="2000" dirty="0"/>
              <a:t>  </a:t>
            </a:r>
          </a:p>
          <a:p>
            <a:pPr eaLnBrk="1" hangingPunct="1">
              <a:buFont typeface="Wingdings" panose="05000000000000000000" pitchFamily="2" charset="2"/>
              <a:buNone/>
              <a:defRPr/>
            </a:pPr>
            <a:endParaRPr lang="en-GB" sz="2000" dirty="0"/>
          </a:p>
          <a:p>
            <a:pPr eaLnBrk="1" hangingPunct="1">
              <a:buFont typeface="Wingdings" panose="05000000000000000000" pitchFamily="2" charset="2"/>
              <a:buNone/>
              <a:defRPr/>
            </a:pPr>
            <a:endParaRPr lang="en-GB" sz="2000" dirty="0"/>
          </a:p>
          <a:p>
            <a:pPr eaLnBrk="1" hangingPunct="1">
              <a:buFont typeface="Wingdings" panose="05000000000000000000" pitchFamily="2" charset="2"/>
              <a:buNone/>
              <a:defRPr/>
            </a:pPr>
            <a:endParaRPr lang="en-GB" sz="2000" dirty="0"/>
          </a:p>
        </p:txBody>
      </p:sp>
      <p:sp>
        <p:nvSpPr>
          <p:cNvPr id="5122" name="Slide Number Placehold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eaLnBrk="1" hangingPunct="1">
              <a:spcBef>
                <a:spcPct val="0"/>
              </a:spcBef>
              <a:buClrTx/>
              <a:buFontTx/>
              <a:buNone/>
            </a:pPr>
            <a:fld id="{46827EA6-2C21-4E04-A968-2349B9CDB7C3}" type="slidenum">
              <a:rPr lang="en-GB" altLang="en-US" sz="1400" smtClean="0">
                <a:solidFill>
                  <a:schemeClr val="tx1"/>
                </a:solidFill>
              </a:rPr>
              <a:t>7</a:t>
            </a:fld>
            <a:r>
              <a:rPr lang="en-GB" altLang="en-US" sz="1400">
                <a:solidFill>
                  <a:schemeClr val="tx1"/>
                </a:solidFill>
              </a:rPr>
              <a:t>	</a:t>
            </a:r>
          </a:p>
        </p:txBody>
      </p:sp>
      <p:grpSp>
        <p:nvGrpSpPr>
          <p:cNvPr id="2" name="Group 1"/>
          <p:cNvGrpSpPr/>
          <p:nvPr/>
        </p:nvGrpSpPr>
        <p:grpSpPr>
          <a:xfrm>
            <a:off x="175682" y="1196753"/>
            <a:ext cx="8357101" cy="2016223"/>
            <a:chOff x="175682" y="1196753"/>
            <a:chExt cx="8357101" cy="2016223"/>
          </a:xfrm>
        </p:grpSpPr>
        <p:grpSp>
          <p:nvGrpSpPr>
            <p:cNvPr id="12" name="Group 11"/>
            <p:cNvGrpSpPr/>
            <p:nvPr/>
          </p:nvGrpSpPr>
          <p:grpSpPr>
            <a:xfrm>
              <a:off x="175682" y="1196753"/>
              <a:ext cx="8357101" cy="1972955"/>
              <a:chOff x="175682" y="1196753"/>
              <a:chExt cx="8357101" cy="1972955"/>
            </a:xfrm>
          </p:grpSpPr>
          <p:sp>
            <p:nvSpPr>
              <p:cNvPr id="87" name="任意多边形: 形状 8"/>
              <p:cNvSpPr/>
              <p:nvPr/>
            </p:nvSpPr>
            <p:spPr>
              <a:xfrm>
                <a:off x="843248" y="1486538"/>
                <a:ext cx="2060700" cy="1576873"/>
              </a:xfrm>
              <a:custGeom>
                <a:avLst/>
                <a:gdLst>
                  <a:gd name="connsiteX0" fmla="*/ 0 w 324464"/>
                  <a:gd name="connsiteY0" fmla="*/ 0 h 1548581"/>
                  <a:gd name="connsiteX1" fmla="*/ 324464 w 324464"/>
                  <a:gd name="connsiteY1" fmla="*/ 1548581 h 1548581"/>
                  <a:gd name="connsiteX0-1" fmla="*/ 0 w 2949677"/>
                  <a:gd name="connsiteY0-2" fmla="*/ 0 h 2153265"/>
                  <a:gd name="connsiteX1-3" fmla="*/ 2949677 w 2949677"/>
                  <a:gd name="connsiteY1-4" fmla="*/ 2153265 h 2153265"/>
                  <a:gd name="connsiteX0-5" fmla="*/ 0 w 2949677"/>
                  <a:gd name="connsiteY0-6" fmla="*/ 0 h 2153265"/>
                  <a:gd name="connsiteX1-7" fmla="*/ 2949677 w 2949677"/>
                  <a:gd name="connsiteY1-8" fmla="*/ 2153265 h 2153265"/>
                  <a:gd name="connsiteX0-9" fmla="*/ 0 w 3001296"/>
                  <a:gd name="connsiteY0-10" fmla="*/ 0 h 1725562"/>
                  <a:gd name="connsiteX1-11" fmla="*/ 3001296 w 3001296"/>
                  <a:gd name="connsiteY1-12" fmla="*/ 1725562 h 1725562"/>
                  <a:gd name="connsiteX0-13" fmla="*/ 0 w 3001296"/>
                  <a:gd name="connsiteY0-14" fmla="*/ 0 h 1725562"/>
                  <a:gd name="connsiteX1-15" fmla="*/ 3001296 w 3001296"/>
                  <a:gd name="connsiteY1-16" fmla="*/ 1725562 h 1725562"/>
                  <a:gd name="connsiteX0-17" fmla="*/ 0 w 3001296"/>
                  <a:gd name="connsiteY0-18" fmla="*/ 0 h 1725562"/>
                  <a:gd name="connsiteX1-19" fmla="*/ 3001296 w 3001296"/>
                  <a:gd name="connsiteY1-20" fmla="*/ 1725562 h 1725562"/>
                  <a:gd name="connsiteX2" fmla="*/ 0 w 3001296"/>
                  <a:gd name="connsiteY2" fmla="*/ 0 h 1725562"/>
                  <a:gd name="connsiteX0-21" fmla="*/ 0 w 3001296"/>
                  <a:gd name="connsiteY0-22" fmla="*/ 0 h 1725562"/>
                  <a:gd name="connsiteX1-23" fmla="*/ 3001296 w 3001296"/>
                  <a:gd name="connsiteY1-24" fmla="*/ 1725562 h 1725562"/>
                  <a:gd name="connsiteX2-25" fmla="*/ 0 w 3001296"/>
                  <a:gd name="connsiteY2-26" fmla="*/ 0 h 1725562"/>
                  <a:gd name="connsiteX0-27" fmla="*/ 31623 w 3066737"/>
                  <a:gd name="connsiteY0-28" fmla="*/ 51956 h 1782709"/>
                  <a:gd name="connsiteX1-29" fmla="*/ 3032919 w 3066737"/>
                  <a:gd name="connsiteY1-30" fmla="*/ 1777518 h 1782709"/>
                  <a:gd name="connsiteX2-31" fmla="*/ 1550704 w 3066737"/>
                  <a:gd name="connsiteY2-32" fmla="*/ 568149 h 1782709"/>
                  <a:gd name="connsiteX3" fmla="*/ 31623 w 3066737"/>
                  <a:gd name="connsiteY3" fmla="*/ 51956 h 1782709"/>
                  <a:gd name="connsiteX0-33" fmla="*/ 21815 w 3084580"/>
                  <a:gd name="connsiteY0-34" fmla="*/ 448710 h 2177136"/>
                  <a:gd name="connsiteX1-35" fmla="*/ 3023111 w 3084580"/>
                  <a:gd name="connsiteY1-36" fmla="*/ 2174272 h 2177136"/>
                  <a:gd name="connsiteX2-37" fmla="*/ 2197199 w 3084580"/>
                  <a:gd name="connsiteY2-38" fmla="*/ 94748 h 2177136"/>
                  <a:gd name="connsiteX3-39" fmla="*/ 21815 w 3084580"/>
                  <a:gd name="connsiteY3-40" fmla="*/ 448710 h 2177136"/>
                  <a:gd name="connsiteX0-41" fmla="*/ 21815 w 3084580"/>
                  <a:gd name="connsiteY0-42" fmla="*/ 137652 h 2315904"/>
                  <a:gd name="connsiteX1-43" fmla="*/ 3023111 w 3084580"/>
                  <a:gd name="connsiteY1-44" fmla="*/ 2313040 h 2315904"/>
                  <a:gd name="connsiteX2-45" fmla="*/ 2197199 w 3084580"/>
                  <a:gd name="connsiteY2-46" fmla="*/ 233516 h 2315904"/>
                  <a:gd name="connsiteX3-47" fmla="*/ 21815 w 3084580"/>
                  <a:gd name="connsiteY3-48" fmla="*/ 137652 h 2315904"/>
                  <a:gd name="connsiteX0-49" fmla="*/ 0 w 3062765"/>
                  <a:gd name="connsiteY0-50" fmla="*/ 174691 h 2352943"/>
                  <a:gd name="connsiteX1-51" fmla="*/ 3001296 w 3062765"/>
                  <a:gd name="connsiteY1-52" fmla="*/ 2350079 h 2352943"/>
                  <a:gd name="connsiteX2-53" fmla="*/ 2175384 w 3062765"/>
                  <a:gd name="connsiteY2-54" fmla="*/ 270555 h 2352943"/>
                  <a:gd name="connsiteX3-55" fmla="*/ 0 w 3062765"/>
                  <a:gd name="connsiteY3-56" fmla="*/ 174691 h 2352943"/>
                  <a:gd name="connsiteX0-57" fmla="*/ 141168 w 3203933"/>
                  <a:gd name="connsiteY0-58" fmla="*/ 174691 h 2352943"/>
                  <a:gd name="connsiteX1-59" fmla="*/ 3142464 w 3203933"/>
                  <a:gd name="connsiteY1-60" fmla="*/ 2350079 h 2352943"/>
                  <a:gd name="connsiteX2-61" fmla="*/ 2316552 w 3203933"/>
                  <a:gd name="connsiteY2-62" fmla="*/ 270555 h 2352943"/>
                  <a:gd name="connsiteX3-63" fmla="*/ 141168 w 3203933"/>
                  <a:gd name="connsiteY3-64" fmla="*/ 174691 h 2352943"/>
                  <a:gd name="connsiteX0-65" fmla="*/ 144369 w 3207134"/>
                  <a:gd name="connsiteY0-66" fmla="*/ 174691 h 2352943"/>
                  <a:gd name="connsiteX1-67" fmla="*/ 3145665 w 3207134"/>
                  <a:gd name="connsiteY1-68" fmla="*/ 2350079 h 2352943"/>
                  <a:gd name="connsiteX2-69" fmla="*/ 2319753 w 3207134"/>
                  <a:gd name="connsiteY2-70" fmla="*/ 270555 h 2352943"/>
                  <a:gd name="connsiteX3-71" fmla="*/ 144369 w 3207134"/>
                  <a:gd name="connsiteY3-72" fmla="*/ 174691 h 2352943"/>
                  <a:gd name="connsiteX0-73" fmla="*/ 144369 w 3236451"/>
                  <a:gd name="connsiteY0-74" fmla="*/ 174691 h 2350142"/>
                  <a:gd name="connsiteX1-75" fmla="*/ 3145665 w 3236451"/>
                  <a:gd name="connsiteY1-76" fmla="*/ 2350079 h 2350142"/>
                  <a:gd name="connsiteX2-77" fmla="*/ 2319753 w 3236451"/>
                  <a:gd name="connsiteY2-78" fmla="*/ 270555 h 2350142"/>
                  <a:gd name="connsiteX3-79" fmla="*/ 144369 w 3236451"/>
                  <a:gd name="connsiteY3-80" fmla="*/ 174691 h 2350142"/>
                  <a:gd name="connsiteX0-81" fmla="*/ 245157 w 2947996"/>
                  <a:gd name="connsiteY0-82" fmla="*/ 174691 h 2313272"/>
                  <a:gd name="connsiteX1-83" fmla="*/ 2781879 w 2947996"/>
                  <a:gd name="connsiteY1-84" fmla="*/ 2313208 h 2313272"/>
                  <a:gd name="connsiteX2-85" fmla="*/ 2420541 w 2947996"/>
                  <a:gd name="connsiteY2-86" fmla="*/ 270555 h 2313272"/>
                  <a:gd name="connsiteX3-87" fmla="*/ 245157 w 2947996"/>
                  <a:gd name="connsiteY3-88" fmla="*/ 174691 h 2313272"/>
                  <a:gd name="connsiteX0-89" fmla="*/ 135330 w 2838169"/>
                  <a:gd name="connsiteY0-90" fmla="*/ 174691 h 2413484"/>
                  <a:gd name="connsiteX1-91" fmla="*/ 496662 w 2838169"/>
                  <a:gd name="connsiteY1-92" fmla="*/ 1900252 h 2413484"/>
                  <a:gd name="connsiteX2-93" fmla="*/ 2672052 w 2838169"/>
                  <a:gd name="connsiteY2-94" fmla="*/ 2313208 h 2413484"/>
                  <a:gd name="connsiteX3-95" fmla="*/ 2310714 w 2838169"/>
                  <a:gd name="connsiteY3-96" fmla="*/ 270555 h 2413484"/>
                  <a:gd name="connsiteX4" fmla="*/ 135330 w 2838169"/>
                  <a:gd name="connsiteY4" fmla="*/ 174691 h 2413484"/>
                  <a:gd name="connsiteX0-97" fmla="*/ 211449 w 2914288"/>
                  <a:gd name="connsiteY0-98" fmla="*/ 174691 h 2424164"/>
                  <a:gd name="connsiteX1-99" fmla="*/ 336806 w 2914288"/>
                  <a:gd name="connsiteY1-100" fmla="*/ 1959245 h 2424164"/>
                  <a:gd name="connsiteX2-101" fmla="*/ 2748171 w 2914288"/>
                  <a:gd name="connsiteY2-102" fmla="*/ 2313208 h 2424164"/>
                  <a:gd name="connsiteX3-103" fmla="*/ 2386833 w 2914288"/>
                  <a:gd name="connsiteY3-104" fmla="*/ 270555 h 2424164"/>
                  <a:gd name="connsiteX4-105" fmla="*/ 211449 w 2914288"/>
                  <a:gd name="connsiteY4-106" fmla="*/ 174691 h 2424164"/>
                  <a:gd name="connsiteX0-107" fmla="*/ 211449 w 2844804"/>
                  <a:gd name="connsiteY0-108" fmla="*/ 491888 h 2741361"/>
                  <a:gd name="connsiteX1-109" fmla="*/ 336806 w 2844804"/>
                  <a:gd name="connsiteY1-110" fmla="*/ 2276442 h 2741361"/>
                  <a:gd name="connsiteX2-111" fmla="*/ 2748171 w 2844804"/>
                  <a:gd name="connsiteY2-112" fmla="*/ 2630405 h 2741361"/>
                  <a:gd name="connsiteX3-113" fmla="*/ 1981252 w 2844804"/>
                  <a:gd name="connsiteY3-114" fmla="*/ 101055 h 2741361"/>
                  <a:gd name="connsiteX4-115" fmla="*/ 211449 w 2844804"/>
                  <a:gd name="connsiteY4-116" fmla="*/ 491888 h 2741361"/>
                  <a:gd name="connsiteX0-117" fmla="*/ 231594 w 2820704"/>
                  <a:gd name="connsiteY0-118" fmla="*/ 673841 h 2716836"/>
                  <a:gd name="connsiteX1-119" fmla="*/ 312706 w 2820704"/>
                  <a:gd name="connsiteY1-120" fmla="*/ 2251917 h 2716836"/>
                  <a:gd name="connsiteX2-121" fmla="*/ 2724071 w 2820704"/>
                  <a:gd name="connsiteY2-122" fmla="*/ 2605880 h 2716836"/>
                  <a:gd name="connsiteX3-123" fmla="*/ 1957152 w 2820704"/>
                  <a:gd name="connsiteY3-124" fmla="*/ 76530 h 2716836"/>
                  <a:gd name="connsiteX4-125" fmla="*/ 231594 w 2820704"/>
                  <a:gd name="connsiteY4-126" fmla="*/ 673841 h 2716836"/>
                  <a:gd name="connsiteX0-127" fmla="*/ 231594 w 2800960"/>
                  <a:gd name="connsiteY0-128" fmla="*/ 673841 h 2563174"/>
                  <a:gd name="connsiteX1-129" fmla="*/ 312706 w 2800960"/>
                  <a:gd name="connsiteY1-130" fmla="*/ 2251917 h 2563174"/>
                  <a:gd name="connsiteX2-131" fmla="*/ 2701949 w 2800960"/>
                  <a:gd name="connsiteY2-132" fmla="*/ 2392029 h 2563174"/>
                  <a:gd name="connsiteX3-133" fmla="*/ 1957152 w 2800960"/>
                  <a:gd name="connsiteY3-134" fmla="*/ 76530 h 2563174"/>
                  <a:gd name="connsiteX4-135" fmla="*/ 231594 w 2800960"/>
                  <a:gd name="connsiteY4-136" fmla="*/ 673841 h 2563174"/>
                </a:gdLst>
                <a:ahLst/>
                <a:cxnLst>
                  <a:cxn ang="0">
                    <a:pos x="connsiteX0-1" y="connsiteY0-2"/>
                  </a:cxn>
                  <a:cxn ang="0">
                    <a:pos x="connsiteX1-3" y="connsiteY1-4"/>
                  </a:cxn>
                  <a:cxn ang="0">
                    <a:pos x="connsiteX2-25" y="connsiteY2-26"/>
                  </a:cxn>
                  <a:cxn ang="0">
                    <a:pos x="connsiteX3-39" y="connsiteY3-40"/>
                  </a:cxn>
                  <a:cxn ang="0">
                    <a:pos x="connsiteX4-105" y="connsiteY4-106"/>
                  </a:cxn>
                </a:cxnLst>
                <a:rect l="l" t="t" r="r" b="b"/>
                <a:pathLst>
                  <a:path w="2800960" h="2563174">
                    <a:moveTo>
                      <a:pt x="231594" y="673841"/>
                    </a:moveTo>
                    <a:cubicBezTo>
                      <a:pt x="-70748" y="945457"/>
                      <a:pt x="-110081" y="1895498"/>
                      <a:pt x="312706" y="2251917"/>
                    </a:cubicBezTo>
                    <a:cubicBezTo>
                      <a:pt x="735493" y="2608336"/>
                      <a:pt x="2399607" y="2663645"/>
                      <a:pt x="2701949" y="2392029"/>
                    </a:cubicBezTo>
                    <a:cubicBezTo>
                      <a:pt x="3036245" y="1991364"/>
                      <a:pt x="2457368" y="364124"/>
                      <a:pt x="1957152" y="76530"/>
                    </a:cubicBezTo>
                    <a:cubicBezTo>
                      <a:pt x="1456936" y="-211064"/>
                      <a:pt x="382764" y="383790"/>
                      <a:pt x="231594" y="673841"/>
                    </a:cubicBezTo>
                    <a:close/>
                  </a:path>
                </a:pathLst>
              </a:custGeom>
              <a:solidFill>
                <a:srgbClr val="00B050">
                  <a:alpha val="1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箭头连接符 9"/>
              <p:cNvCxnSpPr/>
              <p:nvPr/>
            </p:nvCxnSpPr>
            <p:spPr>
              <a:xfrm flipV="1">
                <a:off x="3942701" y="1259787"/>
                <a:ext cx="0" cy="1909921"/>
              </a:xfrm>
              <a:prstGeom prst="straightConnector1">
                <a:avLst/>
              </a:prstGeom>
              <a:ln w="12700">
                <a:solidFill>
                  <a:schemeClr val="accent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89" name="直接箭头连接符 10"/>
              <p:cNvCxnSpPr/>
              <p:nvPr/>
            </p:nvCxnSpPr>
            <p:spPr>
              <a:xfrm>
                <a:off x="3617183" y="2988243"/>
                <a:ext cx="3114871" cy="0"/>
              </a:xfrm>
              <a:prstGeom prst="straightConnector1">
                <a:avLst/>
              </a:prstGeom>
              <a:ln w="12700">
                <a:solidFill>
                  <a:schemeClr val="accent1"/>
                </a:solidFill>
                <a:headEnd type="none"/>
                <a:tailEnd type="stealth" w="lg" len="med"/>
              </a:ln>
            </p:spPr>
            <p:style>
              <a:lnRef idx="1">
                <a:schemeClr val="accent1"/>
              </a:lnRef>
              <a:fillRef idx="0">
                <a:schemeClr val="accent1"/>
              </a:fillRef>
              <a:effectRef idx="0">
                <a:schemeClr val="accent1"/>
              </a:effectRef>
              <a:fontRef idx="minor">
                <a:schemeClr val="tx1"/>
              </a:fontRef>
            </p:style>
          </p:cxnSp>
          <p:sp>
            <p:nvSpPr>
              <p:cNvPr id="90" name="任意多边形: 形状 11"/>
              <p:cNvSpPr/>
              <p:nvPr/>
            </p:nvSpPr>
            <p:spPr>
              <a:xfrm>
                <a:off x="4007099" y="1298570"/>
                <a:ext cx="2538247" cy="1629672"/>
              </a:xfrm>
              <a:custGeom>
                <a:avLst/>
                <a:gdLst>
                  <a:gd name="connsiteX0" fmla="*/ 177 w 3431028"/>
                  <a:gd name="connsiteY0" fmla="*/ 430992 h 2677713"/>
                  <a:gd name="connsiteX1" fmla="*/ 280396 w 3431028"/>
                  <a:gd name="connsiteY1" fmla="*/ 1426508 h 2677713"/>
                  <a:gd name="connsiteX2" fmla="*/ 1128429 w 3431028"/>
                  <a:gd name="connsiteY2" fmla="*/ 2370405 h 2677713"/>
                  <a:gd name="connsiteX3" fmla="*/ 3178454 w 3431028"/>
                  <a:gd name="connsiteY3" fmla="*/ 2606379 h 2677713"/>
                  <a:gd name="connsiteX4" fmla="*/ 3230074 w 3431028"/>
                  <a:gd name="connsiteY4" fmla="*/ 1227405 h 2677713"/>
                  <a:gd name="connsiteX5" fmla="*/ 1651996 w 3431028"/>
                  <a:gd name="connsiteY5" fmla="*/ 106528 h 2677713"/>
                  <a:gd name="connsiteX6" fmla="*/ 309893 w 3431028"/>
                  <a:gd name="connsiteY6" fmla="*/ 84405 h 2677713"/>
                  <a:gd name="connsiteX7" fmla="*/ 177 w 3431028"/>
                  <a:gd name="connsiteY7" fmla="*/ 430992 h 2677713"/>
                  <a:gd name="connsiteX0-1" fmla="*/ 177 w 3431028"/>
                  <a:gd name="connsiteY0-2" fmla="*/ 430992 h 2677713"/>
                  <a:gd name="connsiteX1-3" fmla="*/ 280396 w 3431028"/>
                  <a:gd name="connsiteY1-4" fmla="*/ 1426508 h 2677713"/>
                  <a:gd name="connsiteX2-5" fmla="*/ 1128429 w 3431028"/>
                  <a:gd name="connsiteY2-6" fmla="*/ 2370405 h 2677713"/>
                  <a:gd name="connsiteX3-7" fmla="*/ 3178454 w 3431028"/>
                  <a:gd name="connsiteY3-8" fmla="*/ 2606379 h 2677713"/>
                  <a:gd name="connsiteX4-9" fmla="*/ 3230074 w 3431028"/>
                  <a:gd name="connsiteY4-10" fmla="*/ 1227405 h 2677713"/>
                  <a:gd name="connsiteX5-11" fmla="*/ 1651996 w 3431028"/>
                  <a:gd name="connsiteY5-12" fmla="*/ 106528 h 2677713"/>
                  <a:gd name="connsiteX6-13" fmla="*/ 309893 w 3431028"/>
                  <a:gd name="connsiteY6-14" fmla="*/ 84405 h 2677713"/>
                  <a:gd name="connsiteX7-15" fmla="*/ 177 w 3431028"/>
                  <a:gd name="connsiteY7-16" fmla="*/ 430992 h 2677713"/>
                  <a:gd name="connsiteX0-17" fmla="*/ 1 w 3430852"/>
                  <a:gd name="connsiteY0-18" fmla="*/ 430992 h 2675796"/>
                  <a:gd name="connsiteX1-19" fmla="*/ 310700 w 3430852"/>
                  <a:gd name="connsiteY1-20" fmla="*/ 1502708 h 2675796"/>
                  <a:gd name="connsiteX2-21" fmla="*/ 1128253 w 3430852"/>
                  <a:gd name="connsiteY2-22" fmla="*/ 2370405 h 2675796"/>
                  <a:gd name="connsiteX3-23" fmla="*/ 3178278 w 3430852"/>
                  <a:gd name="connsiteY3-24" fmla="*/ 2606379 h 2675796"/>
                  <a:gd name="connsiteX4-25" fmla="*/ 3229898 w 3430852"/>
                  <a:gd name="connsiteY4-26" fmla="*/ 1227405 h 2675796"/>
                  <a:gd name="connsiteX5-27" fmla="*/ 1651820 w 3430852"/>
                  <a:gd name="connsiteY5-28" fmla="*/ 106528 h 2675796"/>
                  <a:gd name="connsiteX6-29" fmla="*/ 309717 w 3430852"/>
                  <a:gd name="connsiteY6-30" fmla="*/ 84405 h 2675796"/>
                  <a:gd name="connsiteX7-31" fmla="*/ 1 w 3430852"/>
                  <a:gd name="connsiteY7-32" fmla="*/ 430992 h 2675796"/>
                  <a:gd name="connsiteX0-33" fmla="*/ 1 w 3430852"/>
                  <a:gd name="connsiteY0-34" fmla="*/ 430992 h 2675796"/>
                  <a:gd name="connsiteX1-35" fmla="*/ 310700 w 3430852"/>
                  <a:gd name="connsiteY1-36" fmla="*/ 1502708 h 2675796"/>
                  <a:gd name="connsiteX2-37" fmla="*/ 1128253 w 3430852"/>
                  <a:gd name="connsiteY2-38" fmla="*/ 2370405 h 2675796"/>
                  <a:gd name="connsiteX3-39" fmla="*/ 3178278 w 3430852"/>
                  <a:gd name="connsiteY3-40" fmla="*/ 2606379 h 2675796"/>
                  <a:gd name="connsiteX4-41" fmla="*/ 3229898 w 3430852"/>
                  <a:gd name="connsiteY4-42" fmla="*/ 1227405 h 2675796"/>
                  <a:gd name="connsiteX5-43" fmla="*/ 1651820 w 3430852"/>
                  <a:gd name="connsiteY5-44" fmla="*/ 106528 h 2675796"/>
                  <a:gd name="connsiteX6-45" fmla="*/ 309717 w 3430852"/>
                  <a:gd name="connsiteY6-46" fmla="*/ 84405 h 2675796"/>
                  <a:gd name="connsiteX7-47" fmla="*/ 1 w 3430852"/>
                  <a:gd name="connsiteY7-48" fmla="*/ 430992 h 2675796"/>
                  <a:gd name="connsiteX0-49" fmla="*/ 1 w 3430852"/>
                  <a:gd name="connsiteY0-50" fmla="*/ 430992 h 2675796"/>
                  <a:gd name="connsiteX1-51" fmla="*/ 310700 w 3430852"/>
                  <a:gd name="connsiteY1-52" fmla="*/ 1502708 h 2675796"/>
                  <a:gd name="connsiteX2-53" fmla="*/ 1128253 w 3430852"/>
                  <a:gd name="connsiteY2-54" fmla="*/ 2370405 h 2675796"/>
                  <a:gd name="connsiteX3-55" fmla="*/ 3178278 w 3430852"/>
                  <a:gd name="connsiteY3-56" fmla="*/ 2606379 h 2675796"/>
                  <a:gd name="connsiteX4-57" fmla="*/ 3229898 w 3430852"/>
                  <a:gd name="connsiteY4-58" fmla="*/ 1227405 h 2675796"/>
                  <a:gd name="connsiteX5-59" fmla="*/ 1651820 w 3430852"/>
                  <a:gd name="connsiteY5-60" fmla="*/ 106528 h 2675796"/>
                  <a:gd name="connsiteX6-61" fmla="*/ 309717 w 3430852"/>
                  <a:gd name="connsiteY6-62" fmla="*/ 84405 h 2675796"/>
                  <a:gd name="connsiteX7-63" fmla="*/ 1 w 3430852"/>
                  <a:gd name="connsiteY7-64" fmla="*/ 430992 h 2675796"/>
                  <a:gd name="connsiteX0-65" fmla="*/ 1 w 3430852"/>
                  <a:gd name="connsiteY0-66" fmla="*/ 430992 h 2675796"/>
                  <a:gd name="connsiteX1-67" fmla="*/ 310700 w 3430852"/>
                  <a:gd name="connsiteY1-68" fmla="*/ 1502708 h 2675796"/>
                  <a:gd name="connsiteX2-69" fmla="*/ 1128253 w 3430852"/>
                  <a:gd name="connsiteY2-70" fmla="*/ 2370405 h 2675796"/>
                  <a:gd name="connsiteX3-71" fmla="*/ 3178278 w 3430852"/>
                  <a:gd name="connsiteY3-72" fmla="*/ 2606379 h 2675796"/>
                  <a:gd name="connsiteX4-73" fmla="*/ 3229898 w 3430852"/>
                  <a:gd name="connsiteY4-74" fmla="*/ 1227405 h 2675796"/>
                  <a:gd name="connsiteX5-75" fmla="*/ 1651820 w 3430852"/>
                  <a:gd name="connsiteY5-76" fmla="*/ 106528 h 2675796"/>
                  <a:gd name="connsiteX6-77" fmla="*/ 309717 w 3430852"/>
                  <a:gd name="connsiteY6-78" fmla="*/ 84405 h 2675796"/>
                  <a:gd name="connsiteX7-79" fmla="*/ 1 w 3430852"/>
                  <a:gd name="connsiteY7-80" fmla="*/ 430992 h 2675796"/>
                  <a:gd name="connsiteX0-81" fmla="*/ 0 w 3430851"/>
                  <a:gd name="connsiteY0-82" fmla="*/ 364067 h 2608871"/>
                  <a:gd name="connsiteX1-83" fmla="*/ 310699 w 3430851"/>
                  <a:gd name="connsiteY1-84" fmla="*/ 1435783 h 2608871"/>
                  <a:gd name="connsiteX2-85" fmla="*/ 1128252 w 3430851"/>
                  <a:gd name="connsiteY2-86" fmla="*/ 2303480 h 2608871"/>
                  <a:gd name="connsiteX3-87" fmla="*/ 3178277 w 3430851"/>
                  <a:gd name="connsiteY3-88" fmla="*/ 2539454 h 2608871"/>
                  <a:gd name="connsiteX4-89" fmla="*/ 3229897 w 3430851"/>
                  <a:gd name="connsiteY4-90" fmla="*/ 1160480 h 2608871"/>
                  <a:gd name="connsiteX5-91" fmla="*/ 1651819 w 3430851"/>
                  <a:gd name="connsiteY5-92" fmla="*/ 39603 h 2608871"/>
                  <a:gd name="connsiteX6-93" fmla="*/ 0 w 3430851"/>
                  <a:gd name="connsiteY6-94" fmla="*/ 364067 h 2608871"/>
                  <a:gd name="connsiteX0-95" fmla="*/ 22675 w 3453526"/>
                  <a:gd name="connsiteY0-96" fmla="*/ 402129 h 2646933"/>
                  <a:gd name="connsiteX1-97" fmla="*/ 333374 w 3453526"/>
                  <a:gd name="connsiteY1-98" fmla="*/ 1473845 h 2646933"/>
                  <a:gd name="connsiteX2-99" fmla="*/ 1150927 w 3453526"/>
                  <a:gd name="connsiteY2-100" fmla="*/ 2341542 h 2646933"/>
                  <a:gd name="connsiteX3-101" fmla="*/ 3200952 w 3453526"/>
                  <a:gd name="connsiteY3-102" fmla="*/ 2577516 h 2646933"/>
                  <a:gd name="connsiteX4-103" fmla="*/ 3252572 w 3453526"/>
                  <a:gd name="connsiteY4-104" fmla="*/ 1198542 h 2646933"/>
                  <a:gd name="connsiteX5-105" fmla="*/ 1674494 w 3453526"/>
                  <a:gd name="connsiteY5-106" fmla="*/ 77665 h 2646933"/>
                  <a:gd name="connsiteX6-107" fmla="*/ 22675 w 3453526"/>
                  <a:gd name="connsiteY6-108" fmla="*/ 402129 h 2646933"/>
                  <a:gd name="connsiteX0-109" fmla="*/ 22675 w 3453526"/>
                  <a:gd name="connsiteY0-110" fmla="*/ 402129 h 2646933"/>
                  <a:gd name="connsiteX1-111" fmla="*/ 333374 w 3453526"/>
                  <a:gd name="connsiteY1-112" fmla="*/ 1473845 h 2646933"/>
                  <a:gd name="connsiteX2-113" fmla="*/ 1150927 w 3453526"/>
                  <a:gd name="connsiteY2-114" fmla="*/ 2341542 h 2646933"/>
                  <a:gd name="connsiteX3-115" fmla="*/ 3200952 w 3453526"/>
                  <a:gd name="connsiteY3-116" fmla="*/ 2577516 h 2646933"/>
                  <a:gd name="connsiteX4-117" fmla="*/ 3252572 w 3453526"/>
                  <a:gd name="connsiteY4-118" fmla="*/ 1198542 h 2646933"/>
                  <a:gd name="connsiteX5-119" fmla="*/ 1674494 w 3453526"/>
                  <a:gd name="connsiteY5-120" fmla="*/ 77665 h 2646933"/>
                  <a:gd name="connsiteX6-121" fmla="*/ 22675 w 3453526"/>
                  <a:gd name="connsiteY6-122" fmla="*/ 402129 h 2646933"/>
                  <a:gd name="connsiteX0-123" fmla="*/ 4445 w 3435296"/>
                  <a:gd name="connsiteY0-124" fmla="*/ 403991 h 2648795"/>
                  <a:gd name="connsiteX1-125" fmla="*/ 315144 w 3435296"/>
                  <a:gd name="connsiteY1-126" fmla="*/ 1475707 h 2648795"/>
                  <a:gd name="connsiteX2-127" fmla="*/ 1132697 w 3435296"/>
                  <a:gd name="connsiteY2-128" fmla="*/ 2343404 h 2648795"/>
                  <a:gd name="connsiteX3-129" fmla="*/ 3182722 w 3435296"/>
                  <a:gd name="connsiteY3-130" fmla="*/ 2579378 h 2648795"/>
                  <a:gd name="connsiteX4-131" fmla="*/ 3234342 w 3435296"/>
                  <a:gd name="connsiteY4-132" fmla="*/ 1200404 h 2648795"/>
                  <a:gd name="connsiteX5-133" fmla="*/ 1656264 w 3435296"/>
                  <a:gd name="connsiteY5-134" fmla="*/ 79527 h 2648795"/>
                  <a:gd name="connsiteX6-135" fmla="*/ 4445 w 3435296"/>
                  <a:gd name="connsiteY6-136" fmla="*/ 403991 h 2648795"/>
                  <a:gd name="connsiteX0-137" fmla="*/ 4445 w 3381876"/>
                  <a:gd name="connsiteY0-138" fmla="*/ 403991 h 2688616"/>
                  <a:gd name="connsiteX1-139" fmla="*/ 315144 w 3381876"/>
                  <a:gd name="connsiteY1-140" fmla="*/ 1475707 h 2688616"/>
                  <a:gd name="connsiteX2-141" fmla="*/ 1132697 w 3381876"/>
                  <a:gd name="connsiteY2-142" fmla="*/ 2343404 h 2688616"/>
                  <a:gd name="connsiteX3-143" fmla="*/ 3076042 w 3381876"/>
                  <a:gd name="connsiteY3-144" fmla="*/ 2625098 h 2688616"/>
                  <a:gd name="connsiteX4-145" fmla="*/ 3234342 w 3381876"/>
                  <a:gd name="connsiteY4-146" fmla="*/ 1200404 h 2688616"/>
                  <a:gd name="connsiteX5-147" fmla="*/ 1656264 w 3381876"/>
                  <a:gd name="connsiteY5-148" fmla="*/ 79527 h 2688616"/>
                  <a:gd name="connsiteX6-149" fmla="*/ 4445 w 3381876"/>
                  <a:gd name="connsiteY6-150" fmla="*/ 403991 h 2688616"/>
                  <a:gd name="connsiteX0-151" fmla="*/ 4445 w 3391268"/>
                  <a:gd name="connsiteY0-152" fmla="*/ 403991 h 2638801"/>
                  <a:gd name="connsiteX1-153" fmla="*/ 315144 w 3391268"/>
                  <a:gd name="connsiteY1-154" fmla="*/ 1475707 h 2638801"/>
                  <a:gd name="connsiteX2-155" fmla="*/ 1132697 w 3391268"/>
                  <a:gd name="connsiteY2-156" fmla="*/ 2343404 h 2638801"/>
                  <a:gd name="connsiteX3-157" fmla="*/ 3076042 w 3391268"/>
                  <a:gd name="connsiteY3-158" fmla="*/ 2625098 h 2638801"/>
                  <a:gd name="connsiteX4-159" fmla="*/ 3234342 w 3391268"/>
                  <a:gd name="connsiteY4-160" fmla="*/ 1200404 h 2638801"/>
                  <a:gd name="connsiteX5-161" fmla="*/ 1656264 w 3391268"/>
                  <a:gd name="connsiteY5-162" fmla="*/ 79527 h 2638801"/>
                  <a:gd name="connsiteX6-163" fmla="*/ 4445 w 3391268"/>
                  <a:gd name="connsiteY6-164" fmla="*/ 403991 h 2638801"/>
                  <a:gd name="connsiteX0-165" fmla="*/ 4445 w 3373318"/>
                  <a:gd name="connsiteY0-166" fmla="*/ 403991 h 2691876"/>
                  <a:gd name="connsiteX1-167" fmla="*/ 315144 w 3373318"/>
                  <a:gd name="connsiteY1-168" fmla="*/ 1475707 h 2691876"/>
                  <a:gd name="connsiteX2-169" fmla="*/ 1307957 w 3373318"/>
                  <a:gd name="connsiteY2-170" fmla="*/ 2358644 h 2691876"/>
                  <a:gd name="connsiteX3-171" fmla="*/ 3076042 w 3373318"/>
                  <a:gd name="connsiteY3-172" fmla="*/ 2625098 h 2691876"/>
                  <a:gd name="connsiteX4-173" fmla="*/ 3234342 w 3373318"/>
                  <a:gd name="connsiteY4-174" fmla="*/ 1200404 h 2691876"/>
                  <a:gd name="connsiteX5-175" fmla="*/ 1656264 w 3373318"/>
                  <a:gd name="connsiteY5-176" fmla="*/ 79527 h 2691876"/>
                  <a:gd name="connsiteX6-177" fmla="*/ 4445 w 3373318"/>
                  <a:gd name="connsiteY6-178" fmla="*/ 403991 h 2691876"/>
                  <a:gd name="connsiteX0-179" fmla="*/ 4445 w 3450053"/>
                  <a:gd name="connsiteY0-180" fmla="*/ 403991 h 2648997"/>
                  <a:gd name="connsiteX1-181" fmla="*/ 315144 w 3450053"/>
                  <a:gd name="connsiteY1-182" fmla="*/ 1475707 h 2648997"/>
                  <a:gd name="connsiteX2-183" fmla="*/ 1307957 w 3450053"/>
                  <a:gd name="connsiteY2-184" fmla="*/ 2358644 h 2648997"/>
                  <a:gd name="connsiteX3-185" fmla="*/ 3076042 w 3450053"/>
                  <a:gd name="connsiteY3-186" fmla="*/ 2625098 h 2648997"/>
                  <a:gd name="connsiteX4-187" fmla="*/ 3234342 w 3450053"/>
                  <a:gd name="connsiteY4-188" fmla="*/ 1200404 h 2648997"/>
                  <a:gd name="connsiteX5-189" fmla="*/ 1656264 w 3450053"/>
                  <a:gd name="connsiteY5-190" fmla="*/ 79527 h 2648997"/>
                  <a:gd name="connsiteX6-191" fmla="*/ 4445 w 3450053"/>
                  <a:gd name="connsiteY6-192" fmla="*/ 403991 h 2648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50053" h="2648997">
                    <a:moveTo>
                      <a:pt x="4445" y="403991"/>
                    </a:moveTo>
                    <a:cubicBezTo>
                      <a:pt x="-28575" y="872908"/>
                      <a:pt x="127102" y="1152471"/>
                      <a:pt x="315144" y="1475707"/>
                    </a:cubicBezTo>
                    <a:cubicBezTo>
                      <a:pt x="434606" y="1798943"/>
                      <a:pt x="847807" y="2167079"/>
                      <a:pt x="1307957" y="2358644"/>
                    </a:cubicBezTo>
                    <a:cubicBezTo>
                      <a:pt x="1768107" y="2550209"/>
                      <a:pt x="2526378" y="2711458"/>
                      <a:pt x="3076042" y="2625098"/>
                    </a:cubicBezTo>
                    <a:cubicBezTo>
                      <a:pt x="3625706" y="2538738"/>
                      <a:pt x="3470972" y="1624666"/>
                      <a:pt x="3234342" y="1200404"/>
                    </a:cubicBezTo>
                    <a:cubicBezTo>
                      <a:pt x="2997712" y="776142"/>
                      <a:pt x="2142961" y="270027"/>
                      <a:pt x="1656264" y="79527"/>
                    </a:cubicBezTo>
                    <a:cubicBezTo>
                      <a:pt x="1117948" y="-53208"/>
                      <a:pt x="37465" y="-64926"/>
                      <a:pt x="4445" y="403991"/>
                    </a:cubicBezTo>
                    <a:close/>
                  </a:path>
                </a:pathLst>
              </a:custGeom>
              <a:solidFill>
                <a:schemeClr val="accent2">
                  <a:lumMod val="60000"/>
                  <a:lumOff val="4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12"/>
              <p:cNvSpPr/>
              <p:nvPr/>
            </p:nvSpPr>
            <p:spPr>
              <a:xfrm>
                <a:off x="1565926" y="1697810"/>
                <a:ext cx="78486" cy="7500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15"/>
              <p:cNvSpPr/>
              <p:nvPr/>
            </p:nvSpPr>
            <p:spPr>
              <a:xfrm>
                <a:off x="1879204" y="2345526"/>
                <a:ext cx="78486" cy="7500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17"/>
              <p:cNvSpPr/>
              <p:nvPr/>
            </p:nvSpPr>
            <p:spPr>
              <a:xfrm>
                <a:off x="2028161" y="2887597"/>
                <a:ext cx="78486" cy="7500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18"/>
              <p:cNvSpPr txBox="1"/>
              <p:nvPr/>
            </p:nvSpPr>
            <p:spPr>
              <a:xfrm>
                <a:off x="175682" y="1205197"/>
                <a:ext cx="1595309" cy="369332"/>
              </a:xfrm>
              <a:prstGeom prst="rect">
                <a:avLst/>
              </a:prstGeom>
              <a:noFill/>
            </p:spPr>
            <p:txBody>
              <a:bodyPr wrap="none" rtlCol="0">
                <a:spAutoFit/>
              </a:bodyPr>
              <a:lstStyle/>
              <a:p>
                <a:r>
                  <a:rPr lang="en-US" altLang="zh-CN" i="1" dirty="0"/>
                  <a:t>Search space</a:t>
                </a:r>
                <a:endParaRPr lang="zh-CN" altLang="en-US" i="1" dirty="0"/>
              </a:p>
            </p:txBody>
          </p:sp>
          <p:sp>
            <p:nvSpPr>
              <p:cNvPr id="98" name="文本框 19"/>
              <p:cNvSpPr txBox="1"/>
              <p:nvPr/>
            </p:nvSpPr>
            <p:spPr>
              <a:xfrm>
                <a:off x="5796136" y="1328386"/>
                <a:ext cx="2736647" cy="369332"/>
              </a:xfrm>
              <a:prstGeom prst="rect">
                <a:avLst/>
              </a:prstGeom>
              <a:noFill/>
            </p:spPr>
            <p:txBody>
              <a:bodyPr wrap="none" rtlCol="0">
                <a:spAutoFit/>
              </a:bodyPr>
              <a:lstStyle/>
              <a:p>
                <a:r>
                  <a:rPr lang="en-US" altLang="zh-CN" i="1" dirty="0"/>
                  <a:t>Feasible objective region</a:t>
                </a:r>
                <a:endParaRPr lang="zh-CN" altLang="en-US" i="1" dirty="0"/>
              </a:p>
            </p:txBody>
          </p:sp>
          <mc:AlternateContent xmlns:mc="http://schemas.openxmlformats.org/markup-compatibility/2006" xmlns:a14="http://schemas.microsoft.com/office/drawing/2010/main">
            <mc:Choice Requires="a14">
              <p:sp>
                <p:nvSpPr>
                  <p:cNvPr id="99" name="文本框 21"/>
                  <p:cNvSpPr txBox="1"/>
                  <p:nvPr/>
                </p:nvSpPr>
                <p:spPr>
                  <a:xfrm>
                    <a:off x="6556821" y="2999297"/>
                    <a:ext cx="187705" cy="1704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99" name="文本框 21"/>
                  <p:cNvSpPr txBox="1">
                    <a:spLocks noRot="1" noChangeAspect="1" noMove="1" noResize="1" noEditPoints="1" noAdjustHandles="1" noChangeArrowheads="1" noChangeShapeType="1" noTextEdit="1"/>
                  </p:cNvSpPr>
                  <p:nvPr/>
                </p:nvSpPr>
                <p:spPr>
                  <a:xfrm>
                    <a:off x="6556821" y="2999297"/>
                    <a:ext cx="187705" cy="170411"/>
                  </a:xfrm>
                  <a:prstGeom prst="rect">
                    <a:avLst/>
                  </a:prstGeom>
                  <a:blipFill rotWithShape="1">
                    <a:blip r:embed="rId6"/>
                    <a:stretch>
                      <a:fillRect l="-60000" r="-30000" b="-121429"/>
                    </a:stretch>
                  </a:blipFill>
                </p:spPr>
                <p:txBody>
                  <a:bodyPr/>
                  <a:lstStyle/>
                  <a:p>
                    <a:r>
                      <a:rPr lang="en-US">
                        <a:noFill/>
                      </a:rPr>
                      <a:t> </a:t>
                    </a:r>
                    <a:endParaRPr lang="en-US">
                      <a:noFill/>
                    </a:endParaRPr>
                  </a:p>
                </p:txBody>
              </p:sp>
            </mc:Fallback>
          </mc:AlternateContent>
          <mc:AlternateContent xmlns:mc="http://schemas.openxmlformats.org/markup-compatibility/2006" xmlns:a14="http://schemas.microsoft.com/office/drawing/2010/main">
            <mc:Choice Requires="a14">
              <p:sp>
                <p:nvSpPr>
                  <p:cNvPr id="100" name="文本框 24"/>
                  <p:cNvSpPr txBox="1"/>
                  <p:nvPr/>
                </p:nvSpPr>
                <p:spPr>
                  <a:xfrm>
                    <a:off x="3672880" y="1196753"/>
                    <a:ext cx="191620" cy="1704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00" name="文本框 24"/>
                  <p:cNvSpPr txBox="1">
                    <a:spLocks noRot="1" noChangeAspect="1" noMove="1" noResize="1" noEditPoints="1" noAdjustHandles="1" noChangeArrowheads="1" noChangeShapeType="1" noTextEdit="1"/>
                  </p:cNvSpPr>
                  <p:nvPr/>
                </p:nvSpPr>
                <p:spPr>
                  <a:xfrm>
                    <a:off x="3672880" y="1196753"/>
                    <a:ext cx="191620" cy="170411"/>
                  </a:xfrm>
                  <a:prstGeom prst="rect">
                    <a:avLst/>
                  </a:prstGeom>
                  <a:blipFill rotWithShape="1">
                    <a:blip r:embed="rId7"/>
                    <a:stretch>
                      <a:fillRect l="-58065" r="-29032" b="-121429"/>
                    </a:stretch>
                  </a:blipFill>
                </p:spPr>
                <p:txBody>
                  <a:bodyPr/>
                  <a:lstStyle/>
                  <a:p>
                    <a:r>
                      <a:rPr lang="en-US">
                        <a:noFill/>
                      </a:rPr>
                      <a:t> </a:t>
                    </a:r>
                    <a:endParaRPr lang="en-US">
                      <a:noFill/>
                    </a:endParaRPr>
                  </a:p>
                </p:txBody>
              </p:sp>
            </mc:Fallback>
          </mc:AlternateContent>
          <p:sp>
            <p:nvSpPr>
              <p:cNvPr id="109" name="任意多边形: 形状 34"/>
              <p:cNvSpPr/>
              <p:nvPr/>
            </p:nvSpPr>
            <p:spPr>
              <a:xfrm flipV="1">
                <a:off x="1691680" y="1722023"/>
                <a:ext cx="3365209" cy="45719"/>
              </a:xfrm>
              <a:custGeom>
                <a:avLst/>
                <a:gdLst>
                  <a:gd name="connsiteX0" fmla="*/ 0 w 2407920"/>
                  <a:gd name="connsiteY0" fmla="*/ 1706880 h 1706880"/>
                  <a:gd name="connsiteX1" fmla="*/ 723900 w 2407920"/>
                  <a:gd name="connsiteY1" fmla="*/ 1158240 h 1706880"/>
                  <a:gd name="connsiteX2" fmla="*/ 1866900 w 2407920"/>
                  <a:gd name="connsiteY2" fmla="*/ 335280 h 1706880"/>
                  <a:gd name="connsiteX3" fmla="*/ 2407920 w 2407920"/>
                  <a:gd name="connsiteY3" fmla="*/ 0 h 1706880"/>
                </a:gdLst>
                <a:ahLst/>
                <a:cxnLst>
                  <a:cxn ang="0">
                    <a:pos x="connsiteX0" y="connsiteY0"/>
                  </a:cxn>
                  <a:cxn ang="0">
                    <a:pos x="connsiteX1" y="connsiteY1"/>
                  </a:cxn>
                  <a:cxn ang="0">
                    <a:pos x="connsiteX2" y="connsiteY2"/>
                  </a:cxn>
                  <a:cxn ang="0">
                    <a:pos x="connsiteX3" y="connsiteY3"/>
                  </a:cxn>
                </a:cxnLst>
                <a:rect l="l" t="t" r="r" b="b"/>
                <a:pathLst>
                  <a:path w="2407920" h="1706880">
                    <a:moveTo>
                      <a:pt x="0" y="1706880"/>
                    </a:moveTo>
                    <a:cubicBezTo>
                      <a:pt x="206375" y="1546860"/>
                      <a:pt x="412750" y="1386840"/>
                      <a:pt x="723900" y="1158240"/>
                    </a:cubicBezTo>
                    <a:cubicBezTo>
                      <a:pt x="1035050" y="929640"/>
                      <a:pt x="1586230" y="528320"/>
                      <a:pt x="1866900" y="335280"/>
                    </a:cubicBezTo>
                    <a:cubicBezTo>
                      <a:pt x="2147570" y="142240"/>
                      <a:pt x="2277745" y="71120"/>
                      <a:pt x="2407920"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形状 35"/>
              <p:cNvSpPr/>
              <p:nvPr/>
            </p:nvSpPr>
            <p:spPr>
              <a:xfrm>
                <a:off x="2028161" y="2129006"/>
                <a:ext cx="2648653" cy="257488"/>
              </a:xfrm>
              <a:custGeom>
                <a:avLst/>
                <a:gdLst>
                  <a:gd name="connsiteX0" fmla="*/ 0 w 2407920"/>
                  <a:gd name="connsiteY0" fmla="*/ 1706880 h 1706880"/>
                  <a:gd name="connsiteX1" fmla="*/ 723900 w 2407920"/>
                  <a:gd name="connsiteY1" fmla="*/ 1158240 h 1706880"/>
                  <a:gd name="connsiteX2" fmla="*/ 1866900 w 2407920"/>
                  <a:gd name="connsiteY2" fmla="*/ 335280 h 1706880"/>
                  <a:gd name="connsiteX3" fmla="*/ 2407920 w 2407920"/>
                  <a:gd name="connsiteY3" fmla="*/ 0 h 1706880"/>
                  <a:gd name="connsiteX0-1" fmla="*/ 0 w 2407920"/>
                  <a:gd name="connsiteY0-2" fmla="*/ 1706880 h 1706880"/>
                  <a:gd name="connsiteX1-3" fmla="*/ 858828 w 2407920"/>
                  <a:gd name="connsiteY1-4" fmla="*/ 1243923 h 1706880"/>
                  <a:gd name="connsiteX2-5" fmla="*/ 1866900 w 2407920"/>
                  <a:gd name="connsiteY2-6" fmla="*/ 335280 h 1706880"/>
                  <a:gd name="connsiteX3-7" fmla="*/ 2407920 w 2407920"/>
                  <a:gd name="connsiteY3-8" fmla="*/ 0 h 1706880"/>
                </a:gdLst>
                <a:ahLst/>
                <a:cxnLst>
                  <a:cxn ang="0">
                    <a:pos x="connsiteX0-1" y="connsiteY0-2"/>
                  </a:cxn>
                  <a:cxn ang="0">
                    <a:pos x="connsiteX1-3" y="connsiteY1-4"/>
                  </a:cxn>
                  <a:cxn ang="0">
                    <a:pos x="connsiteX2-5" y="connsiteY2-6"/>
                  </a:cxn>
                  <a:cxn ang="0">
                    <a:pos x="connsiteX3-7" y="connsiteY3-8"/>
                  </a:cxn>
                </a:cxnLst>
                <a:rect l="l" t="t" r="r" b="b"/>
                <a:pathLst>
                  <a:path w="2407920" h="1706880">
                    <a:moveTo>
                      <a:pt x="0" y="1706880"/>
                    </a:moveTo>
                    <a:cubicBezTo>
                      <a:pt x="206375" y="1546860"/>
                      <a:pt x="547678" y="1472523"/>
                      <a:pt x="858828" y="1243923"/>
                    </a:cubicBezTo>
                    <a:cubicBezTo>
                      <a:pt x="1169978" y="1015323"/>
                      <a:pt x="1608718" y="542601"/>
                      <a:pt x="1866900" y="335280"/>
                    </a:cubicBezTo>
                    <a:cubicBezTo>
                      <a:pt x="2125082" y="127959"/>
                      <a:pt x="2277745" y="71120"/>
                      <a:pt x="2407920"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任意多边形: 形状 38"/>
              <p:cNvSpPr/>
              <p:nvPr/>
            </p:nvSpPr>
            <p:spPr>
              <a:xfrm>
                <a:off x="2106646" y="2386494"/>
                <a:ext cx="3169575" cy="533548"/>
              </a:xfrm>
              <a:custGeom>
                <a:avLst/>
                <a:gdLst>
                  <a:gd name="connsiteX0" fmla="*/ 0 w 2407920"/>
                  <a:gd name="connsiteY0" fmla="*/ 1706880 h 1706880"/>
                  <a:gd name="connsiteX1" fmla="*/ 723900 w 2407920"/>
                  <a:gd name="connsiteY1" fmla="*/ 1158240 h 1706880"/>
                  <a:gd name="connsiteX2" fmla="*/ 1866900 w 2407920"/>
                  <a:gd name="connsiteY2" fmla="*/ 335280 h 1706880"/>
                  <a:gd name="connsiteX3" fmla="*/ 2407920 w 2407920"/>
                  <a:gd name="connsiteY3" fmla="*/ 0 h 1706880"/>
                  <a:gd name="connsiteX0-1" fmla="*/ 0 w 2407920"/>
                  <a:gd name="connsiteY0-2" fmla="*/ 1706880 h 1706880"/>
                  <a:gd name="connsiteX1-3" fmla="*/ 868577 w 2407920"/>
                  <a:gd name="connsiteY1-4" fmla="*/ 1233545 h 1706880"/>
                  <a:gd name="connsiteX2-5" fmla="*/ 1866900 w 2407920"/>
                  <a:gd name="connsiteY2-6" fmla="*/ 335280 h 1706880"/>
                  <a:gd name="connsiteX3-7" fmla="*/ 2407920 w 2407920"/>
                  <a:gd name="connsiteY3-8" fmla="*/ 0 h 1706880"/>
                  <a:gd name="connsiteX0-9" fmla="*/ 0 w 2407920"/>
                  <a:gd name="connsiteY0-10" fmla="*/ 1706880 h 1706880"/>
                  <a:gd name="connsiteX1-11" fmla="*/ 868577 w 2407920"/>
                  <a:gd name="connsiteY1-12" fmla="*/ 1233545 h 1706880"/>
                  <a:gd name="connsiteX2-13" fmla="*/ 1959493 w 2407920"/>
                  <a:gd name="connsiteY2-14" fmla="*/ 533810 h 1706880"/>
                  <a:gd name="connsiteX3-15" fmla="*/ 2407920 w 2407920"/>
                  <a:gd name="connsiteY3-16" fmla="*/ 0 h 1706880"/>
                  <a:gd name="connsiteX0-17" fmla="*/ 0 w 2407920"/>
                  <a:gd name="connsiteY0-18" fmla="*/ 1706880 h 1706880"/>
                  <a:gd name="connsiteX1-19" fmla="*/ 868577 w 2407920"/>
                  <a:gd name="connsiteY1-20" fmla="*/ 1233545 h 1706880"/>
                  <a:gd name="connsiteX2-21" fmla="*/ 1959493 w 2407920"/>
                  <a:gd name="connsiteY2-22" fmla="*/ 533810 h 1706880"/>
                  <a:gd name="connsiteX3-23" fmla="*/ 2407920 w 2407920"/>
                  <a:gd name="connsiteY3-24" fmla="*/ 0 h 1706880"/>
                  <a:gd name="connsiteX0-25" fmla="*/ 0 w 2436855"/>
                  <a:gd name="connsiteY0-26" fmla="*/ 1686342 h 1686342"/>
                  <a:gd name="connsiteX1-27" fmla="*/ 897512 w 2436855"/>
                  <a:gd name="connsiteY1-28" fmla="*/ 1233545 h 1686342"/>
                  <a:gd name="connsiteX2-29" fmla="*/ 1988428 w 2436855"/>
                  <a:gd name="connsiteY2-30" fmla="*/ 533810 h 1686342"/>
                  <a:gd name="connsiteX3-31" fmla="*/ 2436855 w 2436855"/>
                  <a:gd name="connsiteY3-32" fmla="*/ 0 h 1686342"/>
                  <a:gd name="connsiteX0-33" fmla="*/ 0 w 2436855"/>
                  <a:gd name="connsiteY0-34" fmla="*/ 1686342 h 1686342"/>
                  <a:gd name="connsiteX1-35" fmla="*/ 897512 w 2436855"/>
                  <a:gd name="connsiteY1-36" fmla="*/ 1233545 h 1686342"/>
                  <a:gd name="connsiteX2-37" fmla="*/ 1988428 w 2436855"/>
                  <a:gd name="connsiteY2-38" fmla="*/ 533810 h 1686342"/>
                  <a:gd name="connsiteX3-39" fmla="*/ 2436855 w 2436855"/>
                  <a:gd name="connsiteY3-40" fmla="*/ 0 h 1686342"/>
                  <a:gd name="connsiteX0-41" fmla="*/ 0 w 2436855"/>
                  <a:gd name="connsiteY0-42" fmla="*/ 1686342 h 1686342"/>
                  <a:gd name="connsiteX1-43" fmla="*/ 1019040 w 2436855"/>
                  <a:gd name="connsiteY1-44" fmla="*/ 1267774 h 1686342"/>
                  <a:gd name="connsiteX2-45" fmla="*/ 1988428 w 2436855"/>
                  <a:gd name="connsiteY2-46" fmla="*/ 533810 h 1686342"/>
                  <a:gd name="connsiteX3-47" fmla="*/ 2436855 w 2436855"/>
                  <a:gd name="connsiteY3-48" fmla="*/ 0 h 1686342"/>
                </a:gdLst>
                <a:ahLst/>
                <a:cxnLst>
                  <a:cxn ang="0">
                    <a:pos x="connsiteX0-1" y="connsiteY0-2"/>
                  </a:cxn>
                  <a:cxn ang="0">
                    <a:pos x="connsiteX1-3" y="connsiteY1-4"/>
                  </a:cxn>
                  <a:cxn ang="0">
                    <a:pos x="connsiteX2-5" y="connsiteY2-6"/>
                  </a:cxn>
                  <a:cxn ang="0">
                    <a:pos x="connsiteX3-7" y="connsiteY3-8"/>
                  </a:cxn>
                </a:cxnLst>
                <a:rect l="l" t="t" r="r" b="b"/>
                <a:pathLst>
                  <a:path w="2436855" h="1686342">
                    <a:moveTo>
                      <a:pt x="0" y="1686342"/>
                    </a:moveTo>
                    <a:cubicBezTo>
                      <a:pt x="420497" y="1540014"/>
                      <a:pt x="687635" y="1459863"/>
                      <a:pt x="1019040" y="1267774"/>
                    </a:cubicBezTo>
                    <a:cubicBezTo>
                      <a:pt x="1350445" y="1075685"/>
                      <a:pt x="1752126" y="745106"/>
                      <a:pt x="1988428" y="533810"/>
                    </a:cubicBezTo>
                    <a:cubicBezTo>
                      <a:pt x="2224730" y="322514"/>
                      <a:pt x="2306680" y="242266"/>
                      <a:pt x="2436855"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29"/>
              <p:cNvSpPr/>
              <p:nvPr/>
            </p:nvSpPr>
            <p:spPr>
              <a:xfrm>
                <a:off x="5206232" y="2348990"/>
                <a:ext cx="78486" cy="7500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29"/>
              <p:cNvSpPr/>
              <p:nvPr/>
            </p:nvSpPr>
            <p:spPr>
              <a:xfrm>
                <a:off x="5056889" y="1733275"/>
                <a:ext cx="78486" cy="7500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29"/>
              <p:cNvSpPr/>
              <p:nvPr/>
            </p:nvSpPr>
            <p:spPr>
              <a:xfrm>
                <a:off x="4676814" y="2053999"/>
                <a:ext cx="78486" cy="7500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1547664" y="2204864"/>
                <a:ext cx="338554" cy="369332"/>
              </a:xfrm>
              <a:prstGeom prst="rect">
                <a:avLst/>
              </a:prstGeom>
              <a:noFill/>
            </p:spPr>
            <p:txBody>
              <a:bodyPr wrap="none" rtlCol="0">
                <a:spAutoFit/>
              </a:bodyPr>
              <a:lstStyle/>
              <a:p>
                <a:r>
                  <a:rPr lang="en-US" dirty="0"/>
                  <a:t>B</a:t>
                </a:r>
              </a:p>
            </p:txBody>
          </p:sp>
          <p:sp>
            <p:nvSpPr>
              <p:cNvPr id="4" name="Rectangle 3"/>
              <p:cNvSpPr/>
              <p:nvPr/>
            </p:nvSpPr>
            <p:spPr>
              <a:xfrm>
                <a:off x="1281118" y="1628800"/>
                <a:ext cx="338554" cy="369332"/>
              </a:xfrm>
              <a:prstGeom prst="rect">
                <a:avLst/>
              </a:prstGeom>
            </p:spPr>
            <p:txBody>
              <a:bodyPr wrap="none">
                <a:spAutoFit/>
              </a:bodyPr>
              <a:lstStyle/>
              <a:p>
                <a:r>
                  <a:rPr lang="en-US" dirty="0"/>
                  <a:t>A</a:t>
                </a:r>
              </a:p>
            </p:txBody>
          </p:sp>
          <p:sp>
            <p:nvSpPr>
              <p:cNvPr id="120" name="TextBox 119"/>
              <p:cNvSpPr txBox="1"/>
              <p:nvPr/>
            </p:nvSpPr>
            <p:spPr>
              <a:xfrm>
                <a:off x="1700064" y="2708920"/>
                <a:ext cx="351378" cy="369332"/>
              </a:xfrm>
              <a:prstGeom prst="rect">
                <a:avLst/>
              </a:prstGeom>
              <a:noFill/>
            </p:spPr>
            <p:txBody>
              <a:bodyPr wrap="none" rtlCol="0">
                <a:spAutoFit/>
              </a:bodyPr>
              <a:lstStyle/>
              <a:p>
                <a:r>
                  <a:rPr lang="en-US" dirty="0"/>
                  <a:t>C</a:t>
                </a:r>
              </a:p>
            </p:txBody>
          </p:sp>
          <p:sp>
            <p:nvSpPr>
              <p:cNvPr id="5" name="TextBox 4"/>
              <p:cNvSpPr txBox="1"/>
              <p:nvPr/>
            </p:nvSpPr>
            <p:spPr>
              <a:xfrm>
                <a:off x="5076056" y="1556792"/>
                <a:ext cx="633507" cy="369332"/>
              </a:xfrm>
              <a:prstGeom prst="rect">
                <a:avLst/>
              </a:prstGeom>
              <a:noFill/>
            </p:spPr>
            <p:txBody>
              <a:bodyPr wrap="none" rtlCol="0">
                <a:spAutoFit/>
              </a:bodyPr>
              <a:lstStyle/>
              <a:p>
                <a:r>
                  <a:rPr lang="en-US" dirty="0"/>
                  <a:t>F(A)</a:t>
                </a:r>
              </a:p>
            </p:txBody>
          </p:sp>
          <p:sp>
            <p:nvSpPr>
              <p:cNvPr id="6" name="Rectangle 5"/>
              <p:cNvSpPr/>
              <p:nvPr/>
            </p:nvSpPr>
            <p:spPr>
              <a:xfrm>
                <a:off x="5221813" y="2267580"/>
                <a:ext cx="646331" cy="369332"/>
              </a:xfrm>
              <a:prstGeom prst="rect">
                <a:avLst/>
              </a:prstGeom>
            </p:spPr>
            <p:txBody>
              <a:bodyPr wrap="none">
                <a:spAutoFit/>
              </a:bodyPr>
              <a:lstStyle/>
              <a:p>
                <a:r>
                  <a:rPr lang="en-US" dirty="0"/>
                  <a:t>F(C)</a:t>
                </a:r>
              </a:p>
            </p:txBody>
          </p:sp>
          <p:sp>
            <p:nvSpPr>
              <p:cNvPr id="125" name="TextBox 124"/>
              <p:cNvSpPr txBox="1"/>
              <p:nvPr/>
            </p:nvSpPr>
            <p:spPr>
              <a:xfrm>
                <a:off x="4788024" y="1916832"/>
                <a:ext cx="633507" cy="369332"/>
              </a:xfrm>
              <a:prstGeom prst="rect">
                <a:avLst/>
              </a:prstGeom>
              <a:noFill/>
            </p:spPr>
            <p:txBody>
              <a:bodyPr wrap="none" rtlCol="0">
                <a:spAutoFit/>
              </a:bodyPr>
              <a:lstStyle/>
              <a:p>
                <a:r>
                  <a:rPr lang="en-US" dirty="0"/>
                  <a:t>F(B)</a:t>
                </a:r>
              </a:p>
            </p:txBody>
          </p:sp>
        </p:grpSp>
        <p:cxnSp>
          <p:nvCxnSpPr>
            <p:cNvPr id="7" name="Straight Arrow Connector 6"/>
            <p:cNvCxnSpPr/>
            <p:nvPr/>
          </p:nvCxnSpPr>
          <p:spPr bwMode="auto">
            <a:xfrm>
              <a:off x="3779912" y="1556792"/>
              <a:ext cx="0" cy="572213"/>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9" name="Straight Arrow Connector 8"/>
            <p:cNvCxnSpPr/>
            <p:nvPr/>
          </p:nvCxnSpPr>
          <p:spPr bwMode="auto">
            <a:xfrm flipH="1">
              <a:off x="5436096" y="3212976"/>
              <a:ext cx="864096" cy="0"/>
            </a:xfrm>
            <a:prstGeom prst="straightConnector1">
              <a:avLst/>
            </a:prstGeom>
            <a:solidFill>
              <a:schemeClr val="accent1"/>
            </a:solidFill>
            <a:ln w="9525" cap="flat" cmpd="sng" algn="ctr">
              <a:solidFill>
                <a:schemeClr val="tx1"/>
              </a:solidFill>
              <a:prstDash val="solid"/>
              <a:round/>
              <a:headEnd type="none" w="med" len="med"/>
              <a:tailEnd type="triangle"/>
            </a:ln>
          </p:spPr>
        </p:cxn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3295"/>
    </mc:Choice>
    <mc:Fallback xmlns="">
      <p:transition spd="slow" advTm="732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7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3600"/>
          </a:xfrm>
        </p:spPr>
        <p:txBody>
          <a:bodyPr/>
          <a:lstStyle/>
          <a:p>
            <a:r>
              <a:rPr lang="en-US" dirty="0"/>
              <a:t>Conclusions </a:t>
            </a:r>
          </a:p>
        </p:txBody>
      </p:sp>
      <p:sp>
        <p:nvSpPr>
          <p:cNvPr id="3" name="Content Placeholder 2"/>
          <p:cNvSpPr>
            <a:spLocks noGrp="1"/>
          </p:cNvSpPr>
          <p:nvPr>
            <p:ph idx="1"/>
          </p:nvPr>
        </p:nvSpPr>
        <p:spPr>
          <a:xfrm>
            <a:off x="457200" y="833821"/>
            <a:ext cx="8229600" cy="5710037"/>
          </a:xfrm>
        </p:spPr>
        <p:txBody>
          <a:bodyPr/>
          <a:lstStyle/>
          <a:p>
            <a:r>
              <a:rPr lang="en-US" dirty="0" smtClean="0"/>
              <a:t>MOEA/D: A way for dealin</a:t>
            </a:r>
            <a:r>
              <a:rPr lang="en-US" dirty="0" smtClean="0"/>
              <a:t>g with multiple objectives.</a:t>
            </a:r>
            <a:endParaRPr lang="en-US" dirty="0"/>
          </a:p>
          <a:p>
            <a:pPr lvl="1"/>
            <a:endParaRPr lang="en-US" dirty="0"/>
          </a:p>
          <a:p>
            <a:pPr marL="400050"/>
            <a:r>
              <a:rPr lang="en-US" dirty="0"/>
              <a:t>Pareto Setting Learning</a:t>
            </a:r>
          </a:p>
          <a:p>
            <a:pPr lvl="1"/>
            <a:r>
              <a:rPr lang="en-US" dirty="0"/>
              <a:t>From a population to a model. Use of machine learning for solving MOPs. </a:t>
            </a:r>
          </a:p>
          <a:p>
            <a:pPr marL="457200" lvl="1" indent="0">
              <a:buNone/>
            </a:pPr>
            <a:endParaRPr lang="en-US" dirty="0"/>
          </a:p>
          <a:p>
            <a:r>
              <a:rPr lang="en-US" dirty="0"/>
              <a:t>Set Constraints</a:t>
            </a:r>
          </a:p>
          <a:p>
            <a:pPr lvl="1" indent="-342900"/>
            <a:r>
              <a:rPr lang="en-US" dirty="0"/>
              <a:t>A principled way for doing </a:t>
            </a:r>
            <a:r>
              <a:rPr lang="en-US" dirty="0" err="1"/>
              <a:t>innovization</a:t>
            </a:r>
            <a:r>
              <a:rPr lang="en-US" dirty="0"/>
              <a:t>. A way for trading off individual solution optimality and user preferences on solution set.</a:t>
            </a:r>
          </a:p>
          <a:p>
            <a:pPr marL="400050" lvl="1" indent="0">
              <a:buNone/>
            </a:pPr>
            <a:endParaRPr lang="en-US" dirty="0"/>
          </a:p>
          <a:p>
            <a:r>
              <a:rPr lang="en-US" dirty="0"/>
              <a:t>Few for many </a:t>
            </a:r>
          </a:p>
          <a:p>
            <a:pPr lvl="1" indent="-342900"/>
            <a:r>
              <a:rPr lang="en-US" dirty="0"/>
              <a:t>A new concept for using a few solutions to serve many objectives.   </a:t>
            </a:r>
          </a:p>
          <a:p>
            <a:pPr marL="400050" lvl="1" indent="0">
              <a:buNone/>
            </a:pPr>
            <a:r>
              <a:rPr lang="en-US" dirty="0"/>
              <a:t>                  </a:t>
            </a:r>
          </a:p>
        </p:txBody>
      </p:sp>
      <p:sp>
        <p:nvSpPr>
          <p:cNvPr id="4" name="Slide Number Placeholder 3"/>
          <p:cNvSpPr>
            <a:spLocks noGrp="1"/>
          </p:cNvSpPr>
          <p:nvPr>
            <p:ph type="sldNum" sz="quarter" idx="12"/>
          </p:nvPr>
        </p:nvSpPr>
        <p:spPr/>
        <p:txBody>
          <a:bodyPr/>
          <a:lstStyle/>
          <a:p>
            <a:pPr fontAlgn="base">
              <a:spcBef>
                <a:spcPct val="0"/>
              </a:spcBef>
              <a:spcAft>
                <a:spcPct val="0"/>
              </a:spcAft>
              <a:defRPr/>
            </a:pPr>
            <a:fld id="{9FEEDDC7-1821-409A-B657-D68E1847FA43}" type="slidenum">
              <a:rPr lang="en-GB">
                <a:solidFill>
                  <a:srgbClr val="000000"/>
                </a:solidFill>
                <a:latin typeface="Arial" panose="020B0604020202020204" pitchFamily="34" charset="0"/>
                <a:cs typeface="Arial" panose="020B0604020202020204" pitchFamily="34" charset="0"/>
              </a:rPr>
              <a:t>70</a:t>
            </a:fld>
            <a:r>
              <a:rPr lang="en-GB">
                <a:solidFill>
                  <a:srgbClr val="00000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8422215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EB094-C676-4D8B-8FB6-46749301975C}"/>
              </a:ext>
            </a:extLst>
          </p:cNvPr>
          <p:cNvSpPr>
            <a:spLocks noGrp="1"/>
          </p:cNvSpPr>
          <p:nvPr>
            <p:ph type="title"/>
          </p:nvPr>
        </p:nvSpPr>
        <p:spPr>
          <a:xfrm>
            <a:off x="552042" y="2997200"/>
            <a:ext cx="8229600" cy="863600"/>
          </a:xfrm>
        </p:spPr>
        <p:txBody>
          <a:bodyPr/>
          <a:lstStyle/>
          <a:p>
            <a:r>
              <a:rPr lang="en-US" dirty="0"/>
              <a:t>Thank you very much!</a:t>
            </a:r>
            <a:endParaRPr lang="en-HK" dirty="0"/>
          </a:p>
        </p:txBody>
      </p:sp>
      <p:sp>
        <p:nvSpPr>
          <p:cNvPr id="4" name="Slide Number Placeholder 3">
            <a:extLst>
              <a:ext uri="{FF2B5EF4-FFF2-40B4-BE49-F238E27FC236}">
                <a16:creationId xmlns:a16="http://schemas.microsoft.com/office/drawing/2014/main" id="{F356D34E-E85F-4573-B576-60EDD72B14F2}"/>
              </a:ext>
            </a:extLst>
          </p:cNvPr>
          <p:cNvSpPr>
            <a:spLocks noGrp="1"/>
          </p:cNvSpPr>
          <p:nvPr>
            <p:ph type="sldNum" sz="quarter" idx="12"/>
          </p:nvPr>
        </p:nvSpPr>
        <p:spPr/>
        <p:txBody>
          <a:bodyPr/>
          <a:lstStyle/>
          <a:p>
            <a:pPr>
              <a:defRPr/>
            </a:pPr>
            <a:fld id="{9FEEDDC7-1821-409A-B657-D68E1847FA43}" type="slidenum">
              <a:rPr lang="en-GB" smtClean="0"/>
              <a:t>71</a:t>
            </a:fld>
            <a:r>
              <a:rPr lang="en-GB"/>
              <a:t>	</a:t>
            </a:r>
          </a:p>
        </p:txBody>
      </p:sp>
    </p:spTree>
    <p:extLst>
      <p:ext uri="{BB962C8B-B14F-4D97-AF65-F5344CB8AC3E}">
        <p14:creationId xmlns:p14="http://schemas.microsoft.com/office/powerpoint/2010/main" val="20540386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2400" dirty="0"/>
              <a:t>1. Application on ICT Facility Deployment </a:t>
            </a:r>
            <a:br>
              <a:rPr lang="en-US" altLang="zh-CN" sz="2400" dirty="0"/>
            </a:br>
            <a:r>
              <a:rPr lang="en-US" altLang="zh-CN" sz="2400" dirty="0"/>
              <a:t>Huawei-XJTU</a:t>
            </a:r>
            <a:endParaRPr lang="en-US" sz="2400" dirty="0"/>
          </a:p>
        </p:txBody>
      </p:sp>
      <p:sp>
        <p:nvSpPr>
          <p:cNvPr id="3" name="Content Placeholder 2"/>
          <p:cNvSpPr>
            <a:spLocks noGrp="1"/>
          </p:cNvSpPr>
          <p:nvPr>
            <p:ph idx="1"/>
          </p:nvPr>
        </p:nvSpPr>
        <p:spPr/>
        <p:txBody>
          <a:bodyPr/>
          <a:lstStyle/>
          <a:p>
            <a:r>
              <a:rPr lang="en-US" altLang="zh-CN" b="1" dirty="0">
                <a:latin typeface="Times New Roman" panose="02020603050405020304" pitchFamily="18" charset="0"/>
                <a:ea typeface="黑体" panose="02010609060101010101" pitchFamily="49" charset="-122"/>
                <a:cs typeface="Times New Roman" panose="02020603050405020304" pitchFamily="18" charset="0"/>
              </a:rPr>
              <a:t>Facility: 5G Base Station, CCTV Camera, Road Side Unit (RSU)</a:t>
            </a:r>
            <a:endParaRPr lang="zh-CN" altLang="en-US" b="1" dirty="0">
              <a:latin typeface="黑体" panose="02010609060101010101" pitchFamily="49" charset="-122"/>
              <a:ea typeface="黑体" panose="02010609060101010101" pitchFamily="49" charset="-122"/>
            </a:endParaRPr>
          </a:p>
          <a:p>
            <a:endParaRPr lang="en-US" dirty="0"/>
          </a:p>
          <a:p>
            <a:endParaRPr lang="en-US" dirty="0"/>
          </a:p>
          <a:p>
            <a:endParaRPr lang="en-US" dirty="0"/>
          </a:p>
          <a:p>
            <a:endParaRPr lang="en-US" dirty="0"/>
          </a:p>
          <a:p>
            <a:r>
              <a:rPr lang="en-US" dirty="0"/>
              <a:t>Large Scale Bi-objective Optimization Problem: </a:t>
            </a:r>
          </a:p>
          <a:p>
            <a:pPr lvl="1"/>
            <a:r>
              <a:rPr lang="en-US" dirty="0"/>
              <a:t>    The no of decision variables &gt; 1m. </a:t>
            </a:r>
          </a:p>
          <a:p>
            <a:pPr lvl="1"/>
            <a:r>
              <a:rPr lang="en-US" dirty="0"/>
              <a:t>     many constraints. </a:t>
            </a:r>
          </a:p>
          <a:p>
            <a:pPr lvl="1"/>
            <a:r>
              <a:rPr lang="en-US" dirty="0"/>
              <a:t>    Maximizing the coverage rate. </a:t>
            </a:r>
          </a:p>
          <a:p>
            <a:pPr lvl="1"/>
            <a:r>
              <a:rPr lang="en-US" dirty="0"/>
              <a:t>    Minimizing the deployment cost. </a:t>
            </a:r>
          </a:p>
        </p:txBody>
      </p:sp>
      <p:sp>
        <p:nvSpPr>
          <p:cNvPr id="4" name="Slide Number Placeholder 3"/>
          <p:cNvSpPr>
            <a:spLocks noGrp="1"/>
          </p:cNvSpPr>
          <p:nvPr>
            <p:ph type="sldNum" sz="quarter" idx="12"/>
          </p:nvPr>
        </p:nvSpPr>
        <p:spPr/>
        <p:txBody>
          <a:bodyPr/>
          <a:lstStyle/>
          <a:p>
            <a:pPr>
              <a:defRPr/>
            </a:pPr>
            <a:fld id="{9FEEDDC7-1821-409A-B657-D68E1847FA43}" type="slidenum">
              <a:rPr lang="en-GB" smtClean="0"/>
              <a:t>72</a:t>
            </a:fld>
            <a:r>
              <a:rPr lang="en-GB"/>
              <a:t>	</a:t>
            </a:r>
          </a:p>
        </p:txBody>
      </p:sp>
      <p:pic>
        <p:nvPicPr>
          <p:cNvPr id="5" name="图片 35"/>
          <p:cNvPicPr>
            <a:picLocks noChangeAspect="1"/>
          </p:cNvPicPr>
          <p:nvPr/>
        </p:nvPicPr>
        <p:blipFill>
          <a:blip r:embed="rId2"/>
          <a:stretch>
            <a:fillRect/>
          </a:stretch>
        </p:blipFill>
        <p:spPr>
          <a:xfrm>
            <a:off x="2483768" y="2780928"/>
            <a:ext cx="712781" cy="1076532"/>
          </a:xfrm>
          <a:prstGeom prst="rect">
            <a:avLst/>
          </a:prstGeom>
        </p:spPr>
      </p:pic>
      <p:pic>
        <p:nvPicPr>
          <p:cNvPr id="6" name="图片 36"/>
          <p:cNvPicPr>
            <a:picLocks noChangeAspect="1"/>
          </p:cNvPicPr>
          <p:nvPr/>
        </p:nvPicPr>
        <p:blipFill>
          <a:blip r:embed="rId3"/>
          <a:stretch>
            <a:fillRect/>
          </a:stretch>
        </p:blipFill>
        <p:spPr>
          <a:xfrm>
            <a:off x="3814967" y="2803972"/>
            <a:ext cx="788281" cy="1076532"/>
          </a:xfrm>
          <a:prstGeom prst="rect">
            <a:avLst/>
          </a:prstGeom>
        </p:spPr>
      </p:pic>
      <p:pic>
        <p:nvPicPr>
          <p:cNvPr id="7" name="图片 37"/>
          <p:cNvPicPr>
            <a:picLocks noChangeAspect="1"/>
          </p:cNvPicPr>
          <p:nvPr/>
        </p:nvPicPr>
        <p:blipFill>
          <a:blip r:embed="rId4"/>
          <a:stretch>
            <a:fillRect/>
          </a:stretch>
        </p:blipFill>
        <p:spPr>
          <a:xfrm>
            <a:off x="5201457" y="2804088"/>
            <a:ext cx="810703" cy="1080515"/>
          </a:xfrm>
          <a:prstGeom prst="rect">
            <a:avLst/>
          </a:prstGeom>
        </p:spPr>
      </p:pic>
    </p:spTree>
    <p:extLst>
      <p:ext uri="{BB962C8B-B14F-4D97-AF65-F5344CB8AC3E}">
        <p14:creationId xmlns:p14="http://schemas.microsoft.com/office/powerpoint/2010/main" val="3039938024"/>
      </p:ext>
    </p:extLst>
  </p:cSld>
  <p:clrMapOvr>
    <a:masterClrMapping/>
  </p:clrMapOvr>
  <mc:AlternateContent xmlns:mc="http://schemas.openxmlformats.org/markup-compatibility/2006" xmlns:p14="http://schemas.microsoft.com/office/powerpoint/2010/main">
    <mc:Choice Requires="p14">
      <p:transition spd="slow" p14:dur="2000" advTm="20149"/>
    </mc:Choice>
    <mc:Fallback xmlns="">
      <p:transition spd="slow" advTm="20149"/>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ICT Facility Deployment System Using MOEA/D</a:t>
            </a:r>
          </a:p>
          <a:p>
            <a:pPr lvl="1"/>
            <a:r>
              <a:rPr lang="en-US" dirty="0"/>
              <a:t>for different scenarios.</a:t>
            </a:r>
          </a:p>
          <a:p>
            <a:pPr lvl="1"/>
            <a:r>
              <a:rPr lang="en-US" dirty="0"/>
              <a:t>in parallel computing environments </a:t>
            </a:r>
            <a:r>
              <a:rPr lang="en-US" altLang="zh-CN" b="1" dirty="0">
                <a:latin typeface="Times New Roman" panose="02020603050405020304" pitchFamily="18" charset="0"/>
                <a:ea typeface="黑体" panose="02010609060101010101" pitchFamily="49" charset="-122"/>
              </a:rPr>
              <a:t> </a:t>
            </a:r>
          </a:p>
          <a:p>
            <a:pPr lvl="1"/>
            <a:endParaRPr lang="en-US" altLang="zh-CN" b="1" dirty="0">
              <a:latin typeface="Times New Roman" panose="02020603050405020304" pitchFamily="18" charset="0"/>
              <a:ea typeface="黑体" panose="02010609060101010101" pitchFamily="49" charset="-122"/>
            </a:endParaRPr>
          </a:p>
          <a:p>
            <a:pPr lvl="1"/>
            <a:endParaRPr lang="en-US" altLang="zh-CN" b="1" dirty="0">
              <a:latin typeface="Times New Roman" panose="02020603050405020304" pitchFamily="18" charset="0"/>
              <a:ea typeface="黑体" panose="02010609060101010101" pitchFamily="49" charset="-122"/>
            </a:endParaRPr>
          </a:p>
          <a:p>
            <a:pPr lvl="1"/>
            <a:endParaRPr lang="en-US" dirty="0"/>
          </a:p>
        </p:txBody>
      </p:sp>
      <p:sp>
        <p:nvSpPr>
          <p:cNvPr id="4" name="Slide Number Placeholder 3"/>
          <p:cNvSpPr>
            <a:spLocks noGrp="1"/>
          </p:cNvSpPr>
          <p:nvPr>
            <p:ph type="sldNum" sz="quarter" idx="12"/>
          </p:nvPr>
        </p:nvSpPr>
        <p:spPr/>
        <p:txBody>
          <a:bodyPr/>
          <a:lstStyle/>
          <a:p>
            <a:pPr>
              <a:defRPr/>
            </a:pPr>
            <a:fld id="{9FEEDDC7-1821-409A-B657-D68E1847FA43}" type="slidenum">
              <a:rPr lang="en-GB" smtClean="0"/>
              <a:t>73</a:t>
            </a:fld>
            <a:r>
              <a:rPr lang="en-GB"/>
              <a:t>	</a:t>
            </a:r>
          </a:p>
        </p:txBody>
      </p:sp>
      <p:pic>
        <p:nvPicPr>
          <p:cNvPr id="5" name="图片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059831" y="3056590"/>
            <a:ext cx="5881639" cy="3036705"/>
          </a:xfrm>
          <a:prstGeom prst="rect">
            <a:avLst/>
          </a:prstGeom>
          <a:ln>
            <a:solidFill>
              <a:schemeClr val="tx1"/>
            </a:solidFill>
          </a:ln>
        </p:spPr>
      </p:pic>
      <p:graphicFrame>
        <p:nvGraphicFramePr>
          <p:cNvPr id="6" name="表格 22">
            <a:extLst>
              <a:ext uri="{FF2B5EF4-FFF2-40B4-BE49-F238E27FC236}">
                <a16:creationId xmlns:a16="http://schemas.microsoft.com/office/drawing/2014/main" id="{7AE54F63-EFC2-4463-8895-099040E6B23A}"/>
              </a:ext>
            </a:extLst>
          </p:cNvPr>
          <p:cNvGraphicFramePr>
            <a:graphicFrameLocks noGrp="1"/>
          </p:cNvGraphicFramePr>
          <p:nvPr>
            <p:extLst>
              <p:ext uri="{D42A27DB-BD31-4B8C-83A1-F6EECF244321}">
                <p14:modId xmlns:p14="http://schemas.microsoft.com/office/powerpoint/2010/main" val="3451510194"/>
              </p:ext>
            </p:extLst>
          </p:nvPr>
        </p:nvGraphicFramePr>
        <p:xfrm>
          <a:off x="107504" y="3096218"/>
          <a:ext cx="2808312" cy="3015779"/>
        </p:xfrm>
        <a:graphic>
          <a:graphicData uri="http://schemas.openxmlformats.org/drawingml/2006/table">
            <a:tbl>
              <a:tblPr firstRow="1" bandRow="1">
                <a:tableStyleId>{FABFCF23-3B69-468F-B69F-88F6DE6A72F2}</a:tableStyleId>
              </a:tblPr>
              <a:tblGrid>
                <a:gridCol w="1013774">
                  <a:extLst>
                    <a:ext uri="{9D8B030D-6E8A-4147-A177-3AD203B41FA5}">
                      <a16:colId xmlns:a16="http://schemas.microsoft.com/office/drawing/2014/main" val="2824649946"/>
                    </a:ext>
                  </a:extLst>
                </a:gridCol>
                <a:gridCol w="836876">
                  <a:extLst>
                    <a:ext uri="{9D8B030D-6E8A-4147-A177-3AD203B41FA5}">
                      <a16:colId xmlns:a16="http://schemas.microsoft.com/office/drawing/2014/main" val="1542548891"/>
                    </a:ext>
                  </a:extLst>
                </a:gridCol>
                <a:gridCol w="957662">
                  <a:extLst>
                    <a:ext uri="{9D8B030D-6E8A-4147-A177-3AD203B41FA5}">
                      <a16:colId xmlns:a16="http://schemas.microsoft.com/office/drawing/2014/main" val="2926291912"/>
                    </a:ext>
                  </a:extLst>
                </a:gridCol>
              </a:tblGrid>
              <a:tr h="388620">
                <a:tc>
                  <a:txBody>
                    <a:bodyPr/>
                    <a:lstStyle/>
                    <a:p>
                      <a:r>
                        <a:rPr lang="en-US" altLang="zh-CN" sz="1100" dirty="0">
                          <a:latin typeface="微软雅黑" panose="020B0503020204020204" pitchFamily="34" charset="-122"/>
                          <a:ea typeface="微软雅黑" panose="020B0503020204020204" pitchFamily="34" charset="-122"/>
                        </a:rPr>
                        <a:t>City</a:t>
                      </a:r>
                      <a:endParaRPr lang="zh-CN" altLang="en-US" sz="1100" dirty="0"/>
                    </a:p>
                  </a:txBody>
                  <a:tcPr marL="81000" marR="8100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latin typeface="微软雅黑" panose="020B0503020204020204" pitchFamily="34" charset="-122"/>
                          <a:ea typeface="微软雅黑" panose="020B0503020204020204" pitchFamily="34" charset="-122"/>
                        </a:rPr>
                        <a:t>Area</a:t>
                      </a:r>
                      <a:endParaRPr lang="zh-CN" altLang="en-US" sz="1100" dirty="0">
                        <a:latin typeface="微软雅黑" panose="020B0503020204020204" pitchFamily="34" charset="-122"/>
                        <a:ea typeface="微软雅黑" panose="020B0503020204020204" pitchFamily="34" charset="-122"/>
                      </a:endParaRPr>
                    </a:p>
                  </a:txBody>
                  <a:tcPr marL="81000" marR="8100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latin typeface="微软雅黑" panose="020B0503020204020204" pitchFamily="34" charset="-122"/>
                          <a:ea typeface="微软雅黑" panose="020B0503020204020204" pitchFamily="34" charset="-122"/>
                        </a:rPr>
                        <a:t>Coverage ratio</a:t>
                      </a:r>
                      <a:endParaRPr lang="zh-CN" altLang="en-US" sz="1100" dirty="0">
                        <a:latin typeface="微软雅黑" panose="020B0503020204020204" pitchFamily="34" charset="-122"/>
                        <a:ea typeface="微软雅黑" panose="020B0503020204020204" pitchFamily="34" charset="-122"/>
                      </a:endParaRPr>
                    </a:p>
                  </a:txBody>
                  <a:tcPr marL="81000" marR="8100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650096"/>
                  </a:ext>
                </a:extLst>
              </a:tr>
              <a:tr h="548640">
                <a:tc>
                  <a:txBody>
                    <a:bodyPr/>
                    <a:lstStyle/>
                    <a:p>
                      <a:r>
                        <a:rPr lang="en-US" altLang="zh-CN" sz="1100" dirty="0" err="1">
                          <a:latin typeface="微软雅黑" panose="020B0503020204020204" pitchFamily="34" charset="-122"/>
                          <a:ea typeface="微软雅黑" panose="020B0503020204020204" pitchFamily="34" charset="-122"/>
                        </a:rPr>
                        <a:t>Longhua</a:t>
                      </a:r>
                      <a:r>
                        <a:rPr lang="en-US" altLang="zh-CN" sz="1100" dirty="0">
                          <a:latin typeface="微软雅黑" panose="020B0503020204020204" pitchFamily="34" charset="-122"/>
                          <a:ea typeface="微软雅黑" panose="020B0503020204020204" pitchFamily="34" charset="-122"/>
                        </a:rPr>
                        <a:t> District, Shenzhen</a:t>
                      </a:r>
                      <a:endParaRPr lang="zh-CN" altLang="en-US" sz="1100" dirty="0">
                        <a:latin typeface="微软雅黑" panose="020B0503020204020204" pitchFamily="34" charset="-122"/>
                        <a:ea typeface="微软雅黑" panose="020B0503020204020204" pitchFamily="34" charset="-122"/>
                      </a:endParaRPr>
                    </a:p>
                  </a:txBody>
                  <a:tcPr marL="81000" marR="8100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latin typeface="微软雅黑" panose="020B0503020204020204" pitchFamily="34" charset="-122"/>
                          <a:ea typeface="微软雅黑" panose="020B0503020204020204" pitchFamily="34" charset="-122"/>
                        </a:rPr>
                        <a:t>175km</a:t>
                      </a:r>
                      <a:r>
                        <a:rPr lang="en-US" altLang="zh-CN" sz="1100" baseline="30000" dirty="0"/>
                        <a:t>2</a:t>
                      </a:r>
                      <a:endParaRPr lang="zh-CN" altLang="en-US" sz="1100" baseline="30000" dirty="0"/>
                    </a:p>
                  </a:txBody>
                  <a:tcPr marL="81000" marR="8100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latin typeface="微软雅黑" panose="020B0503020204020204" pitchFamily="34" charset="-122"/>
                          <a:ea typeface="微软雅黑" panose="020B0503020204020204" pitchFamily="34" charset="-122"/>
                        </a:rPr>
                        <a:t>94.14%</a:t>
                      </a:r>
                    </a:p>
                  </a:txBody>
                  <a:tcPr marL="81000" marR="8100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1303946"/>
                  </a:ext>
                </a:extLst>
              </a:tr>
              <a:tr h="623099">
                <a:tc>
                  <a:txBody>
                    <a:bodyPr/>
                    <a:lstStyle/>
                    <a:p>
                      <a:r>
                        <a:rPr lang="en-US" altLang="zh-CN" sz="1100" dirty="0" err="1">
                          <a:latin typeface="微软雅黑" panose="020B0503020204020204" pitchFamily="34" charset="-122"/>
                          <a:ea typeface="微软雅黑" panose="020B0503020204020204" pitchFamily="34" charset="-122"/>
                        </a:rPr>
                        <a:t>Longgang</a:t>
                      </a:r>
                      <a:r>
                        <a:rPr lang="en-US" altLang="zh-CN" sz="1100" dirty="0">
                          <a:latin typeface="微软雅黑" panose="020B0503020204020204" pitchFamily="34" charset="-122"/>
                          <a:ea typeface="微软雅黑" panose="020B0503020204020204" pitchFamily="34" charset="-122"/>
                        </a:rPr>
                        <a:t> District, Shenzhen</a:t>
                      </a:r>
                      <a:endParaRPr lang="zh-CN" altLang="en-US" sz="1100" dirty="0">
                        <a:latin typeface="微软雅黑" panose="020B0503020204020204" pitchFamily="34" charset="-122"/>
                        <a:ea typeface="微软雅黑" panose="020B0503020204020204" pitchFamily="34" charset="-122"/>
                      </a:endParaRPr>
                    </a:p>
                  </a:txBody>
                  <a:tcPr marL="81000" marR="8100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latin typeface="微软雅黑" panose="020B0503020204020204" pitchFamily="34" charset="-122"/>
                          <a:ea typeface="微软雅黑" panose="020B0503020204020204" pitchFamily="34" charset="-122"/>
                        </a:rPr>
                        <a:t>388km</a:t>
                      </a:r>
                      <a:r>
                        <a:rPr lang="en-US" altLang="zh-CN" sz="1100" baseline="30000" dirty="0"/>
                        <a:t>2</a:t>
                      </a:r>
                      <a:endParaRPr lang="zh-CN" altLang="en-US" sz="1100" dirty="0"/>
                    </a:p>
                  </a:txBody>
                  <a:tcPr marL="81000" marR="8100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latin typeface="微软雅黑" panose="020B0503020204020204" pitchFamily="34" charset="-122"/>
                          <a:ea typeface="微软雅黑" panose="020B0503020204020204" pitchFamily="34" charset="-122"/>
                        </a:rPr>
                        <a:t>91.85%</a:t>
                      </a:r>
                      <a:endParaRPr lang="zh-CN" altLang="en-US" sz="1100" dirty="0"/>
                    </a:p>
                  </a:txBody>
                  <a:tcPr marL="81000" marR="8100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9114077"/>
                  </a:ext>
                </a:extLst>
              </a:tr>
              <a:tr h="708660">
                <a:tc>
                  <a:txBody>
                    <a:bodyPr/>
                    <a:lstStyle/>
                    <a:p>
                      <a:r>
                        <a:rPr lang="en-US" altLang="zh-CN" sz="1100" dirty="0">
                          <a:latin typeface="微软雅黑" panose="020B0503020204020204" pitchFamily="34" charset="-122"/>
                          <a:ea typeface="微软雅黑" panose="020B0503020204020204" pitchFamily="34" charset="-122"/>
                        </a:rPr>
                        <a:t>Shatin District, Hong Kong</a:t>
                      </a:r>
                      <a:endParaRPr lang="zh-CN" altLang="en-US" sz="1100" dirty="0">
                        <a:latin typeface="微软雅黑" panose="020B0503020204020204" pitchFamily="34" charset="-122"/>
                        <a:ea typeface="微软雅黑" panose="020B0503020204020204" pitchFamily="34" charset="-122"/>
                      </a:endParaRPr>
                    </a:p>
                  </a:txBody>
                  <a:tcPr marL="81000" marR="8100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latin typeface="微软雅黑" panose="020B0503020204020204" pitchFamily="34" charset="-122"/>
                          <a:ea typeface="微软雅黑" panose="020B0503020204020204" pitchFamily="34" charset="-122"/>
                        </a:rPr>
                        <a:t>68km</a:t>
                      </a:r>
                      <a:r>
                        <a:rPr lang="en-US" altLang="zh-CN" sz="1100" baseline="30000" dirty="0"/>
                        <a:t>2</a:t>
                      </a:r>
                      <a:endParaRPr lang="zh-CN" altLang="en-US" sz="1100" dirty="0"/>
                    </a:p>
                  </a:txBody>
                  <a:tcPr marL="81000" marR="8100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latin typeface="微软雅黑" panose="020B0503020204020204" pitchFamily="34" charset="-122"/>
                          <a:ea typeface="微软雅黑" panose="020B0503020204020204" pitchFamily="34" charset="-122"/>
                        </a:rPr>
                        <a:t>93.21%</a:t>
                      </a:r>
                      <a:endParaRPr lang="zh-CN" altLang="en-US" sz="1100" dirty="0"/>
                    </a:p>
                  </a:txBody>
                  <a:tcPr marL="81000" marR="8100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20708"/>
                  </a:ext>
                </a:extLst>
              </a:tr>
              <a:tr h="708660">
                <a:tc>
                  <a:txBody>
                    <a:bodyPr/>
                    <a:lstStyle/>
                    <a:p>
                      <a:r>
                        <a:rPr lang="en-US" altLang="zh-CN" sz="1100" dirty="0" err="1">
                          <a:latin typeface="微软雅黑" panose="020B0503020204020204" pitchFamily="34" charset="-122"/>
                          <a:ea typeface="微软雅黑" panose="020B0503020204020204" pitchFamily="34" charset="-122"/>
                        </a:rPr>
                        <a:t>Deqing</a:t>
                      </a:r>
                      <a:r>
                        <a:rPr lang="en-US" altLang="zh-CN" sz="1100" dirty="0">
                          <a:latin typeface="微软雅黑" panose="020B0503020204020204" pitchFamily="34" charset="-122"/>
                          <a:ea typeface="微软雅黑" panose="020B0503020204020204" pitchFamily="34" charset="-122"/>
                        </a:rPr>
                        <a:t> County, Zhejiang</a:t>
                      </a:r>
                      <a:endParaRPr lang="zh-CN" altLang="en-US" sz="1100" dirty="0">
                        <a:latin typeface="微软雅黑" panose="020B0503020204020204" pitchFamily="34" charset="-122"/>
                        <a:ea typeface="微软雅黑" panose="020B0503020204020204" pitchFamily="34" charset="-122"/>
                      </a:endParaRPr>
                    </a:p>
                  </a:txBody>
                  <a:tcPr marL="81000" marR="8100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latin typeface="微软雅黑" panose="020B0503020204020204" pitchFamily="34" charset="-122"/>
                          <a:ea typeface="微软雅黑" panose="020B0503020204020204" pitchFamily="34" charset="-122"/>
                        </a:rPr>
                        <a:t>936km</a:t>
                      </a:r>
                      <a:r>
                        <a:rPr lang="en-US" altLang="zh-CN" sz="1100" baseline="30000" dirty="0"/>
                        <a:t>2</a:t>
                      </a:r>
                      <a:endParaRPr lang="zh-CN" altLang="en-US" sz="1100" dirty="0"/>
                    </a:p>
                  </a:txBody>
                  <a:tcPr marL="81000" marR="8100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100" dirty="0">
                          <a:latin typeface="微软雅黑" panose="020B0503020204020204" pitchFamily="34" charset="-122"/>
                          <a:ea typeface="微软雅黑" panose="020B0503020204020204" pitchFamily="34" charset="-122"/>
                        </a:rPr>
                        <a:t>87.12%</a:t>
                      </a:r>
                      <a:endParaRPr lang="zh-CN" altLang="en-US" sz="1100" dirty="0"/>
                    </a:p>
                  </a:txBody>
                  <a:tcPr marL="81000" marR="8100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2353879"/>
                  </a:ext>
                </a:extLst>
              </a:tr>
            </a:tbl>
          </a:graphicData>
        </a:graphic>
      </p:graphicFrame>
    </p:spTree>
    <p:extLst>
      <p:ext uri="{BB962C8B-B14F-4D97-AF65-F5344CB8AC3E}">
        <p14:creationId xmlns:p14="http://schemas.microsoft.com/office/powerpoint/2010/main" val="2189134816"/>
      </p:ext>
    </p:extLst>
  </p:cSld>
  <p:clrMapOvr>
    <a:masterClrMapping/>
  </p:clrMapOvr>
  <mc:AlternateContent xmlns:mc="http://schemas.openxmlformats.org/markup-compatibility/2006" xmlns:p14="http://schemas.microsoft.com/office/powerpoint/2010/main">
    <mc:Choice Requires="p14">
      <p:transition spd="slow" p14:dur="2000" advTm="8732"/>
    </mc:Choice>
    <mc:Fallback xmlns="">
      <p:transition spd="slow" advTm="8732"/>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57410" y="408371"/>
            <a:ext cx="8229600" cy="863600"/>
          </a:xfrm>
        </p:spPr>
        <p:txBody>
          <a:bodyPr/>
          <a:lstStyle/>
          <a:p>
            <a:r>
              <a:rPr lang="en-HK" dirty="0"/>
              <a:t>2. Applications on AI</a:t>
            </a:r>
            <a:br>
              <a:rPr lang="en-HK" dirty="0"/>
            </a:br>
            <a:r>
              <a:rPr lang="en-HK" sz="2400" dirty="0"/>
              <a:t>Huawei-</a:t>
            </a:r>
            <a:r>
              <a:rPr lang="en-HK" sz="2400" dirty="0" err="1"/>
              <a:t>Xidian</a:t>
            </a:r>
            <a:endParaRPr lang="en-US" sz="2400" dirty="0"/>
          </a:p>
        </p:txBody>
      </p:sp>
      <p:sp>
        <p:nvSpPr>
          <p:cNvPr id="2" name="Slide Number Placeholder 1"/>
          <p:cNvSpPr>
            <a:spLocks noGrp="1"/>
          </p:cNvSpPr>
          <p:nvPr>
            <p:ph type="sldNum" sz="quarter" idx="12"/>
          </p:nvPr>
        </p:nvSpPr>
        <p:spPr>
          <a:xfrm>
            <a:off x="6391170" y="6409134"/>
            <a:ext cx="2133600" cy="476250"/>
          </a:xfrm>
        </p:spPr>
        <p:txBody>
          <a:bodyPr/>
          <a:lstStyle/>
          <a:p>
            <a:pPr>
              <a:defRPr/>
            </a:pPr>
            <a:fld id="{83E1A4F4-0CF6-4FC5-988E-AA3ACC77BF7D}" type="slidenum">
              <a:rPr lang="en-GB" smtClean="0"/>
              <a:t>74</a:t>
            </a:fld>
            <a:r>
              <a:rPr lang="en-GB"/>
              <a:t>	</a:t>
            </a:r>
          </a:p>
        </p:txBody>
      </p:sp>
      <p:sp>
        <p:nvSpPr>
          <p:cNvPr id="4" name="文本框 12"/>
          <p:cNvSpPr txBox="1"/>
          <p:nvPr/>
        </p:nvSpPr>
        <p:spPr>
          <a:xfrm>
            <a:off x="5196403" y="2644110"/>
            <a:ext cx="3354705" cy="923330"/>
          </a:xfrm>
          <a:prstGeom prst="rect">
            <a:avLst/>
          </a:prstGeom>
          <a:noFill/>
        </p:spPr>
        <p:txBody>
          <a:bodyPr wrap="square" rtlCol="0">
            <a:spAutoFit/>
          </a:bodyPr>
          <a:lstStyle/>
          <a:p>
            <a:r>
              <a:rPr lang="en-US" altLang="zh-CN" dirty="0"/>
              <a:t>MOEA/D can be used to maximize pruning ratio and accuracy </a:t>
            </a:r>
          </a:p>
        </p:txBody>
      </p:sp>
      <p:graphicFrame>
        <p:nvGraphicFramePr>
          <p:cNvPr id="5" name="对象 20"/>
          <p:cNvGraphicFramePr/>
          <p:nvPr>
            <p:extLst>
              <p:ext uri="{D42A27DB-BD31-4B8C-83A1-F6EECF244321}">
                <p14:modId xmlns:p14="http://schemas.microsoft.com/office/powerpoint/2010/main" val="1619069510"/>
              </p:ext>
            </p:extLst>
          </p:nvPr>
        </p:nvGraphicFramePr>
        <p:xfrm>
          <a:off x="4967168" y="3750915"/>
          <a:ext cx="3472180" cy="2108835"/>
        </p:xfrm>
        <a:graphic>
          <a:graphicData uri="http://schemas.openxmlformats.org/presentationml/2006/ole">
            <mc:AlternateContent xmlns:mc="http://schemas.openxmlformats.org/markup-compatibility/2006">
              <mc:Choice xmlns:v="urn:schemas-microsoft-com:vml" Requires="v">
                <p:oleObj spid="_x0000_s175553" r:id="rId3" imgW="3460115" imgH="1990090" progId="Visio.Drawing.15">
                  <p:embed/>
                </p:oleObj>
              </mc:Choice>
              <mc:Fallback>
                <p:oleObj r:id="rId3" imgW="3460115" imgH="1990090" progId="Visio.Drawing.15">
                  <p:embed/>
                  <p:pic>
                    <p:nvPicPr>
                      <p:cNvPr id="5" name="对象 20"/>
                      <p:cNvPicPr/>
                      <p:nvPr/>
                    </p:nvPicPr>
                    <p:blipFill>
                      <a:blip r:embed="rId4"/>
                      <a:stretch>
                        <a:fillRect/>
                      </a:stretch>
                    </p:blipFill>
                    <p:spPr>
                      <a:xfrm>
                        <a:off x="4967168" y="3750915"/>
                        <a:ext cx="3472180" cy="2108835"/>
                      </a:xfrm>
                      <a:prstGeom prst="rect">
                        <a:avLst/>
                      </a:prstGeom>
                    </p:spPr>
                  </p:pic>
                </p:oleObj>
              </mc:Fallback>
            </mc:AlternateContent>
          </a:graphicData>
        </a:graphic>
      </p:graphicFrame>
      <p:graphicFrame>
        <p:nvGraphicFramePr>
          <p:cNvPr id="6" name="对象 7"/>
          <p:cNvGraphicFramePr/>
          <p:nvPr>
            <p:extLst>
              <p:ext uri="{D42A27DB-BD31-4B8C-83A1-F6EECF244321}">
                <p14:modId xmlns:p14="http://schemas.microsoft.com/office/powerpoint/2010/main" val="2604455755"/>
              </p:ext>
            </p:extLst>
          </p:nvPr>
        </p:nvGraphicFramePr>
        <p:xfrm>
          <a:off x="851143" y="2652047"/>
          <a:ext cx="3229610" cy="812165"/>
        </p:xfrm>
        <a:graphic>
          <a:graphicData uri="http://schemas.openxmlformats.org/presentationml/2006/ole">
            <mc:AlternateContent xmlns:mc="http://schemas.openxmlformats.org/markup-compatibility/2006">
              <mc:Choice xmlns:v="urn:schemas-microsoft-com:vml" Requires="v">
                <p:oleObj spid="_x0000_s175554" r:id="rId5" imgW="4184650" imgH="1054100" progId="Visio.Drawing.15">
                  <p:embed/>
                </p:oleObj>
              </mc:Choice>
              <mc:Fallback>
                <p:oleObj r:id="rId5" imgW="4184650" imgH="1054100" progId="Visio.Drawing.15">
                  <p:embed/>
                  <p:pic>
                    <p:nvPicPr>
                      <p:cNvPr id="6" name="对象 7"/>
                      <p:cNvPicPr/>
                      <p:nvPr/>
                    </p:nvPicPr>
                    <p:blipFill>
                      <a:blip r:embed="rId6"/>
                      <a:stretch>
                        <a:fillRect/>
                      </a:stretch>
                    </p:blipFill>
                    <p:spPr>
                      <a:xfrm>
                        <a:off x="851143" y="2652047"/>
                        <a:ext cx="3229610" cy="812165"/>
                      </a:xfrm>
                      <a:prstGeom prst="rect">
                        <a:avLst/>
                      </a:prstGeom>
                    </p:spPr>
                  </p:pic>
                </p:oleObj>
              </mc:Fallback>
            </mc:AlternateContent>
          </a:graphicData>
        </a:graphic>
      </p:graphicFrame>
      <p:sp>
        <p:nvSpPr>
          <p:cNvPr id="7" name="矩形 13"/>
          <p:cNvSpPr/>
          <p:nvPr/>
        </p:nvSpPr>
        <p:spPr>
          <a:xfrm>
            <a:off x="705048" y="2221835"/>
            <a:ext cx="3610610" cy="1724025"/>
          </a:xfrm>
          <a:prstGeom prst="rect">
            <a:avLst/>
          </a:prstGeom>
          <a:noFill/>
          <a:ln w="28575">
            <a:solidFill>
              <a:srgbClr val="00B050"/>
            </a:solidFill>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4"/>
          <p:cNvSpPr txBox="1"/>
          <p:nvPr/>
        </p:nvSpPr>
        <p:spPr>
          <a:xfrm>
            <a:off x="606305" y="1628301"/>
            <a:ext cx="7940675" cy="369332"/>
          </a:xfrm>
          <a:prstGeom prst="rect">
            <a:avLst/>
          </a:prstGeom>
          <a:noFill/>
        </p:spPr>
        <p:txBody>
          <a:bodyPr wrap="square" rtlCol="0">
            <a:spAutoFit/>
          </a:bodyPr>
          <a:lstStyle/>
          <a:p>
            <a:r>
              <a:rPr lang="en-US" altLang="zh-CN" dirty="0"/>
              <a:t>To balance the pruning ratio and accuracy when pruning CNNs.</a:t>
            </a:r>
          </a:p>
        </p:txBody>
      </p:sp>
      <p:sp>
        <p:nvSpPr>
          <p:cNvPr id="9" name="矩形 15"/>
          <p:cNvSpPr/>
          <p:nvPr/>
        </p:nvSpPr>
        <p:spPr>
          <a:xfrm>
            <a:off x="692983" y="1565023"/>
            <a:ext cx="7743190" cy="645160"/>
          </a:xfrm>
          <a:prstGeom prst="rect">
            <a:avLst/>
          </a:prstGeom>
          <a:noFill/>
          <a:ln w="28575">
            <a:solidFill>
              <a:srgbClr val="FFC000"/>
            </a:solidFill>
            <a:prstDash val="lg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16"/>
          <p:cNvSpPr txBox="1"/>
          <p:nvPr/>
        </p:nvSpPr>
        <p:spPr>
          <a:xfrm>
            <a:off x="881578" y="6028025"/>
            <a:ext cx="3683000" cy="645160"/>
          </a:xfrm>
          <a:prstGeom prst="rect">
            <a:avLst/>
          </a:prstGeom>
          <a:noFill/>
        </p:spPr>
        <p:txBody>
          <a:bodyPr wrap="square" rtlCol="0">
            <a:spAutoFit/>
          </a:bodyPr>
          <a:lstStyle/>
          <a:p>
            <a:r>
              <a:rPr lang="en-US" altLang="zh-CN" dirty="0"/>
              <a:t>The convolutional layers with similar property will be grouped.</a:t>
            </a:r>
          </a:p>
        </p:txBody>
      </p:sp>
      <p:graphicFrame>
        <p:nvGraphicFramePr>
          <p:cNvPr id="11" name="对象 24"/>
          <p:cNvGraphicFramePr/>
          <p:nvPr>
            <p:extLst>
              <p:ext uri="{D42A27DB-BD31-4B8C-83A1-F6EECF244321}">
                <p14:modId xmlns:p14="http://schemas.microsoft.com/office/powerpoint/2010/main" val="2056264868"/>
              </p:ext>
            </p:extLst>
          </p:nvPr>
        </p:nvGraphicFramePr>
        <p:xfrm>
          <a:off x="1191458" y="4897725"/>
          <a:ext cx="2637790" cy="1130300"/>
        </p:xfrm>
        <a:graphic>
          <a:graphicData uri="http://schemas.openxmlformats.org/presentationml/2006/ole">
            <mc:AlternateContent xmlns:mc="http://schemas.openxmlformats.org/markup-compatibility/2006">
              <mc:Choice xmlns:v="urn:schemas-microsoft-com:vml" Requires="v">
                <p:oleObj spid="_x0000_s175555" r:id="rId7" imgW="2237740" imgH="1047115" progId="Visio.Drawing.15">
                  <p:embed/>
                </p:oleObj>
              </mc:Choice>
              <mc:Fallback>
                <p:oleObj r:id="rId7" imgW="2237740" imgH="1047115" progId="Visio.Drawing.15">
                  <p:embed/>
                  <p:pic>
                    <p:nvPicPr>
                      <p:cNvPr id="11" name="对象 24"/>
                      <p:cNvPicPr/>
                      <p:nvPr/>
                    </p:nvPicPr>
                    <p:blipFill>
                      <a:blip r:embed="rId8"/>
                      <a:stretch>
                        <a:fillRect/>
                      </a:stretch>
                    </p:blipFill>
                    <p:spPr>
                      <a:xfrm>
                        <a:off x="1191458" y="4897725"/>
                        <a:ext cx="2637790" cy="1130300"/>
                      </a:xfrm>
                      <a:prstGeom prst="rect">
                        <a:avLst/>
                      </a:prstGeom>
                    </p:spPr>
                  </p:pic>
                </p:oleObj>
              </mc:Fallback>
            </mc:AlternateContent>
          </a:graphicData>
        </a:graphic>
      </p:graphicFrame>
      <p:sp>
        <p:nvSpPr>
          <p:cNvPr id="12" name="圆角矩形 26"/>
          <p:cNvSpPr/>
          <p:nvPr/>
        </p:nvSpPr>
        <p:spPr>
          <a:xfrm>
            <a:off x="704413" y="4766280"/>
            <a:ext cx="3611245" cy="2016125"/>
          </a:xfrm>
          <a:prstGeom prst="roundRect">
            <a:avLst/>
          </a:prstGeom>
          <a:noFill/>
          <a:ln w="28575">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下箭头 28"/>
          <p:cNvSpPr/>
          <p:nvPr/>
        </p:nvSpPr>
        <p:spPr>
          <a:xfrm>
            <a:off x="2356048" y="4074765"/>
            <a:ext cx="280670" cy="635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对角圆角矩形 29"/>
          <p:cNvSpPr/>
          <p:nvPr/>
        </p:nvSpPr>
        <p:spPr>
          <a:xfrm>
            <a:off x="4963358" y="2644110"/>
            <a:ext cx="3484245" cy="3161665"/>
          </a:xfrm>
          <a:prstGeom prst="round2DiagRect">
            <a:avLst/>
          </a:prstGeom>
          <a:noFill/>
          <a:ln w="28575">
            <a:solidFill>
              <a:srgbClr val="FFC00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30"/>
          <p:cNvSpPr/>
          <p:nvPr/>
        </p:nvSpPr>
        <p:spPr>
          <a:xfrm rot="18996260">
            <a:off x="4374972" y="5121361"/>
            <a:ext cx="643890" cy="2739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31"/>
          <p:cNvSpPr/>
          <p:nvPr/>
        </p:nvSpPr>
        <p:spPr>
          <a:xfrm>
            <a:off x="2813883" y="4074765"/>
            <a:ext cx="1440180" cy="50355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32"/>
          <p:cNvSpPr/>
          <p:nvPr/>
        </p:nvSpPr>
        <p:spPr>
          <a:xfrm>
            <a:off x="731718" y="4074765"/>
            <a:ext cx="1440180" cy="503555"/>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34"/>
          <p:cNvSpPr txBox="1"/>
          <p:nvPr/>
        </p:nvSpPr>
        <p:spPr>
          <a:xfrm>
            <a:off x="704413" y="4189065"/>
            <a:ext cx="1518920" cy="275590"/>
          </a:xfrm>
          <a:prstGeom prst="rect">
            <a:avLst/>
          </a:prstGeom>
          <a:noFill/>
        </p:spPr>
        <p:txBody>
          <a:bodyPr wrap="none" rtlCol="0">
            <a:spAutoFit/>
          </a:bodyPr>
          <a:lstStyle/>
          <a:p>
            <a:pPr algn="l"/>
            <a:r>
              <a:rPr lang="en-US" altLang="zh-CN" sz="1200">
                <a:sym typeface="+mn-ea"/>
              </a:rPr>
              <a:t>Evaluate each layer</a:t>
            </a:r>
            <a:endParaRPr lang="en-US" altLang="zh-CN" sz="1200"/>
          </a:p>
        </p:txBody>
      </p:sp>
      <p:sp>
        <p:nvSpPr>
          <p:cNvPr id="20" name="文本框 35"/>
          <p:cNvSpPr txBox="1"/>
          <p:nvPr/>
        </p:nvSpPr>
        <p:spPr>
          <a:xfrm>
            <a:off x="2865318" y="4117945"/>
            <a:ext cx="1515745" cy="460375"/>
          </a:xfrm>
          <a:prstGeom prst="rect">
            <a:avLst/>
          </a:prstGeom>
          <a:noFill/>
        </p:spPr>
        <p:txBody>
          <a:bodyPr wrap="square" rtlCol="0">
            <a:spAutoFit/>
          </a:bodyPr>
          <a:lstStyle/>
          <a:p>
            <a:r>
              <a:rPr lang="en-US" altLang="zh-CN" sz="1200" dirty="0"/>
              <a:t>Assemble similar ones</a:t>
            </a:r>
          </a:p>
        </p:txBody>
      </p:sp>
    </p:spTree>
    <p:extLst>
      <p:ext uri="{BB962C8B-B14F-4D97-AF65-F5344CB8AC3E}">
        <p14:creationId xmlns:p14="http://schemas.microsoft.com/office/powerpoint/2010/main" val="1252334276"/>
      </p:ext>
    </p:extLst>
  </p:cSld>
  <p:clrMapOvr>
    <a:masterClrMapping/>
  </p:clrMapOvr>
  <mc:AlternateContent xmlns:mc="http://schemas.openxmlformats.org/markup-compatibility/2006" xmlns:p14="http://schemas.microsoft.com/office/powerpoint/2010/main">
    <mc:Choice Requires="p14">
      <p:transition spd="slow" p14:dur="2000" advTm="17066"/>
    </mc:Choice>
    <mc:Fallback xmlns="">
      <p:transition spd="slow" advTm="17066"/>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Application in Engineering Design </a:t>
            </a:r>
          </a:p>
        </p:txBody>
      </p:sp>
      <p:sp>
        <p:nvSpPr>
          <p:cNvPr id="4" name="Slide Number Placeholder 3"/>
          <p:cNvSpPr>
            <a:spLocks noGrp="1"/>
          </p:cNvSpPr>
          <p:nvPr>
            <p:ph type="sldNum" sz="quarter" idx="12"/>
          </p:nvPr>
        </p:nvSpPr>
        <p:spPr/>
        <p:txBody>
          <a:bodyPr/>
          <a:lstStyle/>
          <a:p>
            <a:pPr>
              <a:defRPr/>
            </a:pPr>
            <a:fld id="{9FEEDDC7-1821-409A-B657-D68E1847FA43}" type="slidenum">
              <a:rPr lang="en-GB" smtClean="0"/>
              <a:t>75</a:t>
            </a:fld>
            <a:r>
              <a:rPr lang="en-GB"/>
              <a:t>	</a:t>
            </a:r>
          </a:p>
        </p:txBody>
      </p:sp>
      <p:pic>
        <p:nvPicPr>
          <p:cNvPr id="5" name="Content Placeholder 4"/>
          <p:cNvPicPr>
            <a:picLocks noGrp="1" noChangeAspect="1"/>
          </p:cNvPicPr>
          <p:nvPr>
            <p:ph idx="1"/>
          </p:nvPr>
        </p:nvPicPr>
        <p:blipFill>
          <a:blip r:embed="rId2"/>
          <a:stretch>
            <a:fillRect/>
          </a:stretch>
        </p:blipFill>
        <p:spPr>
          <a:xfrm>
            <a:off x="467544" y="1601788"/>
            <a:ext cx="7920880" cy="4525962"/>
          </a:xfrm>
          <a:prstGeom prst="rect">
            <a:avLst/>
          </a:prstGeom>
        </p:spPr>
      </p:pic>
      <p:sp>
        <p:nvSpPr>
          <p:cNvPr id="6" name="Rounded Rectangle 5"/>
          <p:cNvSpPr/>
          <p:nvPr/>
        </p:nvSpPr>
        <p:spPr bwMode="auto">
          <a:xfrm>
            <a:off x="755576" y="1340768"/>
            <a:ext cx="7632848" cy="504056"/>
          </a:xfrm>
          <a:prstGeom prst="round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18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338314"/>
      </p:ext>
    </p:extLst>
  </p:cSld>
  <p:clrMapOvr>
    <a:masterClrMapping/>
  </p:clrMapOvr>
  <mc:AlternateContent xmlns:mc="http://schemas.openxmlformats.org/markup-compatibility/2006" xmlns:p14="http://schemas.microsoft.com/office/powerpoint/2010/main">
    <mc:Choice Requires="p14">
      <p:transition spd="slow" p14:dur="2000" advTm="7821"/>
    </mc:Choice>
    <mc:Fallback xmlns="">
      <p:transition spd="slow" advTm="7821"/>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
            <a:extLst>
              <a:ext uri="{FF2B5EF4-FFF2-40B4-BE49-F238E27FC236}">
                <a16:creationId xmlns:a16="http://schemas.microsoft.com/office/drawing/2014/main" id="{0FDC8592-3C1E-99CD-5F76-34C04079C248}"/>
              </a:ext>
            </a:extLst>
          </p:cNvPr>
          <p:cNvSpPr>
            <a:spLocks noChangeArrowheads="1"/>
          </p:cNvSpPr>
          <p:nvPr/>
        </p:nvSpPr>
        <p:spPr bwMode="auto">
          <a:xfrm>
            <a:off x="224517" y="1403775"/>
            <a:ext cx="8649970" cy="2081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defTabSz="715963">
              <a:tabLst>
                <a:tab pos="363538" algn="l"/>
                <a:tab pos="1789113" algn="l"/>
              </a:tabLst>
              <a:defRPr>
                <a:solidFill>
                  <a:schemeClr val="tx1"/>
                </a:solidFill>
                <a:latin typeface="Arial" panose="020B0604020202020204" pitchFamily="34" charset="0"/>
                <a:ea typeface="宋体" panose="02010600030101010101" pitchFamily="2" charset="-122"/>
              </a:defRPr>
            </a:lvl1pPr>
            <a:lvl2pPr marL="742950" indent="-285750" defTabSz="715963">
              <a:tabLst>
                <a:tab pos="363538" algn="l"/>
                <a:tab pos="1789113" algn="l"/>
              </a:tabLst>
              <a:defRPr>
                <a:solidFill>
                  <a:schemeClr val="tx1"/>
                </a:solidFill>
                <a:latin typeface="Arial" panose="020B0604020202020204" pitchFamily="34" charset="0"/>
                <a:ea typeface="宋体" panose="02010600030101010101" pitchFamily="2" charset="-122"/>
              </a:defRPr>
            </a:lvl2pPr>
            <a:lvl3pPr marL="631825" indent="-276225" defTabSz="715963">
              <a:tabLst>
                <a:tab pos="363538" algn="l"/>
                <a:tab pos="1789113" algn="l"/>
              </a:tabLst>
              <a:defRPr>
                <a:solidFill>
                  <a:schemeClr val="tx1"/>
                </a:solidFill>
                <a:latin typeface="Arial" panose="020B0604020202020204" pitchFamily="34" charset="0"/>
                <a:ea typeface="宋体" panose="02010600030101010101" pitchFamily="2" charset="-122"/>
              </a:defRPr>
            </a:lvl3pPr>
            <a:lvl4pPr marL="927100" indent="-304800" defTabSz="715963">
              <a:tabLst>
                <a:tab pos="363538" algn="l"/>
                <a:tab pos="1789113" algn="l"/>
              </a:tabLst>
              <a:defRPr>
                <a:solidFill>
                  <a:schemeClr val="tx1"/>
                </a:solidFill>
                <a:latin typeface="Arial" panose="020B0604020202020204" pitchFamily="34" charset="0"/>
                <a:ea typeface="宋体" panose="02010600030101010101" pitchFamily="2" charset="-122"/>
              </a:defRPr>
            </a:lvl4pPr>
            <a:lvl5pPr marL="2057400" indent="-228600" defTabSz="715963">
              <a:tabLst>
                <a:tab pos="363538" algn="l"/>
                <a:tab pos="1789113" algn="l"/>
              </a:tabLst>
              <a:defRPr>
                <a:solidFill>
                  <a:schemeClr val="tx1"/>
                </a:solidFill>
                <a:latin typeface="Arial" panose="020B0604020202020204" pitchFamily="34" charset="0"/>
                <a:ea typeface="宋体" panose="02010600030101010101" pitchFamily="2" charset="-122"/>
              </a:defRPr>
            </a:lvl5pPr>
            <a:lvl6pPr marL="2514600" indent="-228600" defTabSz="715963" eaLnBrk="0" fontAlgn="base" hangingPunct="0">
              <a:spcBef>
                <a:spcPct val="0"/>
              </a:spcBef>
              <a:spcAft>
                <a:spcPct val="0"/>
              </a:spcAft>
              <a:tabLst>
                <a:tab pos="363538" algn="l"/>
                <a:tab pos="1789113" algn="l"/>
              </a:tabLst>
              <a:defRPr>
                <a:solidFill>
                  <a:schemeClr val="tx1"/>
                </a:solidFill>
                <a:latin typeface="Arial" panose="020B0604020202020204" pitchFamily="34" charset="0"/>
                <a:ea typeface="宋体" panose="02010600030101010101" pitchFamily="2" charset="-122"/>
              </a:defRPr>
            </a:lvl6pPr>
            <a:lvl7pPr marL="2971800" indent="-228600" defTabSz="715963" eaLnBrk="0" fontAlgn="base" hangingPunct="0">
              <a:spcBef>
                <a:spcPct val="0"/>
              </a:spcBef>
              <a:spcAft>
                <a:spcPct val="0"/>
              </a:spcAft>
              <a:tabLst>
                <a:tab pos="363538" algn="l"/>
                <a:tab pos="1789113" algn="l"/>
              </a:tabLst>
              <a:defRPr>
                <a:solidFill>
                  <a:schemeClr val="tx1"/>
                </a:solidFill>
                <a:latin typeface="Arial" panose="020B0604020202020204" pitchFamily="34" charset="0"/>
                <a:ea typeface="宋体" panose="02010600030101010101" pitchFamily="2" charset="-122"/>
              </a:defRPr>
            </a:lvl7pPr>
            <a:lvl8pPr marL="3429000" indent="-228600" defTabSz="715963" eaLnBrk="0" fontAlgn="base" hangingPunct="0">
              <a:spcBef>
                <a:spcPct val="0"/>
              </a:spcBef>
              <a:spcAft>
                <a:spcPct val="0"/>
              </a:spcAft>
              <a:tabLst>
                <a:tab pos="363538" algn="l"/>
                <a:tab pos="1789113" algn="l"/>
              </a:tabLst>
              <a:defRPr>
                <a:solidFill>
                  <a:schemeClr val="tx1"/>
                </a:solidFill>
                <a:latin typeface="Arial" panose="020B0604020202020204" pitchFamily="34" charset="0"/>
                <a:ea typeface="宋体" panose="02010600030101010101" pitchFamily="2" charset="-122"/>
              </a:defRPr>
            </a:lvl8pPr>
            <a:lvl9pPr marL="3886200" indent="-228600" defTabSz="715963" eaLnBrk="0" fontAlgn="base" hangingPunct="0">
              <a:spcBef>
                <a:spcPct val="0"/>
              </a:spcBef>
              <a:spcAft>
                <a:spcPct val="0"/>
              </a:spcAft>
              <a:tabLst>
                <a:tab pos="363538" algn="l"/>
                <a:tab pos="1789113" algn="l"/>
              </a:tabLst>
              <a:defRPr>
                <a:solidFill>
                  <a:schemeClr val="tx1"/>
                </a:solidFill>
                <a:latin typeface="Arial" panose="020B0604020202020204" pitchFamily="34" charset="0"/>
                <a:ea typeface="宋体" panose="02010600030101010101" pitchFamily="2" charset="-122"/>
              </a:defRPr>
            </a:lvl9pPr>
          </a:lstStyle>
          <a:p>
            <a:pPr algn="just">
              <a:lnSpc>
                <a:spcPct val="130000"/>
              </a:lnSpc>
              <a:buClr>
                <a:srgbClr val="0000FF"/>
              </a:buClr>
              <a:buFont typeface="Wingdings" pitchFamily="2" charset="2"/>
              <a:buChar char="v"/>
            </a:pPr>
            <a:r>
              <a:rPr lang="zh-CN" altLang="en-US"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sym typeface="Roboto condensed" panose="020F0502020204030204" pitchFamily="34" charset="0"/>
              </a:rPr>
              <a:t>基于多目标</a:t>
            </a:r>
            <a:r>
              <a:rPr lang="zh-CN" altLang="en-US" b="1" dirty="0">
                <a:solidFill>
                  <a:srgbClr val="000000"/>
                </a:solidFill>
                <a:latin typeface="Tahoma" panose="020B0604030504040204" pitchFamily="34" charset="0"/>
                <a:ea typeface="幼圆" panose="02010509060101010101" pitchFamily="49" charset="-122"/>
                <a:cs typeface="Tahoma" panose="020B0604030504040204" pitchFamily="34" charset="0"/>
                <a:sym typeface="Roboto condensed" panose="020F0502020204030204" pitchFamily="34" charset="0"/>
              </a:rPr>
              <a:t>进化集成学习的质量解析</a:t>
            </a:r>
            <a:endParaRPr lang="en-US" altLang="zh-CN" b="1" dirty="0">
              <a:solidFill>
                <a:srgbClr val="0000FF"/>
              </a:solidFill>
              <a:latin typeface="Tahoma" panose="020B0604030504040204" pitchFamily="34" charset="0"/>
              <a:cs typeface="Tahoma" panose="020B0604030504040204" pitchFamily="34" charset="0"/>
              <a:sym typeface="Roboto condensed" panose="020F0502020204030204" pitchFamily="34" charset="0"/>
            </a:endParaRPr>
          </a:p>
          <a:p>
            <a:pPr lvl="2" algn="just">
              <a:lnSpc>
                <a:spcPct val="130000"/>
              </a:lnSpc>
              <a:spcBef>
                <a:spcPts val="450"/>
              </a:spcBef>
              <a:buClr>
                <a:srgbClr val="0000FF"/>
              </a:buClr>
              <a:buSzPct val="75000"/>
              <a:buFont typeface="Wingdings" pitchFamily="2" charset="2"/>
              <a:buChar char="Ø"/>
            </a:pPr>
            <a:r>
              <a:rPr kumimoji="1" lang="zh-CN" altLang="en-US" sz="1500" b="1" dirty="0">
                <a:solidFill>
                  <a:srgbClr val="000000"/>
                </a:solidFill>
                <a:latin typeface="Times New Roman" panose="02020603050405020304" charset="0"/>
                <a:ea typeface="幼圆" panose="02010509060101010101" pitchFamily="49" charset="-122"/>
                <a:cs typeface="Times New Roman" panose="02020603050405020304" charset="0"/>
              </a:rPr>
              <a:t>针对高炉炼铁生产黑盒</a:t>
            </a:r>
            <a:r>
              <a:rPr kumimoji="1" lang="zh-CN" altLang="en-US" sz="1500" b="1" dirty="0">
                <a:latin typeface="Times New Roman" panose="02020603050405020304" charset="0"/>
                <a:ea typeface="幼圆" panose="02010509060101010101" pitchFamily="49" charset="-122"/>
                <a:cs typeface="Times New Roman" panose="02020603050405020304" charset="0"/>
              </a:rPr>
              <a:t>、变量多、大时滞而导致炉况波动大、质量不稳定等制约高炉绿色化转型升级的瓶颈难题，提出了基于多目标进化集成学习的高炉炼铁生产稳定性评价与预测模型，在模型中使用</a:t>
            </a:r>
            <a:r>
              <a:rPr kumimoji="1" lang="en-US" altLang="zh-CN" sz="1500" b="1" dirty="0">
                <a:latin typeface="Times New Roman" panose="02020603050405020304" charset="0"/>
                <a:ea typeface="幼圆" panose="02010509060101010101" pitchFamily="49" charset="-122"/>
                <a:cs typeface="Times New Roman" panose="02020603050405020304" charset="0"/>
              </a:rPr>
              <a:t>MOEA/D</a:t>
            </a:r>
            <a:r>
              <a:rPr kumimoji="1" lang="zh-CN" altLang="en-US" sz="1500" b="1" dirty="0">
                <a:latin typeface="Times New Roman" panose="02020603050405020304" charset="0"/>
                <a:ea typeface="幼圆" panose="02010509060101010101" pitchFamily="49" charset="-122"/>
                <a:cs typeface="Times New Roman" panose="02020603050405020304" charset="0"/>
              </a:rPr>
              <a:t>算法对机器学习模型进行结构与参数优化</a:t>
            </a:r>
            <a:endParaRPr kumimoji="1" lang="en-US" altLang="zh-CN" sz="1500" b="1" dirty="0">
              <a:latin typeface="Times New Roman" panose="02020603050405020304" charset="0"/>
              <a:ea typeface="幼圆" panose="02010509060101010101" pitchFamily="49" charset="-122"/>
              <a:cs typeface="Times New Roman" panose="02020603050405020304" charset="0"/>
            </a:endParaRPr>
          </a:p>
          <a:p>
            <a:pPr lvl="2" algn="just">
              <a:lnSpc>
                <a:spcPct val="130000"/>
              </a:lnSpc>
              <a:spcBef>
                <a:spcPts val="450"/>
              </a:spcBef>
              <a:buClr>
                <a:srgbClr val="0000FF"/>
              </a:buClr>
              <a:buSzPct val="75000"/>
              <a:buFont typeface="Wingdings" pitchFamily="2" charset="2"/>
              <a:buChar char="Ø"/>
            </a:pPr>
            <a:r>
              <a:rPr lang="zh-CN" altLang="en-US" sz="1500" b="1" dirty="0">
                <a:latin typeface="Times New Roman" panose="02020603050405020304" pitchFamily="18" charset="0"/>
                <a:ea typeface="幼圆" panose="02010509060101010101" pitchFamily="49" charset="-122"/>
                <a:cs typeface="Times New Roman" panose="02020603050405020304" pitchFamily="18" charset="0"/>
                <a:sym typeface="Roboto condensed" panose="020F0502020204030204" pitchFamily="34" charset="0"/>
              </a:rPr>
              <a:t>模型已经在国内某大型钢铁企业应用，预测结果与实际吻合度达到</a:t>
            </a:r>
            <a:r>
              <a:rPr lang="en-US" altLang="zh-CN" sz="1500" b="1" dirty="0">
                <a:solidFill>
                  <a:srgbClr val="0432FF"/>
                </a:solidFill>
                <a:latin typeface="Times New Roman" panose="02020603050405020304" pitchFamily="18" charset="0"/>
                <a:ea typeface="幼圆" panose="02010509060101010101" pitchFamily="49" charset="-122"/>
                <a:cs typeface="Times New Roman" panose="02020603050405020304" pitchFamily="18" charset="0"/>
                <a:sym typeface="Roboto condensed" panose="020F0502020204030204" pitchFamily="34" charset="0"/>
              </a:rPr>
              <a:t>93%</a:t>
            </a:r>
            <a:r>
              <a:rPr lang="zh-CN" altLang="en-US" sz="1500" b="1" dirty="0">
                <a:latin typeface="Times New Roman" panose="02020603050405020304" pitchFamily="18" charset="0"/>
                <a:ea typeface="幼圆" panose="02010509060101010101" pitchFamily="49" charset="-122"/>
                <a:cs typeface="Times New Roman" panose="02020603050405020304" pitchFamily="18" charset="0"/>
                <a:sym typeface="Roboto condensed" panose="020F0502020204030204" pitchFamily="34" charset="0"/>
              </a:rPr>
              <a:t>以上</a:t>
            </a:r>
            <a:r>
              <a:rPr lang="zh-CN" altLang="en-US" sz="1500" b="1" dirty="0">
                <a:solidFill>
                  <a:srgbClr val="0432FF"/>
                </a:solidFill>
                <a:latin typeface="Times New Roman" panose="02020603050405020304" pitchFamily="18" charset="0"/>
                <a:ea typeface="幼圆" panose="02010509060101010101" pitchFamily="49" charset="-122"/>
                <a:cs typeface="Times New Roman" panose="02020603050405020304" pitchFamily="18" charset="0"/>
                <a:sym typeface="Roboto condensed" panose="020F0502020204030204" pitchFamily="34" charset="0"/>
              </a:rPr>
              <a:t>，突破了炼铁过程难以准确评价和预测的瓶颈难题</a:t>
            </a:r>
            <a:endParaRPr lang="en-US" altLang="zh-CN" sz="1425" b="1" dirty="0">
              <a:latin typeface="Tahoma" panose="020B0604030504040204" pitchFamily="34" charset="0"/>
              <a:cs typeface="Tahoma" panose="020B0604030504040204" pitchFamily="34" charset="0"/>
              <a:sym typeface="Roboto condensed" panose="020F0502020204030204" pitchFamily="34" charset="0"/>
            </a:endParaRPr>
          </a:p>
        </p:txBody>
      </p:sp>
      <p:sp>
        <p:nvSpPr>
          <p:cNvPr id="5" name="灯片编号占位符 1">
            <a:extLst>
              <a:ext uri="{FF2B5EF4-FFF2-40B4-BE49-F238E27FC236}">
                <a16:creationId xmlns:a16="http://schemas.microsoft.com/office/drawing/2014/main" id="{B71493B0-2B96-3092-4BA9-E8B42E9D5D69}"/>
              </a:ext>
            </a:extLst>
          </p:cNvPr>
          <p:cNvSpPr txBox="1">
            <a:spLocks/>
          </p:cNvSpPr>
          <p:nvPr/>
        </p:nvSpPr>
        <p:spPr>
          <a:xfrm>
            <a:off x="8109393" y="5805264"/>
            <a:ext cx="1033404" cy="195486"/>
          </a:xfrm>
          <a:prstGeom prst="rect">
            <a:avLst/>
          </a:prstGeom>
        </p:spPr>
        <p:txBody>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a:defRPr/>
            </a:pPr>
            <a:fld id="{39050D12-C2BE-314A-9DAF-470E015970CC}" type="slidenum">
              <a:rPr lang="en-US" altLang="zh-CN" sz="900" b="1">
                <a:latin typeface="Arial" panose="020B0604020202020204" pitchFamily="34" charset="0"/>
                <a:cs typeface="Arial" panose="020B0604020202020204" pitchFamily="34" charset="0"/>
              </a:rPr>
              <a:pPr algn="r">
                <a:defRPr/>
              </a:pPr>
              <a:t>76</a:t>
            </a:fld>
            <a:r>
              <a:rPr lang="en-US" altLang="zh-CN" sz="900" b="1" dirty="0">
                <a:latin typeface="Arial" panose="020B0604020202020204" pitchFamily="34" charset="0"/>
                <a:cs typeface="Arial" panose="020B0604020202020204" pitchFamily="34" charset="0"/>
              </a:rPr>
              <a:t>/32</a:t>
            </a:r>
          </a:p>
        </p:txBody>
      </p:sp>
      <p:sp>
        <p:nvSpPr>
          <p:cNvPr id="11" name="文本框 1">
            <a:extLst>
              <a:ext uri="{FF2B5EF4-FFF2-40B4-BE49-F238E27FC236}">
                <a16:creationId xmlns:a16="http://schemas.microsoft.com/office/drawing/2014/main" id="{AB806A46-6661-6D04-3747-15C4ECA4953B}"/>
              </a:ext>
            </a:extLst>
          </p:cNvPr>
          <p:cNvSpPr txBox="1">
            <a:spLocks noChangeArrowheads="1"/>
          </p:cNvSpPr>
          <p:nvPr/>
        </p:nvSpPr>
        <p:spPr bwMode="auto">
          <a:xfrm>
            <a:off x="107504" y="836712"/>
            <a:ext cx="72100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b="1" dirty="0">
                <a:latin typeface="Times New Roman" panose="02020603050405020304" pitchFamily="18" charset="0"/>
                <a:ea typeface="YouYuan" panose="02010509060101010101" pitchFamily="49" charset="-122"/>
                <a:cs typeface="Times New Roman" panose="02020603050405020304" pitchFamily="18" charset="0"/>
                <a:sym typeface="Arial" panose="020B0604020202020204" pitchFamily="34" charset="0"/>
              </a:rPr>
              <a:t>   </a:t>
            </a:r>
            <a:r>
              <a:rPr lang="zh-CN" altLang="en-US" sz="2400" b="1" dirty="0">
                <a:latin typeface="Times New Roman" panose="02020603050405020304" pitchFamily="18" charset="0"/>
                <a:ea typeface="幼圆" panose="02010509060101010101" pitchFamily="49" charset="-122"/>
                <a:cs typeface="Times New Roman" panose="02020603050405020304" pitchFamily="18" charset="0"/>
                <a:sym typeface="Arial" panose="020B0604020202020204" pitchFamily="34" charset="0"/>
              </a:rPr>
              <a:t>钢铁工业高炉炼铁质量解析 </a:t>
            </a:r>
            <a:r>
              <a:rPr lang="en-US" altLang="zh-CN" sz="2400" b="1" dirty="0">
                <a:latin typeface="Times New Roman" panose="02020603050405020304" pitchFamily="18" charset="0"/>
                <a:ea typeface="幼圆" panose="02010509060101010101" pitchFamily="49" charset="-122"/>
                <a:cs typeface="Times New Roman" panose="02020603050405020304" pitchFamily="18" charset="0"/>
                <a:sym typeface="Arial" panose="020B0604020202020204" pitchFamily="34" charset="0"/>
              </a:rPr>
              <a:t>(</a:t>
            </a:r>
            <a:r>
              <a:rPr lang="zh-CN" altLang="en-US" sz="2400" b="1" dirty="0">
                <a:latin typeface="Times New Roman" panose="02020603050405020304" pitchFamily="18" charset="0"/>
                <a:ea typeface="幼圆" panose="02010509060101010101" pitchFamily="49" charset="-122"/>
                <a:cs typeface="Times New Roman" panose="02020603050405020304" pitchFamily="18" charset="0"/>
                <a:sym typeface="Arial" panose="020B0604020202020204" pitchFamily="34" charset="0"/>
              </a:rPr>
              <a:t>唐立新院士团队</a:t>
            </a:r>
            <a:r>
              <a:rPr lang="en-US" altLang="zh-CN" sz="2400" b="1" dirty="0">
                <a:latin typeface="Times New Roman" panose="02020603050405020304" pitchFamily="18" charset="0"/>
                <a:ea typeface="幼圆" panose="02010509060101010101" pitchFamily="49" charset="-122"/>
                <a:cs typeface="Times New Roman" panose="02020603050405020304" pitchFamily="18" charset="0"/>
                <a:sym typeface="Arial" panose="020B0604020202020204" pitchFamily="34" charset="0"/>
              </a:rPr>
              <a:t>)</a:t>
            </a:r>
            <a:endParaRPr lang="zh-CN" altLang="en-US" sz="2400" b="1" dirty="0">
              <a:latin typeface="YouYuan" panose="02010509060101010101" pitchFamily="49" charset="-122"/>
              <a:ea typeface="YouYuan" panose="02010509060101010101" pitchFamily="49" charset="-122"/>
            </a:endParaRPr>
          </a:p>
        </p:txBody>
      </p:sp>
      <p:pic>
        <p:nvPicPr>
          <p:cNvPr id="2" name="图片 1">
            <a:extLst>
              <a:ext uri="{FF2B5EF4-FFF2-40B4-BE49-F238E27FC236}">
                <a16:creationId xmlns:a16="http://schemas.microsoft.com/office/drawing/2014/main" id="{69A6FC7B-29E4-4236-BC1B-E18A1D986A59}"/>
              </a:ext>
            </a:extLst>
          </p:cNvPr>
          <p:cNvPicPr/>
          <p:nvPr/>
        </p:nvPicPr>
        <p:blipFill>
          <a:blip r:embed="rId3"/>
          <a:stretch>
            <a:fillRect/>
          </a:stretch>
        </p:blipFill>
        <p:spPr>
          <a:xfrm>
            <a:off x="2044942" y="3428992"/>
            <a:ext cx="5054117" cy="2474015"/>
          </a:xfrm>
          <a:prstGeom prst="rect">
            <a:avLst/>
          </a:prstGeom>
        </p:spPr>
      </p:pic>
    </p:spTree>
    <p:extLst>
      <p:ext uri="{BB962C8B-B14F-4D97-AF65-F5344CB8AC3E}">
        <p14:creationId xmlns:p14="http://schemas.microsoft.com/office/powerpoint/2010/main" val="14178242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
            <a:extLst>
              <a:ext uri="{FF2B5EF4-FFF2-40B4-BE49-F238E27FC236}">
                <a16:creationId xmlns:a16="http://schemas.microsoft.com/office/drawing/2014/main" id="{0FDC8592-3C1E-99CD-5F76-34C04079C248}"/>
              </a:ext>
            </a:extLst>
          </p:cNvPr>
          <p:cNvSpPr>
            <a:spLocks noChangeArrowheads="1"/>
          </p:cNvSpPr>
          <p:nvPr/>
        </p:nvSpPr>
        <p:spPr bwMode="auto">
          <a:xfrm>
            <a:off x="224517" y="1403775"/>
            <a:ext cx="8649970" cy="2081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defTabSz="715963">
              <a:tabLst>
                <a:tab pos="363538" algn="l"/>
                <a:tab pos="1789113" algn="l"/>
              </a:tabLst>
              <a:defRPr>
                <a:solidFill>
                  <a:schemeClr val="tx1"/>
                </a:solidFill>
                <a:latin typeface="Arial" panose="020B0604020202020204" pitchFamily="34" charset="0"/>
                <a:ea typeface="宋体" panose="02010600030101010101" pitchFamily="2" charset="-122"/>
              </a:defRPr>
            </a:lvl1pPr>
            <a:lvl2pPr marL="742950" indent="-285750" defTabSz="715963">
              <a:tabLst>
                <a:tab pos="363538" algn="l"/>
                <a:tab pos="1789113" algn="l"/>
              </a:tabLst>
              <a:defRPr>
                <a:solidFill>
                  <a:schemeClr val="tx1"/>
                </a:solidFill>
                <a:latin typeface="Arial" panose="020B0604020202020204" pitchFamily="34" charset="0"/>
                <a:ea typeface="宋体" panose="02010600030101010101" pitchFamily="2" charset="-122"/>
              </a:defRPr>
            </a:lvl2pPr>
            <a:lvl3pPr marL="631825" indent="-276225" defTabSz="715963">
              <a:tabLst>
                <a:tab pos="363538" algn="l"/>
                <a:tab pos="1789113" algn="l"/>
              </a:tabLst>
              <a:defRPr>
                <a:solidFill>
                  <a:schemeClr val="tx1"/>
                </a:solidFill>
                <a:latin typeface="Arial" panose="020B0604020202020204" pitchFamily="34" charset="0"/>
                <a:ea typeface="宋体" panose="02010600030101010101" pitchFamily="2" charset="-122"/>
              </a:defRPr>
            </a:lvl3pPr>
            <a:lvl4pPr marL="927100" indent="-304800" defTabSz="715963">
              <a:tabLst>
                <a:tab pos="363538" algn="l"/>
                <a:tab pos="1789113" algn="l"/>
              </a:tabLst>
              <a:defRPr>
                <a:solidFill>
                  <a:schemeClr val="tx1"/>
                </a:solidFill>
                <a:latin typeface="Arial" panose="020B0604020202020204" pitchFamily="34" charset="0"/>
                <a:ea typeface="宋体" panose="02010600030101010101" pitchFamily="2" charset="-122"/>
              </a:defRPr>
            </a:lvl4pPr>
            <a:lvl5pPr marL="2057400" indent="-228600" defTabSz="715963">
              <a:tabLst>
                <a:tab pos="363538" algn="l"/>
                <a:tab pos="1789113" algn="l"/>
              </a:tabLst>
              <a:defRPr>
                <a:solidFill>
                  <a:schemeClr val="tx1"/>
                </a:solidFill>
                <a:latin typeface="Arial" panose="020B0604020202020204" pitchFamily="34" charset="0"/>
                <a:ea typeface="宋体" panose="02010600030101010101" pitchFamily="2" charset="-122"/>
              </a:defRPr>
            </a:lvl5pPr>
            <a:lvl6pPr marL="2514600" indent="-228600" defTabSz="715963" eaLnBrk="0" fontAlgn="base" hangingPunct="0">
              <a:spcBef>
                <a:spcPct val="0"/>
              </a:spcBef>
              <a:spcAft>
                <a:spcPct val="0"/>
              </a:spcAft>
              <a:tabLst>
                <a:tab pos="363538" algn="l"/>
                <a:tab pos="1789113" algn="l"/>
              </a:tabLst>
              <a:defRPr>
                <a:solidFill>
                  <a:schemeClr val="tx1"/>
                </a:solidFill>
                <a:latin typeface="Arial" panose="020B0604020202020204" pitchFamily="34" charset="0"/>
                <a:ea typeface="宋体" panose="02010600030101010101" pitchFamily="2" charset="-122"/>
              </a:defRPr>
            </a:lvl6pPr>
            <a:lvl7pPr marL="2971800" indent="-228600" defTabSz="715963" eaLnBrk="0" fontAlgn="base" hangingPunct="0">
              <a:spcBef>
                <a:spcPct val="0"/>
              </a:spcBef>
              <a:spcAft>
                <a:spcPct val="0"/>
              </a:spcAft>
              <a:tabLst>
                <a:tab pos="363538" algn="l"/>
                <a:tab pos="1789113" algn="l"/>
              </a:tabLst>
              <a:defRPr>
                <a:solidFill>
                  <a:schemeClr val="tx1"/>
                </a:solidFill>
                <a:latin typeface="Arial" panose="020B0604020202020204" pitchFamily="34" charset="0"/>
                <a:ea typeface="宋体" panose="02010600030101010101" pitchFamily="2" charset="-122"/>
              </a:defRPr>
            </a:lvl7pPr>
            <a:lvl8pPr marL="3429000" indent="-228600" defTabSz="715963" eaLnBrk="0" fontAlgn="base" hangingPunct="0">
              <a:spcBef>
                <a:spcPct val="0"/>
              </a:spcBef>
              <a:spcAft>
                <a:spcPct val="0"/>
              </a:spcAft>
              <a:tabLst>
                <a:tab pos="363538" algn="l"/>
                <a:tab pos="1789113" algn="l"/>
              </a:tabLst>
              <a:defRPr>
                <a:solidFill>
                  <a:schemeClr val="tx1"/>
                </a:solidFill>
                <a:latin typeface="Arial" panose="020B0604020202020204" pitchFamily="34" charset="0"/>
                <a:ea typeface="宋体" panose="02010600030101010101" pitchFamily="2" charset="-122"/>
              </a:defRPr>
            </a:lvl8pPr>
            <a:lvl9pPr marL="3886200" indent="-228600" defTabSz="715963" eaLnBrk="0" fontAlgn="base" hangingPunct="0">
              <a:spcBef>
                <a:spcPct val="0"/>
              </a:spcBef>
              <a:spcAft>
                <a:spcPct val="0"/>
              </a:spcAft>
              <a:tabLst>
                <a:tab pos="363538" algn="l"/>
                <a:tab pos="1789113" algn="l"/>
              </a:tabLst>
              <a:defRPr>
                <a:solidFill>
                  <a:schemeClr val="tx1"/>
                </a:solidFill>
                <a:latin typeface="Arial" panose="020B0604020202020204" pitchFamily="34" charset="0"/>
                <a:ea typeface="宋体" panose="02010600030101010101" pitchFamily="2" charset="-122"/>
              </a:defRPr>
            </a:lvl9pPr>
          </a:lstStyle>
          <a:p>
            <a:pPr algn="just">
              <a:lnSpc>
                <a:spcPct val="130000"/>
              </a:lnSpc>
              <a:buClr>
                <a:srgbClr val="0000FF"/>
              </a:buClr>
              <a:buFont typeface="Wingdings" pitchFamily="2" charset="2"/>
              <a:buChar char="v"/>
            </a:pPr>
            <a:r>
              <a:rPr lang="zh-CN" altLang="en-US"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sym typeface="Roboto condensed" panose="020F0502020204030204" pitchFamily="34" charset="0"/>
              </a:rPr>
              <a:t>基于</a:t>
            </a:r>
            <a:r>
              <a:rPr lang="en-US" altLang="zh-CN" b="1" dirty="0">
                <a:solidFill>
                  <a:srgbClr val="000000"/>
                </a:solidFill>
                <a:latin typeface="Times New Roman" panose="02020603050405020304" pitchFamily="18" charset="0"/>
                <a:ea typeface="幼圆" panose="02010509060101010101" pitchFamily="49" charset="-122"/>
                <a:cs typeface="Times New Roman" panose="02020603050405020304" pitchFamily="18" charset="0"/>
                <a:sym typeface="Roboto condensed" panose="020F0502020204030204" pitchFamily="34" charset="0"/>
              </a:rPr>
              <a:t>MOEA/D</a:t>
            </a:r>
            <a:r>
              <a:rPr lang="zh-CN" altLang="en-US" b="1" dirty="0">
                <a:solidFill>
                  <a:srgbClr val="000000"/>
                </a:solidFill>
                <a:latin typeface="Tahoma" panose="020B0604030504040204" pitchFamily="34" charset="0"/>
                <a:ea typeface="幼圆" panose="02010509060101010101" pitchFamily="49" charset="-122"/>
                <a:cs typeface="Tahoma" panose="020B0604030504040204" pitchFamily="34" charset="0"/>
                <a:sym typeface="Roboto condensed" panose="020F0502020204030204" pitchFamily="34" charset="0"/>
              </a:rPr>
              <a:t>的连续退火生产过程多目标操作优化</a:t>
            </a:r>
            <a:endParaRPr lang="en-US" altLang="zh-CN" b="1" dirty="0">
              <a:solidFill>
                <a:srgbClr val="0000FF"/>
              </a:solidFill>
              <a:latin typeface="Tahoma" panose="020B0604030504040204" pitchFamily="34" charset="0"/>
              <a:cs typeface="Tahoma" panose="020B0604030504040204" pitchFamily="34" charset="0"/>
              <a:sym typeface="Roboto condensed" panose="020F0502020204030204" pitchFamily="34" charset="0"/>
            </a:endParaRPr>
          </a:p>
          <a:p>
            <a:pPr lvl="2" algn="just">
              <a:lnSpc>
                <a:spcPct val="130000"/>
              </a:lnSpc>
              <a:spcBef>
                <a:spcPts val="450"/>
              </a:spcBef>
              <a:buClr>
                <a:srgbClr val="0000FF"/>
              </a:buClr>
              <a:buSzPct val="75000"/>
              <a:buFont typeface="Wingdings" pitchFamily="2" charset="2"/>
              <a:buChar char="Ø"/>
            </a:pPr>
            <a:r>
              <a:rPr kumimoji="1" lang="zh-CN" altLang="en-US" sz="1500" b="1" dirty="0">
                <a:solidFill>
                  <a:srgbClr val="000000"/>
                </a:solidFill>
                <a:latin typeface="Times New Roman" panose="02020603050405020304" charset="0"/>
                <a:ea typeface="幼圆" panose="02010509060101010101" pitchFamily="49" charset="-122"/>
                <a:cs typeface="Times New Roman" panose="02020603050405020304" charset="0"/>
              </a:rPr>
              <a:t>针对</a:t>
            </a:r>
            <a:r>
              <a:rPr lang="zh-CN" altLang="en-US" sz="1500" b="1" dirty="0">
                <a:latin typeface="幼圆" panose="02010509060101010101" pitchFamily="49" charset="-122"/>
                <a:ea typeface="幼圆" panose="02010509060101010101" pitchFamily="49" charset="-122"/>
                <a:cs typeface="Tahoma" panose="020B0604030504040204" pitchFamily="34" charset="0"/>
                <a:sym typeface="Roboto condensed" panose="020F0502020204030204" pitchFamily="34" charset="0"/>
              </a:rPr>
              <a:t>冷轧连退生产过程产品质量波动较大并且难以进行优化控制的难题，基于多目标进化集成学习构建了连退生产过程的产品质量预报模型，进而提出了基于</a:t>
            </a:r>
            <a:r>
              <a:rPr lang="en-US" altLang="zh-CN" sz="1500" b="1" dirty="0">
                <a:latin typeface="幼圆" panose="02010509060101010101" pitchFamily="49" charset="-122"/>
                <a:ea typeface="幼圆" panose="02010509060101010101" pitchFamily="49" charset="-122"/>
                <a:cs typeface="Tahoma" panose="020B0604030504040204" pitchFamily="34" charset="0"/>
                <a:sym typeface="Roboto condensed" panose="020F0502020204030204" pitchFamily="34" charset="0"/>
              </a:rPr>
              <a:t>MOEA/D</a:t>
            </a:r>
            <a:r>
              <a:rPr lang="zh-CN" altLang="en-US" sz="1500" b="1" dirty="0">
                <a:latin typeface="幼圆" panose="02010509060101010101" pitchFamily="49" charset="-122"/>
                <a:ea typeface="幼圆" panose="02010509060101010101" pitchFamily="49" charset="-122"/>
                <a:cs typeface="Tahoma" panose="020B0604030504040204" pitchFamily="34" charset="0"/>
                <a:sym typeface="Roboto condensed" panose="020F0502020204030204" pitchFamily="34" charset="0"/>
              </a:rPr>
              <a:t>的连续退火生产过程操作优化算法</a:t>
            </a:r>
            <a:endParaRPr kumimoji="1" lang="en-US" altLang="zh-CN" sz="1500" b="1" dirty="0">
              <a:latin typeface="Times New Roman" panose="02020603050405020304" charset="0"/>
              <a:ea typeface="幼圆" panose="02010509060101010101" pitchFamily="49" charset="-122"/>
              <a:cs typeface="Times New Roman" panose="02020603050405020304" charset="0"/>
            </a:endParaRPr>
          </a:p>
          <a:p>
            <a:pPr lvl="2" algn="just">
              <a:lnSpc>
                <a:spcPct val="130000"/>
              </a:lnSpc>
              <a:spcBef>
                <a:spcPts val="450"/>
              </a:spcBef>
              <a:buClr>
                <a:srgbClr val="0000FF"/>
              </a:buClr>
              <a:buSzPct val="75000"/>
              <a:buFont typeface="Wingdings" pitchFamily="2" charset="2"/>
              <a:buChar char="Ø"/>
            </a:pPr>
            <a:r>
              <a:rPr lang="zh-CN" altLang="en-US" sz="1500" b="1" dirty="0">
                <a:latin typeface="Times New Roman" panose="02020603050405020304" pitchFamily="18" charset="0"/>
                <a:ea typeface="幼圆" panose="02010509060101010101" pitchFamily="49" charset="-122"/>
                <a:cs typeface="Times New Roman" panose="02020603050405020304" pitchFamily="18" charset="0"/>
                <a:sym typeface="Roboto condensed" panose="020F0502020204030204" pitchFamily="34" charset="0"/>
              </a:rPr>
              <a:t>在国内某大型钢铁企业的应用结果表明，所提出的模型与算法能够有效</a:t>
            </a:r>
            <a:r>
              <a:rPr lang="zh-CN" altLang="en-US" sz="1500" b="1" dirty="0">
                <a:latin typeface="幼圆" panose="02010509060101010101" pitchFamily="49" charset="-122"/>
                <a:ea typeface="幼圆" panose="02010509060101010101" pitchFamily="49" charset="-122"/>
                <a:cs typeface="Tahoma" panose="020B0604030504040204" pitchFamily="34" charset="0"/>
                <a:sym typeface="Roboto condensed" panose="020F0502020204030204" pitchFamily="34" charset="0"/>
              </a:rPr>
              <a:t>提高连退带钢产品质量及其稳定性，降低了生产中的质量波动</a:t>
            </a:r>
            <a:endParaRPr lang="en-US" altLang="zh-CN" sz="1425" b="1" dirty="0">
              <a:latin typeface="Tahoma" panose="020B0604030504040204" pitchFamily="34" charset="0"/>
              <a:cs typeface="Tahoma" panose="020B0604030504040204" pitchFamily="34" charset="0"/>
              <a:sym typeface="Roboto condensed" panose="020F0502020204030204" pitchFamily="34" charset="0"/>
            </a:endParaRPr>
          </a:p>
        </p:txBody>
      </p:sp>
      <p:sp>
        <p:nvSpPr>
          <p:cNvPr id="5" name="灯片编号占位符 1">
            <a:extLst>
              <a:ext uri="{FF2B5EF4-FFF2-40B4-BE49-F238E27FC236}">
                <a16:creationId xmlns:a16="http://schemas.microsoft.com/office/drawing/2014/main" id="{B71493B0-2B96-3092-4BA9-E8B42E9D5D69}"/>
              </a:ext>
            </a:extLst>
          </p:cNvPr>
          <p:cNvSpPr txBox="1">
            <a:spLocks/>
          </p:cNvSpPr>
          <p:nvPr/>
        </p:nvSpPr>
        <p:spPr>
          <a:xfrm>
            <a:off x="8109393" y="5805264"/>
            <a:ext cx="1033404" cy="195486"/>
          </a:xfrm>
          <a:prstGeom prst="rect">
            <a:avLst/>
          </a:prstGeom>
        </p:spPr>
        <p:txBody>
          <a:bodyPr/>
          <a:ls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a:defRPr/>
            </a:pPr>
            <a:fld id="{39050D12-C2BE-314A-9DAF-470E015970CC}" type="slidenum">
              <a:rPr lang="en-US" altLang="zh-CN" sz="900" b="1">
                <a:latin typeface="Arial" panose="020B0604020202020204" pitchFamily="34" charset="0"/>
                <a:cs typeface="Arial" panose="020B0604020202020204" pitchFamily="34" charset="0"/>
              </a:rPr>
              <a:pPr algn="r">
                <a:defRPr/>
              </a:pPr>
              <a:t>77</a:t>
            </a:fld>
            <a:r>
              <a:rPr lang="en-US" altLang="zh-CN" sz="900" b="1" dirty="0">
                <a:latin typeface="Arial" panose="020B0604020202020204" pitchFamily="34" charset="0"/>
                <a:cs typeface="Arial" panose="020B0604020202020204" pitchFamily="34" charset="0"/>
              </a:rPr>
              <a:t>/32</a:t>
            </a:r>
          </a:p>
        </p:txBody>
      </p:sp>
      <p:sp>
        <p:nvSpPr>
          <p:cNvPr id="11" name="文本框 1">
            <a:extLst>
              <a:ext uri="{FF2B5EF4-FFF2-40B4-BE49-F238E27FC236}">
                <a16:creationId xmlns:a16="http://schemas.microsoft.com/office/drawing/2014/main" id="{AB806A46-6661-6D04-3747-15C4ECA4953B}"/>
              </a:ext>
            </a:extLst>
          </p:cNvPr>
          <p:cNvSpPr txBox="1">
            <a:spLocks noChangeArrowheads="1"/>
          </p:cNvSpPr>
          <p:nvPr/>
        </p:nvSpPr>
        <p:spPr bwMode="auto">
          <a:xfrm>
            <a:off x="89298" y="867966"/>
            <a:ext cx="88751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400" b="1" dirty="0">
                <a:latin typeface="Times New Roman" panose="02020603050405020304" pitchFamily="18" charset="0"/>
                <a:ea typeface="YouYuan" panose="02010509060101010101" pitchFamily="49" charset="-122"/>
                <a:cs typeface="Times New Roman" panose="02020603050405020304" pitchFamily="18" charset="0"/>
                <a:sym typeface="Arial" panose="020B0604020202020204" pitchFamily="34" charset="0"/>
              </a:rPr>
              <a:t>   </a:t>
            </a:r>
            <a:r>
              <a:rPr lang="zh-CN" altLang="en-US" sz="2400" b="1" dirty="0">
                <a:latin typeface="Times New Roman" panose="02020603050405020304" pitchFamily="18" charset="0"/>
                <a:ea typeface="幼圆" panose="02010509060101010101" pitchFamily="49" charset="-122"/>
                <a:cs typeface="Times New Roman" panose="02020603050405020304" pitchFamily="18" charset="0"/>
                <a:sym typeface="Arial" panose="020B0604020202020204" pitchFamily="34" charset="0"/>
              </a:rPr>
              <a:t>钢铁工业连续退火多目标操作优化</a:t>
            </a:r>
            <a:r>
              <a:rPr lang="en-US" altLang="zh-CN" sz="2400" b="1" dirty="0">
                <a:latin typeface="Times New Roman" panose="02020603050405020304" pitchFamily="18" charset="0"/>
                <a:ea typeface="幼圆" panose="02010509060101010101" pitchFamily="49" charset="-122"/>
                <a:cs typeface="Times New Roman" panose="02020603050405020304" pitchFamily="18" charset="0"/>
                <a:sym typeface="Arial" panose="020B0604020202020204" pitchFamily="34" charset="0"/>
              </a:rPr>
              <a:t>(</a:t>
            </a:r>
            <a:r>
              <a:rPr lang="zh-CN" altLang="en-US" sz="2400" b="1" dirty="0">
                <a:latin typeface="Times New Roman" panose="02020603050405020304" pitchFamily="18" charset="0"/>
                <a:ea typeface="幼圆" panose="02010509060101010101" pitchFamily="49" charset="-122"/>
                <a:cs typeface="Times New Roman" panose="02020603050405020304" pitchFamily="18" charset="0"/>
                <a:sym typeface="Arial" panose="020B0604020202020204" pitchFamily="34" charset="0"/>
              </a:rPr>
              <a:t>唐立新院士团队</a:t>
            </a:r>
            <a:r>
              <a:rPr lang="en-US" altLang="zh-CN" sz="2400" b="1" dirty="0">
                <a:latin typeface="Times New Roman" panose="02020603050405020304" pitchFamily="18" charset="0"/>
                <a:ea typeface="幼圆" panose="02010509060101010101" pitchFamily="49" charset="-122"/>
                <a:cs typeface="Times New Roman" panose="02020603050405020304" pitchFamily="18" charset="0"/>
                <a:sym typeface="Arial" panose="020B0604020202020204" pitchFamily="34" charset="0"/>
              </a:rPr>
              <a:t>)</a:t>
            </a:r>
            <a:endParaRPr lang="zh-CN" altLang="en-US" sz="2400" b="1" dirty="0">
              <a:latin typeface="YouYuan" panose="02010509060101010101" pitchFamily="49" charset="-122"/>
              <a:ea typeface="YouYuan" panose="02010509060101010101" pitchFamily="49" charset="-122"/>
            </a:endParaRPr>
          </a:p>
        </p:txBody>
      </p:sp>
      <p:pic>
        <p:nvPicPr>
          <p:cNvPr id="4" name="图片 3">
            <a:extLst>
              <a:ext uri="{FF2B5EF4-FFF2-40B4-BE49-F238E27FC236}">
                <a16:creationId xmlns:a16="http://schemas.microsoft.com/office/drawing/2014/main" id="{87DF16D5-6A16-DA32-B612-F8EC9D7163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1784" y="3509485"/>
            <a:ext cx="4334119" cy="2295779"/>
          </a:xfrm>
          <a:prstGeom prst="rect">
            <a:avLst/>
          </a:prstGeom>
        </p:spPr>
      </p:pic>
    </p:spTree>
    <p:extLst>
      <p:ext uri="{BB962C8B-B14F-4D97-AF65-F5344CB8AC3E}">
        <p14:creationId xmlns:p14="http://schemas.microsoft.com/office/powerpoint/2010/main" val="543919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6"/>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eaLnBrk="1" hangingPunct="1">
              <a:spcBef>
                <a:spcPct val="0"/>
              </a:spcBef>
              <a:buClrTx/>
              <a:buFontTx/>
              <a:buNone/>
            </a:pPr>
            <a:fld id="{C874BDF2-96E1-4831-AAE9-EF138020234F}" type="slidenum">
              <a:rPr lang="en-GB" altLang="en-US" sz="1400" smtClean="0">
                <a:solidFill>
                  <a:schemeClr val="tx1"/>
                </a:solidFill>
              </a:rPr>
              <a:t>8</a:t>
            </a:fld>
            <a:r>
              <a:rPr lang="en-GB" altLang="en-US" sz="1400">
                <a:solidFill>
                  <a:schemeClr val="tx1"/>
                </a:solidFill>
              </a:rPr>
              <a:t>	</a:t>
            </a:r>
          </a:p>
        </p:txBody>
      </p:sp>
      <p:sp>
        <p:nvSpPr>
          <p:cNvPr id="6147" name="Rectangle 2"/>
          <p:cNvSpPr>
            <a:spLocks noGrp="1" noChangeArrowheads="1"/>
          </p:cNvSpPr>
          <p:nvPr>
            <p:ph type="title"/>
          </p:nvPr>
        </p:nvSpPr>
        <p:spPr>
          <a:xfrm>
            <a:off x="395288" y="333375"/>
            <a:ext cx="8229600" cy="863600"/>
          </a:xfrm>
        </p:spPr>
        <p:txBody>
          <a:bodyPr/>
          <a:lstStyle/>
          <a:p>
            <a:pPr eaLnBrk="1" hangingPunct="1"/>
            <a:r>
              <a:rPr lang="en-GB" altLang="en-US" sz="2400" dirty="0"/>
              <a:t>Pareto Optimal Solutions= </a:t>
            </a:r>
            <a:r>
              <a:rPr lang="en-GB" altLang="en-US" sz="2400" dirty="0">
                <a:solidFill>
                  <a:srgbClr val="FF0000"/>
                </a:solidFill>
              </a:rPr>
              <a:t>Best Trade-off Candidates</a:t>
            </a:r>
          </a:p>
        </p:txBody>
      </p:sp>
      <p:sp>
        <p:nvSpPr>
          <p:cNvPr id="8196" name="Rectangle 3"/>
          <p:cNvSpPr>
            <a:spLocks noGrp="1" noChangeArrowheads="1"/>
          </p:cNvSpPr>
          <p:nvPr>
            <p:ph type="body" sz="half" idx="1"/>
          </p:nvPr>
        </p:nvSpPr>
        <p:spPr>
          <a:xfrm>
            <a:off x="467544" y="3861048"/>
            <a:ext cx="8136904" cy="5029200"/>
          </a:xfrm>
        </p:spPr>
        <p:txBody>
          <a:bodyPr/>
          <a:lstStyle/>
          <a:p>
            <a:pPr eaLnBrk="1" hangingPunct="1">
              <a:defRPr/>
            </a:pPr>
            <a:endParaRPr lang="en-GB" sz="2000" dirty="0"/>
          </a:p>
          <a:p>
            <a:pPr eaLnBrk="1" hangingPunct="1">
              <a:defRPr/>
            </a:pPr>
            <a:r>
              <a:rPr lang="en-GB" sz="1800" dirty="0"/>
              <a:t>x is </a:t>
            </a:r>
            <a:r>
              <a:rPr lang="en-GB" sz="1800" dirty="0">
                <a:solidFill>
                  <a:srgbClr val="FF0000"/>
                </a:solidFill>
              </a:rPr>
              <a:t>Pareto optimal</a:t>
            </a:r>
            <a:r>
              <a:rPr lang="en-GB" sz="1800" dirty="0"/>
              <a:t> </a:t>
            </a:r>
            <a:r>
              <a:rPr lang="en-GB" sz="1800" dirty="0" err="1"/>
              <a:t>iff</a:t>
            </a:r>
            <a:r>
              <a:rPr lang="en-GB" sz="1800" dirty="0"/>
              <a:t> no other solution dominates it. </a:t>
            </a:r>
          </a:p>
          <a:p>
            <a:pPr marL="0" indent="0" eaLnBrk="1" hangingPunct="1">
              <a:buFont typeface="Wingdings" panose="05000000000000000000" pitchFamily="2" charset="2"/>
              <a:buNone/>
              <a:defRPr/>
            </a:pPr>
            <a:endParaRPr lang="en-GB" sz="1800" dirty="0"/>
          </a:p>
          <a:p>
            <a:pPr eaLnBrk="1" hangingPunct="1">
              <a:defRPr/>
            </a:pPr>
            <a:r>
              <a:rPr lang="en-GB" sz="1800" dirty="0"/>
              <a:t>A (rational) decision maker doesn’t like non-Pareto optimal solutions.</a:t>
            </a:r>
          </a:p>
          <a:p>
            <a:pPr marL="0" indent="0" eaLnBrk="1" hangingPunct="1">
              <a:buFont typeface="Wingdings" panose="05000000000000000000" pitchFamily="2" charset="2"/>
              <a:buNone/>
              <a:defRPr/>
            </a:pPr>
            <a:endParaRPr lang="en-GB" sz="1800" dirty="0"/>
          </a:p>
          <a:p>
            <a:pPr eaLnBrk="1" hangingPunct="1">
              <a:defRPr/>
            </a:pPr>
            <a:r>
              <a:rPr lang="en-GB" sz="1800" dirty="0">
                <a:solidFill>
                  <a:srgbClr val="FF0000"/>
                </a:solidFill>
              </a:rPr>
              <a:t>Pareto set</a:t>
            </a:r>
            <a:r>
              <a:rPr lang="en-GB" sz="1800" dirty="0"/>
              <a:t> (</a:t>
            </a:r>
            <a:r>
              <a:rPr lang="en-GB" sz="1800" dirty="0">
                <a:solidFill>
                  <a:srgbClr val="FF0000"/>
                </a:solidFill>
              </a:rPr>
              <a:t>PS</a:t>
            </a:r>
            <a:r>
              <a:rPr lang="en-GB" sz="1800" dirty="0"/>
              <a:t>)= the set of all Pareto optimal solutions in the x-space. </a:t>
            </a:r>
          </a:p>
          <a:p>
            <a:pPr marL="0" indent="0" eaLnBrk="1" hangingPunct="1">
              <a:buFont typeface="Wingdings" panose="05000000000000000000" pitchFamily="2" charset="2"/>
              <a:buNone/>
              <a:defRPr/>
            </a:pPr>
            <a:endParaRPr lang="en-GB" sz="1800" dirty="0"/>
          </a:p>
          <a:p>
            <a:pPr eaLnBrk="1" hangingPunct="1">
              <a:defRPr/>
            </a:pPr>
            <a:r>
              <a:rPr lang="en-GB" sz="1800" dirty="0">
                <a:solidFill>
                  <a:srgbClr val="FF0000"/>
                </a:solidFill>
              </a:rPr>
              <a:t>Pareto front</a:t>
            </a:r>
            <a:r>
              <a:rPr lang="en-GB" sz="1800" dirty="0"/>
              <a:t> (</a:t>
            </a:r>
            <a:r>
              <a:rPr lang="en-GB" sz="1800" dirty="0">
                <a:solidFill>
                  <a:srgbClr val="FF0000"/>
                </a:solidFill>
              </a:rPr>
              <a:t>PF</a:t>
            </a:r>
            <a:r>
              <a:rPr lang="en-GB" sz="1800" dirty="0"/>
              <a:t>) = the image of the PS in the F-space.</a:t>
            </a:r>
          </a:p>
          <a:p>
            <a:pPr eaLnBrk="1" hangingPunct="1">
              <a:defRPr/>
            </a:pPr>
            <a:endParaRPr lang="en-GB" sz="1800" dirty="0"/>
          </a:p>
          <a:p>
            <a:pPr eaLnBrk="1" hangingPunct="1">
              <a:buFont typeface="Wingdings" panose="05000000000000000000" pitchFamily="2" charset="2"/>
              <a:buNone/>
              <a:defRPr/>
            </a:pPr>
            <a:endParaRPr lang="en-GB" sz="1800" dirty="0"/>
          </a:p>
          <a:p>
            <a:pPr eaLnBrk="1" hangingPunct="1">
              <a:buFont typeface="Wingdings" panose="05000000000000000000" pitchFamily="2" charset="2"/>
              <a:buNone/>
              <a:defRPr/>
            </a:pPr>
            <a:endParaRPr lang="en-GB" sz="2000" dirty="0"/>
          </a:p>
          <a:p>
            <a:pPr eaLnBrk="1" hangingPunct="1">
              <a:buFont typeface="Wingdings" panose="05000000000000000000" pitchFamily="2" charset="2"/>
              <a:buNone/>
              <a:defRPr/>
            </a:pPr>
            <a:r>
              <a:rPr lang="en-GB" sz="2000" dirty="0"/>
              <a:t>  </a:t>
            </a:r>
          </a:p>
          <a:p>
            <a:pPr eaLnBrk="1" hangingPunct="1">
              <a:buFont typeface="Wingdings" panose="05000000000000000000" pitchFamily="2" charset="2"/>
              <a:buNone/>
              <a:defRPr/>
            </a:pPr>
            <a:endParaRPr lang="en-GB" sz="2000" dirty="0"/>
          </a:p>
          <a:p>
            <a:pPr eaLnBrk="1" hangingPunct="1">
              <a:buFont typeface="Wingdings" panose="05000000000000000000" pitchFamily="2" charset="2"/>
              <a:buNone/>
              <a:defRPr/>
            </a:pPr>
            <a:endParaRPr lang="en-GB" sz="2000" dirty="0"/>
          </a:p>
          <a:p>
            <a:pPr eaLnBrk="1" hangingPunct="1">
              <a:buFont typeface="Wingdings" panose="05000000000000000000" pitchFamily="2" charset="2"/>
              <a:buNone/>
              <a:defRPr/>
            </a:pPr>
            <a:endParaRPr lang="en-GB" sz="2000" dirty="0"/>
          </a:p>
        </p:txBody>
      </p:sp>
      <p:grpSp>
        <p:nvGrpSpPr>
          <p:cNvPr id="3" name="Group 2"/>
          <p:cNvGrpSpPr/>
          <p:nvPr/>
        </p:nvGrpSpPr>
        <p:grpSpPr>
          <a:xfrm>
            <a:off x="770706" y="1196752"/>
            <a:ext cx="7849215" cy="2487593"/>
            <a:chOff x="1115616" y="1229439"/>
            <a:chExt cx="7849215" cy="2487593"/>
          </a:xfrm>
        </p:grpSpPr>
        <p:sp>
          <p:nvSpPr>
            <p:cNvPr id="25" name="任意多边形: 形状 8"/>
            <p:cNvSpPr/>
            <p:nvPr/>
          </p:nvSpPr>
          <p:spPr>
            <a:xfrm>
              <a:off x="1193005" y="1594813"/>
              <a:ext cx="2198402" cy="1988195"/>
            </a:xfrm>
            <a:custGeom>
              <a:avLst/>
              <a:gdLst>
                <a:gd name="connsiteX0" fmla="*/ 0 w 324464"/>
                <a:gd name="connsiteY0" fmla="*/ 0 h 1548581"/>
                <a:gd name="connsiteX1" fmla="*/ 324464 w 324464"/>
                <a:gd name="connsiteY1" fmla="*/ 1548581 h 1548581"/>
                <a:gd name="connsiteX0-1" fmla="*/ 0 w 2949677"/>
                <a:gd name="connsiteY0-2" fmla="*/ 0 h 2153265"/>
                <a:gd name="connsiteX1-3" fmla="*/ 2949677 w 2949677"/>
                <a:gd name="connsiteY1-4" fmla="*/ 2153265 h 2153265"/>
                <a:gd name="connsiteX0-5" fmla="*/ 0 w 2949677"/>
                <a:gd name="connsiteY0-6" fmla="*/ 0 h 2153265"/>
                <a:gd name="connsiteX1-7" fmla="*/ 2949677 w 2949677"/>
                <a:gd name="connsiteY1-8" fmla="*/ 2153265 h 2153265"/>
                <a:gd name="connsiteX0-9" fmla="*/ 0 w 3001296"/>
                <a:gd name="connsiteY0-10" fmla="*/ 0 h 1725562"/>
                <a:gd name="connsiteX1-11" fmla="*/ 3001296 w 3001296"/>
                <a:gd name="connsiteY1-12" fmla="*/ 1725562 h 1725562"/>
                <a:gd name="connsiteX0-13" fmla="*/ 0 w 3001296"/>
                <a:gd name="connsiteY0-14" fmla="*/ 0 h 1725562"/>
                <a:gd name="connsiteX1-15" fmla="*/ 3001296 w 3001296"/>
                <a:gd name="connsiteY1-16" fmla="*/ 1725562 h 1725562"/>
                <a:gd name="connsiteX0-17" fmla="*/ 0 w 3001296"/>
                <a:gd name="connsiteY0-18" fmla="*/ 0 h 1725562"/>
                <a:gd name="connsiteX1-19" fmla="*/ 3001296 w 3001296"/>
                <a:gd name="connsiteY1-20" fmla="*/ 1725562 h 1725562"/>
                <a:gd name="connsiteX2" fmla="*/ 0 w 3001296"/>
                <a:gd name="connsiteY2" fmla="*/ 0 h 1725562"/>
                <a:gd name="connsiteX0-21" fmla="*/ 0 w 3001296"/>
                <a:gd name="connsiteY0-22" fmla="*/ 0 h 1725562"/>
                <a:gd name="connsiteX1-23" fmla="*/ 3001296 w 3001296"/>
                <a:gd name="connsiteY1-24" fmla="*/ 1725562 h 1725562"/>
                <a:gd name="connsiteX2-25" fmla="*/ 0 w 3001296"/>
                <a:gd name="connsiteY2-26" fmla="*/ 0 h 1725562"/>
                <a:gd name="connsiteX0-27" fmla="*/ 31623 w 3066737"/>
                <a:gd name="connsiteY0-28" fmla="*/ 51956 h 1782709"/>
                <a:gd name="connsiteX1-29" fmla="*/ 3032919 w 3066737"/>
                <a:gd name="connsiteY1-30" fmla="*/ 1777518 h 1782709"/>
                <a:gd name="connsiteX2-31" fmla="*/ 1550704 w 3066737"/>
                <a:gd name="connsiteY2-32" fmla="*/ 568149 h 1782709"/>
                <a:gd name="connsiteX3" fmla="*/ 31623 w 3066737"/>
                <a:gd name="connsiteY3" fmla="*/ 51956 h 1782709"/>
                <a:gd name="connsiteX0-33" fmla="*/ 21815 w 3084580"/>
                <a:gd name="connsiteY0-34" fmla="*/ 448710 h 2177136"/>
                <a:gd name="connsiteX1-35" fmla="*/ 3023111 w 3084580"/>
                <a:gd name="connsiteY1-36" fmla="*/ 2174272 h 2177136"/>
                <a:gd name="connsiteX2-37" fmla="*/ 2197199 w 3084580"/>
                <a:gd name="connsiteY2-38" fmla="*/ 94748 h 2177136"/>
                <a:gd name="connsiteX3-39" fmla="*/ 21815 w 3084580"/>
                <a:gd name="connsiteY3-40" fmla="*/ 448710 h 2177136"/>
                <a:gd name="connsiteX0-41" fmla="*/ 21815 w 3084580"/>
                <a:gd name="connsiteY0-42" fmla="*/ 137652 h 2315904"/>
                <a:gd name="connsiteX1-43" fmla="*/ 3023111 w 3084580"/>
                <a:gd name="connsiteY1-44" fmla="*/ 2313040 h 2315904"/>
                <a:gd name="connsiteX2-45" fmla="*/ 2197199 w 3084580"/>
                <a:gd name="connsiteY2-46" fmla="*/ 233516 h 2315904"/>
                <a:gd name="connsiteX3-47" fmla="*/ 21815 w 3084580"/>
                <a:gd name="connsiteY3-48" fmla="*/ 137652 h 2315904"/>
                <a:gd name="connsiteX0-49" fmla="*/ 0 w 3062765"/>
                <a:gd name="connsiteY0-50" fmla="*/ 174691 h 2352943"/>
                <a:gd name="connsiteX1-51" fmla="*/ 3001296 w 3062765"/>
                <a:gd name="connsiteY1-52" fmla="*/ 2350079 h 2352943"/>
                <a:gd name="connsiteX2-53" fmla="*/ 2175384 w 3062765"/>
                <a:gd name="connsiteY2-54" fmla="*/ 270555 h 2352943"/>
                <a:gd name="connsiteX3-55" fmla="*/ 0 w 3062765"/>
                <a:gd name="connsiteY3-56" fmla="*/ 174691 h 2352943"/>
                <a:gd name="connsiteX0-57" fmla="*/ 141168 w 3203933"/>
                <a:gd name="connsiteY0-58" fmla="*/ 174691 h 2352943"/>
                <a:gd name="connsiteX1-59" fmla="*/ 3142464 w 3203933"/>
                <a:gd name="connsiteY1-60" fmla="*/ 2350079 h 2352943"/>
                <a:gd name="connsiteX2-61" fmla="*/ 2316552 w 3203933"/>
                <a:gd name="connsiteY2-62" fmla="*/ 270555 h 2352943"/>
                <a:gd name="connsiteX3-63" fmla="*/ 141168 w 3203933"/>
                <a:gd name="connsiteY3-64" fmla="*/ 174691 h 2352943"/>
                <a:gd name="connsiteX0-65" fmla="*/ 144369 w 3207134"/>
                <a:gd name="connsiteY0-66" fmla="*/ 174691 h 2352943"/>
                <a:gd name="connsiteX1-67" fmla="*/ 3145665 w 3207134"/>
                <a:gd name="connsiteY1-68" fmla="*/ 2350079 h 2352943"/>
                <a:gd name="connsiteX2-69" fmla="*/ 2319753 w 3207134"/>
                <a:gd name="connsiteY2-70" fmla="*/ 270555 h 2352943"/>
                <a:gd name="connsiteX3-71" fmla="*/ 144369 w 3207134"/>
                <a:gd name="connsiteY3-72" fmla="*/ 174691 h 2352943"/>
                <a:gd name="connsiteX0-73" fmla="*/ 144369 w 3236451"/>
                <a:gd name="connsiteY0-74" fmla="*/ 174691 h 2350142"/>
                <a:gd name="connsiteX1-75" fmla="*/ 3145665 w 3236451"/>
                <a:gd name="connsiteY1-76" fmla="*/ 2350079 h 2350142"/>
                <a:gd name="connsiteX2-77" fmla="*/ 2319753 w 3236451"/>
                <a:gd name="connsiteY2-78" fmla="*/ 270555 h 2350142"/>
                <a:gd name="connsiteX3-79" fmla="*/ 144369 w 3236451"/>
                <a:gd name="connsiteY3-80" fmla="*/ 174691 h 2350142"/>
                <a:gd name="connsiteX0-81" fmla="*/ 245157 w 2947996"/>
                <a:gd name="connsiteY0-82" fmla="*/ 174691 h 2313272"/>
                <a:gd name="connsiteX1-83" fmla="*/ 2781879 w 2947996"/>
                <a:gd name="connsiteY1-84" fmla="*/ 2313208 h 2313272"/>
                <a:gd name="connsiteX2-85" fmla="*/ 2420541 w 2947996"/>
                <a:gd name="connsiteY2-86" fmla="*/ 270555 h 2313272"/>
                <a:gd name="connsiteX3-87" fmla="*/ 245157 w 2947996"/>
                <a:gd name="connsiteY3-88" fmla="*/ 174691 h 2313272"/>
                <a:gd name="connsiteX0-89" fmla="*/ 135330 w 2838169"/>
                <a:gd name="connsiteY0-90" fmla="*/ 174691 h 2413484"/>
                <a:gd name="connsiteX1-91" fmla="*/ 496662 w 2838169"/>
                <a:gd name="connsiteY1-92" fmla="*/ 1900252 h 2413484"/>
                <a:gd name="connsiteX2-93" fmla="*/ 2672052 w 2838169"/>
                <a:gd name="connsiteY2-94" fmla="*/ 2313208 h 2413484"/>
                <a:gd name="connsiteX3-95" fmla="*/ 2310714 w 2838169"/>
                <a:gd name="connsiteY3-96" fmla="*/ 270555 h 2413484"/>
                <a:gd name="connsiteX4" fmla="*/ 135330 w 2838169"/>
                <a:gd name="connsiteY4" fmla="*/ 174691 h 2413484"/>
                <a:gd name="connsiteX0-97" fmla="*/ 211449 w 2914288"/>
                <a:gd name="connsiteY0-98" fmla="*/ 174691 h 2424164"/>
                <a:gd name="connsiteX1-99" fmla="*/ 336806 w 2914288"/>
                <a:gd name="connsiteY1-100" fmla="*/ 1959245 h 2424164"/>
                <a:gd name="connsiteX2-101" fmla="*/ 2748171 w 2914288"/>
                <a:gd name="connsiteY2-102" fmla="*/ 2313208 h 2424164"/>
                <a:gd name="connsiteX3-103" fmla="*/ 2386833 w 2914288"/>
                <a:gd name="connsiteY3-104" fmla="*/ 270555 h 2424164"/>
                <a:gd name="connsiteX4-105" fmla="*/ 211449 w 2914288"/>
                <a:gd name="connsiteY4-106" fmla="*/ 174691 h 2424164"/>
                <a:gd name="connsiteX0-107" fmla="*/ 211449 w 2844804"/>
                <a:gd name="connsiteY0-108" fmla="*/ 491888 h 2741361"/>
                <a:gd name="connsiteX1-109" fmla="*/ 336806 w 2844804"/>
                <a:gd name="connsiteY1-110" fmla="*/ 2276442 h 2741361"/>
                <a:gd name="connsiteX2-111" fmla="*/ 2748171 w 2844804"/>
                <a:gd name="connsiteY2-112" fmla="*/ 2630405 h 2741361"/>
                <a:gd name="connsiteX3-113" fmla="*/ 1981252 w 2844804"/>
                <a:gd name="connsiteY3-114" fmla="*/ 101055 h 2741361"/>
                <a:gd name="connsiteX4-115" fmla="*/ 211449 w 2844804"/>
                <a:gd name="connsiteY4-116" fmla="*/ 491888 h 2741361"/>
                <a:gd name="connsiteX0-117" fmla="*/ 231594 w 2820704"/>
                <a:gd name="connsiteY0-118" fmla="*/ 673841 h 2716836"/>
                <a:gd name="connsiteX1-119" fmla="*/ 312706 w 2820704"/>
                <a:gd name="connsiteY1-120" fmla="*/ 2251917 h 2716836"/>
                <a:gd name="connsiteX2-121" fmla="*/ 2724071 w 2820704"/>
                <a:gd name="connsiteY2-122" fmla="*/ 2605880 h 2716836"/>
                <a:gd name="connsiteX3-123" fmla="*/ 1957152 w 2820704"/>
                <a:gd name="connsiteY3-124" fmla="*/ 76530 h 2716836"/>
                <a:gd name="connsiteX4-125" fmla="*/ 231594 w 2820704"/>
                <a:gd name="connsiteY4-126" fmla="*/ 673841 h 2716836"/>
                <a:gd name="connsiteX0-127" fmla="*/ 231594 w 2800960"/>
                <a:gd name="connsiteY0-128" fmla="*/ 673841 h 2563174"/>
                <a:gd name="connsiteX1-129" fmla="*/ 312706 w 2800960"/>
                <a:gd name="connsiteY1-130" fmla="*/ 2251917 h 2563174"/>
                <a:gd name="connsiteX2-131" fmla="*/ 2701949 w 2800960"/>
                <a:gd name="connsiteY2-132" fmla="*/ 2392029 h 2563174"/>
                <a:gd name="connsiteX3-133" fmla="*/ 1957152 w 2800960"/>
                <a:gd name="connsiteY3-134" fmla="*/ 76530 h 2563174"/>
                <a:gd name="connsiteX4-135" fmla="*/ 231594 w 2800960"/>
                <a:gd name="connsiteY4-136" fmla="*/ 673841 h 2563174"/>
              </a:gdLst>
              <a:ahLst/>
              <a:cxnLst>
                <a:cxn ang="0">
                  <a:pos x="connsiteX0-1" y="connsiteY0-2"/>
                </a:cxn>
                <a:cxn ang="0">
                  <a:pos x="connsiteX1-3" y="connsiteY1-4"/>
                </a:cxn>
                <a:cxn ang="0">
                  <a:pos x="connsiteX2-25" y="connsiteY2-26"/>
                </a:cxn>
                <a:cxn ang="0">
                  <a:pos x="connsiteX3-39" y="connsiteY3-40"/>
                </a:cxn>
                <a:cxn ang="0">
                  <a:pos x="connsiteX4-105" y="connsiteY4-106"/>
                </a:cxn>
              </a:cxnLst>
              <a:rect l="l" t="t" r="r" b="b"/>
              <a:pathLst>
                <a:path w="2800960" h="2563174">
                  <a:moveTo>
                    <a:pt x="231594" y="673841"/>
                  </a:moveTo>
                  <a:cubicBezTo>
                    <a:pt x="-70748" y="945457"/>
                    <a:pt x="-110081" y="1895498"/>
                    <a:pt x="312706" y="2251917"/>
                  </a:cubicBezTo>
                  <a:cubicBezTo>
                    <a:pt x="735493" y="2608336"/>
                    <a:pt x="2399607" y="2663645"/>
                    <a:pt x="2701949" y="2392029"/>
                  </a:cubicBezTo>
                  <a:cubicBezTo>
                    <a:pt x="3036245" y="1991364"/>
                    <a:pt x="2457368" y="364124"/>
                    <a:pt x="1957152" y="76530"/>
                  </a:cubicBezTo>
                  <a:cubicBezTo>
                    <a:pt x="1456936" y="-211064"/>
                    <a:pt x="382764" y="383790"/>
                    <a:pt x="231594" y="673841"/>
                  </a:cubicBezTo>
                  <a:close/>
                </a:path>
              </a:pathLst>
            </a:custGeom>
            <a:solidFill>
              <a:srgbClr val="00B050">
                <a:alpha val="1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9"/>
            <p:cNvCxnSpPr/>
            <p:nvPr/>
          </p:nvCxnSpPr>
          <p:spPr>
            <a:xfrm flipV="1">
              <a:off x="4499572" y="1308915"/>
              <a:ext cx="0" cy="2408117"/>
            </a:xfrm>
            <a:prstGeom prst="straightConnector1">
              <a:avLst/>
            </a:prstGeom>
            <a:ln w="12700">
              <a:solidFill>
                <a:schemeClr val="accent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27" name="直接箭头连接符 10"/>
            <p:cNvCxnSpPr/>
            <p:nvPr/>
          </p:nvCxnSpPr>
          <p:spPr>
            <a:xfrm>
              <a:off x="4152302" y="3488232"/>
              <a:ext cx="3323015" cy="0"/>
            </a:xfrm>
            <a:prstGeom prst="straightConnector1">
              <a:avLst/>
            </a:prstGeom>
            <a:ln w="12700">
              <a:solidFill>
                <a:schemeClr val="accent1"/>
              </a:solidFill>
              <a:headEnd type="none"/>
              <a:tailEnd type="stealth" w="lg" len="med"/>
            </a:ln>
          </p:spPr>
          <p:style>
            <a:lnRef idx="1">
              <a:schemeClr val="accent1"/>
            </a:lnRef>
            <a:fillRef idx="0">
              <a:schemeClr val="accent1"/>
            </a:fillRef>
            <a:effectRef idx="0">
              <a:schemeClr val="accent1"/>
            </a:effectRef>
            <a:fontRef idx="minor">
              <a:schemeClr val="tx1"/>
            </a:fontRef>
          </p:style>
        </p:cxnSp>
        <p:sp>
          <p:nvSpPr>
            <p:cNvPr id="28" name="任意多边形: 形状 11"/>
            <p:cNvSpPr/>
            <p:nvPr/>
          </p:nvSpPr>
          <p:spPr>
            <a:xfrm>
              <a:off x="4568273" y="1357814"/>
              <a:ext cx="2707859" cy="2054766"/>
            </a:xfrm>
            <a:custGeom>
              <a:avLst/>
              <a:gdLst>
                <a:gd name="connsiteX0" fmla="*/ 177 w 3431028"/>
                <a:gd name="connsiteY0" fmla="*/ 430992 h 2677713"/>
                <a:gd name="connsiteX1" fmla="*/ 280396 w 3431028"/>
                <a:gd name="connsiteY1" fmla="*/ 1426508 h 2677713"/>
                <a:gd name="connsiteX2" fmla="*/ 1128429 w 3431028"/>
                <a:gd name="connsiteY2" fmla="*/ 2370405 h 2677713"/>
                <a:gd name="connsiteX3" fmla="*/ 3178454 w 3431028"/>
                <a:gd name="connsiteY3" fmla="*/ 2606379 h 2677713"/>
                <a:gd name="connsiteX4" fmla="*/ 3230074 w 3431028"/>
                <a:gd name="connsiteY4" fmla="*/ 1227405 h 2677713"/>
                <a:gd name="connsiteX5" fmla="*/ 1651996 w 3431028"/>
                <a:gd name="connsiteY5" fmla="*/ 106528 h 2677713"/>
                <a:gd name="connsiteX6" fmla="*/ 309893 w 3431028"/>
                <a:gd name="connsiteY6" fmla="*/ 84405 h 2677713"/>
                <a:gd name="connsiteX7" fmla="*/ 177 w 3431028"/>
                <a:gd name="connsiteY7" fmla="*/ 430992 h 2677713"/>
                <a:gd name="connsiteX0-1" fmla="*/ 177 w 3431028"/>
                <a:gd name="connsiteY0-2" fmla="*/ 430992 h 2677713"/>
                <a:gd name="connsiteX1-3" fmla="*/ 280396 w 3431028"/>
                <a:gd name="connsiteY1-4" fmla="*/ 1426508 h 2677713"/>
                <a:gd name="connsiteX2-5" fmla="*/ 1128429 w 3431028"/>
                <a:gd name="connsiteY2-6" fmla="*/ 2370405 h 2677713"/>
                <a:gd name="connsiteX3-7" fmla="*/ 3178454 w 3431028"/>
                <a:gd name="connsiteY3-8" fmla="*/ 2606379 h 2677713"/>
                <a:gd name="connsiteX4-9" fmla="*/ 3230074 w 3431028"/>
                <a:gd name="connsiteY4-10" fmla="*/ 1227405 h 2677713"/>
                <a:gd name="connsiteX5-11" fmla="*/ 1651996 w 3431028"/>
                <a:gd name="connsiteY5-12" fmla="*/ 106528 h 2677713"/>
                <a:gd name="connsiteX6-13" fmla="*/ 309893 w 3431028"/>
                <a:gd name="connsiteY6-14" fmla="*/ 84405 h 2677713"/>
                <a:gd name="connsiteX7-15" fmla="*/ 177 w 3431028"/>
                <a:gd name="connsiteY7-16" fmla="*/ 430992 h 2677713"/>
                <a:gd name="connsiteX0-17" fmla="*/ 1 w 3430852"/>
                <a:gd name="connsiteY0-18" fmla="*/ 430992 h 2675796"/>
                <a:gd name="connsiteX1-19" fmla="*/ 310700 w 3430852"/>
                <a:gd name="connsiteY1-20" fmla="*/ 1502708 h 2675796"/>
                <a:gd name="connsiteX2-21" fmla="*/ 1128253 w 3430852"/>
                <a:gd name="connsiteY2-22" fmla="*/ 2370405 h 2675796"/>
                <a:gd name="connsiteX3-23" fmla="*/ 3178278 w 3430852"/>
                <a:gd name="connsiteY3-24" fmla="*/ 2606379 h 2675796"/>
                <a:gd name="connsiteX4-25" fmla="*/ 3229898 w 3430852"/>
                <a:gd name="connsiteY4-26" fmla="*/ 1227405 h 2675796"/>
                <a:gd name="connsiteX5-27" fmla="*/ 1651820 w 3430852"/>
                <a:gd name="connsiteY5-28" fmla="*/ 106528 h 2675796"/>
                <a:gd name="connsiteX6-29" fmla="*/ 309717 w 3430852"/>
                <a:gd name="connsiteY6-30" fmla="*/ 84405 h 2675796"/>
                <a:gd name="connsiteX7-31" fmla="*/ 1 w 3430852"/>
                <a:gd name="connsiteY7-32" fmla="*/ 430992 h 2675796"/>
                <a:gd name="connsiteX0-33" fmla="*/ 1 w 3430852"/>
                <a:gd name="connsiteY0-34" fmla="*/ 430992 h 2675796"/>
                <a:gd name="connsiteX1-35" fmla="*/ 310700 w 3430852"/>
                <a:gd name="connsiteY1-36" fmla="*/ 1502708 h 2675796"/>
                <a:gd name="connsiteX2-37" fmla="*/ 1128253 w 3430852"/>
                <a:gd name="connsiteY2-38" fmla="*/ 2370405 h 2675796"/>
                <a:gd name="connsiteX3-39" fmla="*/ 3178278 w 3430852"/>
                <a:gd name="connsiteY3-40" fmla="*/ 2606379 h 2675796"/>
                <a:gd name="connsiteX4-41" fmla="*/ 3229898 w 3430852"/>
                <a:gd name="connsiteY4-42" fmla="*/ 1227405 h 2675796"/>
                <a:gd name="connsiteX5-43" fmla="*/ 1651820 w 3430852"/>
                <a:gd name="connsiteY5-44" fmla="*/ 106528 h 2675796"/>
                <a:gd name="connsiteX6-45" fmla="*/ 309717 w 3430852"/>
                <a:gd name="connsiteY6-46" fmla="*/ 84405 h 2675796"/>
                <a:gd name="connsiteX7-47" fmla="*/ 1 w 3430852"/>
                <a:gd name="connsiteY7-48" fmla="*/ 430992 h 2675796"/>
                <a:gd name="connsiteX0-49" fmla="*/ 1 w 3430852"/>
                <a:gd name="connsiteY0-50" fmla="*/ 430992 h 2675796"/>
                <a:gd name="connsiteX1-51" fmla="*/ 310700 w 3430852"/>
                <a:gd name="connsiteY1-52" fmla="*/ 1502708 h 2675796"/>
                <a:gd name="connsiteX2-53" fmla="*/ 1128253 w 3430852"/>
                <a:gd name="connsiteY2-54" fmla="*/ 2370405 h 2675796"/>
                <a:gd name="connsiteX3-55" fmla="*/ 3178278 w 3430852"/>
                <a:gd name="connsiteY3-56" fmla="*/ 2606379 h 2675796"/>
                <a:gd name="connsiteX4-57" fmla="*/ 3229898 w 3430852"/>
                <a:gd name="connsiteY4-58" fmla="*/ 1227405 h 2675796"/>
                <a:gd name="connsiteX5-59" fmla="*/ 1651820 w 3430852"/>
                <a:gd name="connsiteY5-60" fmla="*/ 106528 h 2675796"/>
                <a:gd name="connsiteX6-61" fmla="*/ 309717 w 3430852"/>
                <a:gd name="connsiteY6-62" fmla="*/ 84405 h 2675796"/>
                <a:gd name="connsiteX7-63" fmla="*/ 1 w 3430852"/>
                <a:gd name="connsiteY7-64" fmla="*/ 430992 h 2675796"/>
                <a:gd name="connsiteX0-65" fmla="*/ 1 w 3430852"/>
                <a:gd name="connsiteY0-66" fmla="*/ 430992 h 2675796"/>
                <a:gd name="connsiteX1-67" fmla="*/ 310700 w 3430852"/>
                <a:gd name="connsiteY1-68" fmla="*/ 1502708 h 2675796"/>
                <a:gd name="connsiteX2-69" fmla="*/ 1128253 w 3430852"/>
                <a:gd name="connsiteY2-70" fmla="*/ 2370405 h 2675796"/>
                <a:gd name="connsiteX3-71" fmla="*/ 3178278 w 3430852"/>
                <a:gd name="connsiteY3-72" fmla="*/ 2606379 h 2675796"/>
                <a:gd name="connsiteX4-73" fmla="*/ 3229898 w 3430852"/>
                <a:gd name="connsiteY4-74" fmla="*/ 1227405 h 2675796"/>
                <a:gd name="connsiteX5-75" fmla="*/ 1651820 w 3430852"/>
                <a:gd name="connsiteY5-76" fmla="*/ 106528 h 2675796"/>
                <a:gd name="connsiteX6-77" fmla="*/ 309717 w 3430852"/>
                <a:gd name="connsiteY6-78" fmla="*/ 84405 h 2675796"/>
                <a:gd name="connsiteX7-79" fmla="*/ 1 w 3430852"/>
                <a:gd name="connsiteY7-80" fmla="*/ 430992 h 2675796"/>
                <a:gd name="connsiteX0-81" fmla="*/ 0 w 3430851"/>
                <a:gd name="connsiteY0-82" fmla="*/ 364067 h 2608871"/>
                <a:gd name="connsiteX1-83" fmla="*/ 310699 w 3430851"/>
                <a:gd name="connsiteY1-84" fmla="*/ 1435783 h 2608871"/>
                <a:gd name="connsiteX2-85" fmla="*/ 1128252 w 3430851"/>
                <a:gd name="connsiteY2-86" fmla="*/ 2303480 h 2608871"/>
                <a:gd name="connsiteX3-87" fmla="*/ 3178277 w 3430851"/>
                <a:gd name="connsiteY3-88" fmla="*/ 2539454 h 2608871"/>
                <a:gd name="connsiteX4-89" fmla="*/ 3229897 w 3430851"/>
                <a:gd name="connsiteY4-90" fmla="*/ 1160480 h 2608871"/>
                <a:gd name="connsiteX5-91" fmla="*/ 1651819 w 3430851"/>
                <a:gd name="connsiteY5-92" fmla="*/ 39603 h 2608871"/>
                <a:gd name="connsiteX6-93" fmla="*/ 0 w 3430851"/>
                <a:gd name="connsiteY6-94" fmla="*/ 364067 h 2608871"/>
                <a:gd name="connsiteX0-95" fmla="*/ 22675 w 3453526"/>
                <a:gd name="connsiteY0-96" fmla="*/ 402129 h 2646933"/>
                <a:gd name="connsiteX1-97" fmla="*/ 333374 w 3453526"/>
                <a:gd name="connsiteY1-98" fmla="*/ 1473845 h 2646933"/>
                <a:gd name="connsiteX2-99" fmla="*/ 1150927 w 3453526"/>
                <a:gd name="connsiteY2-100" fmla="*/ 2341542 h 2646933"/>
                <a:gd name="connsiteX3-101" fmla="*/ 3200952 w 3453526"/>
                <a:gd name="connsiteY3-102" fmla="*/ 2577516 h 2646933"/>
                <a:gd name="connsiteX4-103" fmla="*/ 3252572 w 3453526"/>
                <a:gd name="connsiteY4-104" fmla="*/ 1198542 h 2646933"/>
                <a:gd name="connsiteX5-105" fmla="*/ 1674494 w 3453526"/>
                <a:gd name="connsiteY5-106" fmla="*/ 77665 h 2646933"/>
                <a:gd name="connsiteX6-107" fmla="*/ 22675 w 3453526"/>
                <a:gd name="connsiteY6-108" fmla="*/ 402129 h 2646933"/>
                <a:gd name="connsiteX0-109" fmla="*/ 22675 w 3453526"/>
                <a:gd name="connsiteY0-110" fmla="*/ 402129 h 2646933"/>
                <a:gd name="connsiteX1-111" fmla="*/ 333374 w 3453526"/>
                <a:gd name="connsiteY1-112" fmla="*/ 1473845 h 2646933"/>
                <a:gd name="connsiteX2-113" fmla="*/ 1150927 w 3453526"/>
                <a:gd name="connsiteY2-114" fmla="*/ 2341542 h 2646933"/>
                <a:gd name="connsiteX3-115" fmla="*/ 3200952 w 3453526"/>
                <a:gd name="connsiteY3-116" fmla="*/ 2577516 h 2646933"/>
                <a:gd name="connsiteX4-117" fmla="*/ 3252572 w 3453526"/>
                <a:gd name="connsiteY4-118" fmla="*/ 1198542 h 2646933"/>
                <a:gd name="connsiteX5-119" fmla="*/ 1674494 w 3453526"/>
                <a:gd name="connsiteY5-120" fmla="*/ 77665 h 2646933"/>
                <a:gd name="connsiteX6-121" fmla="*/ 22675 w 3453526"/>
                <a:gd name="connsiteY6-122" fmla="*/ 402129 h 2646933"/>
                <a:gd name="connsiteX0-123" fmla="*/ 4445 w 3435296"/>
                <a:gd name="connsiteY0-124" fmla="*/ 403991 h 2648795"/>
                <a:gd name="connsiteX1-125" fmla="*/ 315144 w 3435296"/>
                <a:gd name="connsiteY1-126" fmla="*/ 1475707 h 2648795"/>
                <a:gd name="connsiteX2-127" fmla="*/ 1132697 w 3435296"/>
                <a:gd name="connsiteY2-128" fmla="*/ 2343404 h 2648795"/>
                <a:gd name="connsiteX3-129" fmla="*/ 3182722 w 3435296"/>
                <a:gd name="connsiteY3-130" fmla="*/ 2579378 h 2648795"/>
                <a:gd name="connsiteX4-131" fmla="*/ 3234342 w 3435296"/>
                <a:gd name="connsiteY4-132" fmla="*/ 1200404 h 2648795"/>
                <a:gd name="connsiteX5-133" fmla="*/ 1656264 w 3435296"/>
                <a:gd name="connsiteY5-134" fmla="*/ 79527 h 2648795"/>
                <a:gd name="connsiteX6-135" fmla="*/ 4445 w 3435296"/>
                <a:gd name="connsiteY6-136" fmla="*/ 403991 h 2648795"/>
                <a:gd name="connsiteX0-137" fmla="*/ 4445 w 3381876"/>
                <a:gd name="connsiteY0-138" fmla="*/ 403991 h 2688616"/>
                <a:gd name="connsiteX1-139" fmla="*/ 315144 w 3381876"/>
                <a:gd name="connsiteY1-140" fmla="*/ 1475707 h 2688616"/>
                <a:gd name="connsiteX2-141" fmla="*/ 1132697 w 3381876"/>
                <a:gd name="connsiteY2-142" fmla="*/ 2343404 h 2688616"/>
                <a:gd name="connsiteX3-143" fmla="*/ 3076042 w 3381876"/>
                <a:gd name="connsiteY3-144" fmla="*/ 2625098 h 2688616"/>
                <a:gd name="connsiteX4-145" fmla="*/ 3234342 w 3381876"/>
                <a:gd name="connsiteY4-146" fmla="*/ 1200404 h 2688616"/>
                <a:gd name="connsiteX5-147" fmla="*/ 1656264 w 3381876"/>
                <a:gd name="connsiteY5-148" fmla="*/ 79527 h 2688616"/>
                <a:gd name="connsiteX6-149" fmla="*/ 4445 w 3381876"/>
                <a:gd name="connsiteY6-150" fmla="*/ 403991 h 2688616"/>
                <a:gd name="connsiteX0-151" fmla="*/ 4445 w 3391268"/>
                <a:gd name="connsiteY0-152" fmla="*/ 403991 h 2638801"/>
                <a:gd name="connsiteX1-153" fmla="*/ 315144 w 3391268"/>
                <a:gd name="connsiteY1-154" fmla="*/ 1475707 h 2638801"/>
                <a:gd name="connsiteX2-155" fmla="*/ 1132697 w 3391268"/>
                <a:gd name="connsiteY2-156" fmla="*/ 2343404 h 2638801"/>
                <a:gd name="connsiteX3-157" fmla="*/ 3076042 w 3391268"/>
                <a:gd name="connsiteY3-158" fmla="*/ 2625098 h 2638801"/>
                <a:gd name="connsiteX4-159" fmla="*/ 3234342 w 3391268"/>
                <a:gd name="connsiteY4-160" fmla="*/ 1200404 h 2638801"/>
                <a:gd name="connsiteX5-161" fmla="*/ 1656264 w 3391268"/>
                <a:gd name="connsiteY5-162" fmla="*/ 79527 h 2638801"/>
                <a:gd name="connsiteX6-163" fmla="*/ 4445 w 3391268"/>
                <a:gd name="connsiteY6-164" fmla="*/ 403991 h 2638801"/>
                <a:gd name="connsiteX0-165" fmla="*/ 4445 w 3373318"/>
                <a:gd name="connsiteY0-166" fmla="*/ 403991 h 2691876"/>
                <a:gd name="connsiteX1-167" fmla="*/ 315144 w 3373318"/>
                <a:gd name="connsiteY1-168" fmla="*/ 1475707 h 2691876"/>
                <a:gd name="connsiteX2-169" fmla="*/ 1307957 w 3373318"/>
                <a:gd name="connsiteY2-170" fmla="*/ 2358644 h 2691876"/>
                <a:gd name="connsiteX3-171" fmla="*/ 3076042 w 3373318"/>
                <a:gd name="connsiteY3-172" fmla="*/ 2625098 h 2691876"/>
                <a:gd name="connsiteX4-173" fmla="*/ 3234342 w 3373318"/>
                <a:gd name="connsiteY4-174" fmla="*/ 1200404 h 2691876"/>
                <a:gd name="connsiteX5-175" fmla="*/ 1656264 w 3373318"/>
                <a:gd name="connsiteY5-176" fmla="*/ 79527 h 2691876"/>
                <a:gd name="connsiteX6-177" fmla="*/ 4445 w 3373318"/>
                <a:gd name="connsiteY6-178" fmla="*/ 403991 h 2691876"/>
                <a:gd name="connsiteX0-179" fmla="*/ 4445 w 3450053"/>
                <a:gd name="connsiteY0-180" fmla="*/ 403991 h 2648997"/>
                <a:gd name="connsiteX1-181" fmla="*/ 315144 w 3450053"/>
                <a:gd name="connsiteY1-182" fmla="*/ 1475707 h 2648997"/>
                <a:gd name="connsiteX2-183" fmla="*/ 1307957 w 3450053"/>
                <a:gd name="connsiteY2-184" fmla="*/ 2358644 h 2648997"/>
                <a:gd name="connsiteX3-185" fmla="*/ 3076042 w 3450053"/>
                <a:gd name="connsiteY3-186" fmla="*/ 2625098 h 2648997"/>
                <a:gd name="connsiteX4-187" fmla="*/ 3234342 w 3450053"/>
                <a:gd name="connsiteY4-188" fmla="*/ 1200404 h 2648997"/>
                <a:gd name="connsiteX5-189" fmla="*/ 1656264 w 3450053"/>
                <a:gd name="connsiteY5-190" fmla="*/ 79527 h 2648997"/>
                <a:gd name="connsiteX6-191" fmla="*/ 4445 w 3450053"/>
                <a:gd name="connsiteY6-192" fmla="*/ 403991 h 2648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450053" h="2648997">
                  <a:moveTo>
                    <a:pt x="4445" y="403991"/>
                  </a:moveTo>
                  <a:cubicBezTo>
                    <a:pt x="-28575" y="872908"/>
                    <a:pt x="127102" y="1152471"/>
                    <a:pt x="315144" y="1475707"/>
                  </a:cubicBezTo>
                  <a:cubicBezTo>
                    <a:pt x="434606" y="1798943"/>
                    <a:pt x="847807" y="2167079"/>
                    <a:pt x="1307957" y="2358644"/>
                  </a:cubicBezTo>
                  <a:cubicBezTo>
                    <a:pt x="1768107" y="2550209"/>
                    <a:pt x="2526378" y="2711458"/>
                    <a:pt x="3076042" y="2625098"/>
                  </a:cubicBezTo>
                  <a:cubicBezTo>
                    <a:pt x="3625706" y="2538738"/>
                    <a:pt x="3470972" y="1624666"/>
                    <a:pt x="3234342" y="1200404"/>
                  </a:cubicBezTo>
                  <a:cubicBezTo>
                    <a:pt x="2997712" y="776142"/>
                    <a:pt x="2142961" y="270027"/>
                    <a:pt x="1656264" y="79527"/>
                  </a:cubicBezTo>
                  <a:cubicBezTo>
                    <a:pt x="1117948" y="-53208"/>
                    <a:pt x="37465" y="-64926"/>
                    <a:pt x="4445" y="403991"/>
                  </a:cubicBezTo>
                  <a:close/>
                </a:path>
              </a:pathLst>
            </a:custGeom>
            <a:solidFill>
              <a:schemeClr val="accent2">
                <a:lumMod val="60000"/>
                <a:lumOff val="4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12"/>
            <p:cNvSpPr/>
            <p:nvPr/>
          </p:nvSpPr>
          <p:spPr>
            <a:xfrm>
              <a:off x="1963975" y="1904332"/>
              <a:ext cx="83731" cy="9457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13"/>
            <p:cNvSpPr/>
            <p:nvPr/>
          </p:nvSpPr>
          <p:spPr>
            <a:xfrm>
              <a:off x="1882194" y="1774297"/>
              <a:ext cx="919902" cy="1773198"/>
            </a:xfrm>
            <a:custGeom>
              <a:avLst/>
              <a:gdLst>
                <a:gd name="connsiteX0" fmla="*/ 174204 w 1187684"/>
                <a:gd name="connsiteY0" fmla="*/ 0 h 1874520"/>
                <a:gd name="connsiteX1" fmla="*/ 37044 w 1187684"/>
                <a:gd name="connsiteY1" fmla="*/ 723900 h 1874520"/>
                <a:gd name="connsiteX2" fmla="*/ 768564 w 1187684"/>
                <a:gd name="connsiteY2" fmla="*/ 1028700 h 1874520"/>
                <a:gd name="connsiteX3" fmla="*/ 1187664 w 1187684"/>
                <a:gd name="connsiteY3" fmla="*/ 1272540 h 1874520"/>
                <a:gd name="connsiteX4" fmla="*/ 753324 w 1187684"/>
                <a:gd name="connsiteY4" fmla="*/ 1874520 h 1874520"/>
                <a:gd name="connsiteX0-1" fmla="*/ 248977 w 1171017"/>
                <a:gd name="connsiteY0-2" fmla="*/ 0 h 2125980"/>
                <a:gd name="connsiteX1-3" fmla="*/ 20377 w 1171017"/>
                <a:gd name="connsiteY1-4" fmla="*/ 975360 h 2125980"/>
                <a:gd name="connsiteX2-5" fmla="*/ 751897 w 1171017"/>
                <a:gd name="connsiteY2-6" fmla="*/ 1280160 h 2125980"/>
                <a:gd name="connsiteX3-7" fmla="*/ 1170997 w 1171017"/>
                <a:gd name="connsiteY3-8" fmla="*/ 1524000 h 2125980"/>
                <a:gd name="connsiteX4-9" fmla="*/ 736657 w 1171017"/>
                <a:gd name="connsiteY4-10" fmla="*/ 2125980 h 2125980"/>
                <a:gd name="connsiteX0-11" fmla="*/ 248977 w 1172037"/>
                <a:gd name="connsiteY0-12" fmla="*/ 0 h 2286000"/>
                <a:gd name="connsiteX1-13" fmla="*/ 20377 w 1172037"/>
                <a:gd name="connsiteY1-14" fmla="*/ 975360 h 2286000"/>
                <a:gd name="connsiteX2-15" fmla="*/ 751897 w 1172037"/>
                <a:gd name="connsiteY2-16" fmla="*/ 1280160 h 2286000"/>
                <a:gd name="connsiteX3-17" fmla="*/ 1170997 w 1172037"/>
                <a:gd name="connsiteY3-18" fmla="*/ 1524000 h 2286000"/>
                <a:gd name="connsiteX4-19" fmla="*/ 637597 w 1172037"/>
                <a:gd name="connsiteY4-20" fmla="*/ 2286000 h 2286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72037" h="2286000">
                  <a:moveTo>
                    <a:pt x="248977" y="0"/>
                  </a:moveTo>
                  <a:cubicBezTo>
                    <a:pt x="130867" y="276225"/>
                    <a:pt x="-63443" y="762000"/>
                    <a:pt x="20377" y="975360"/>
                  </a:cubicBezTo>
                  <a:cubicBezTo>
                    <a:pt x="104197" y="1188720"/>
                    <a:pt x="560127" y="1188720"/>
                    <a:pt x="751897" y="1280160"/>
                  </a:cubicBezTo>
                  <a:cubicBezTo>
                    <a:pt x="943667" y="1371600"/>
                    <a:pt x="1190047" y="1356360"/>
                    <a:pt x="1170997" y="1524000"/>
                  </a:cubicBezTo>
                  <a:cubicBezTo>
                    <a:pt x="1151947" y="1691640"/>
                    <a:pt x="853497" y="2055495"/>
                    <a:pt x="637597" y="2286000"/>
                  </a:cubicBezTo>
                </a:path>
              </a:pathLst>
            </a:cu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14"/>
            <p:cNvSpPr/>
            <p:nvPr/>
          </p:nvSpPr>
          <p:spPr>
            <a:xfrm>
              <a:off x="1827246" y="2378710"/>
              <a:ext cx="83731" cy="9457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15"/>
            <p:cNvSpPr/>
            <p:nvPr/>
          </p:nvSpPr>
          <p:spPr>
            <a:xfrm>
              <a:off x="2298187" y="2677865"/>
              <a:ext cx="83731" cy="9457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16"/>
            <p:cNvSpPr/>
            <p:nvPr/>
          </p:nvSpPr>
          <p:spPr>
            <a:xfrm>
              <a:off x="2759429" y="2901518"/>
              <a:ext cx="83731" cy="9457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17"/>
            <p:cNvSpPr/>
            <p:nvPr/>
          </p:nvSpPr>
          <p:spPr>
            <a:xfrm>
              <a:off x="2457098" y="3361333"/>
              <a:ext cx="83731" cy="9457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18"/>
            <p:cNvSpPr txBox="1"/>
            <p:nvPr/>
          </p:nvSpPr>
          <p:spPr>
            <a:xfrm>
              <a:off x="1115616" y="1240086"/>
              <a:ext cx="1079563" cy="287985"/>
            </a:xfrm>
            <a:prstGeom prst="rect">
              <a:avLst/>
            </a:prstGeom>
            <a:noFill/>
          </p:spPr>
          <p:txBody>
            <a:bodyPr wrap="none" rtlCol="0">
              <a:spAutoFit/>
            </a:bodyPr>
            <a:lstStyle/>
            <a:p>
              <a:r>
                <a:rPr lang="en-US" altLang="zh-CN" i="1" dirty="0"/>
                <a:t>Search Space</a:t>
              </a:r>
              <a:endParaRPr lang="zh-CN" altLang="en-US" i="1" dirty="0"/>
            </a:p>
          </p:txBody>
        </p:sp>
        <p:sp>
          <p:nvSpPr>
            <p:cNvPr id="36" name="文本框 19"/>
            <p:cNvSpPr txBox="1"/>
            <p:nvPr/>
          </p:nvSpPr>
          <p:spPr>
            <a:xfrm>
              <a:off x="6228184" y="1244384"/>
              <a:ext cx="2736647" cy="369332"/>
            </a:xfrm>
            <a:prstGeom prst="rect">
              <a:avLst/>
            </a:prstGeom>
            <a:noFill/>
          </p:spPr>
          <p:txBody>
            <a:bodyPr wrap="none" rtlCol="0">
              <a:spAutoFit/>
            </a:bodyPr>
            <a:lstStyle/>
            <a:p>
              <a:r>
                <a:rPr lang="en-US" altLang="zh-CN" i="1" dirty="0"/>
                <a:t>Feasible objective region</a:t>
              </a:r>
              <a:endParaRPr lang="zh-CN" altLang="en-US" i="1" dirty="0"/>
            </a:p>
          </p:txBody>
        </p:sp>
        <mc:AlternateContent xmlns:mc="http://schemas.openxmlformats.org/markup-compatibility/2006" xmlns:a14="http://schemas.microsoft.com/office/drawing/2010/main">
          <mc:Choice Requires="a14">
            <p:sp>
              <p:nvSpPr>
                <p:cNvPr id="37" name="文本框 21"/>
                <p:cNvSpPr txBox="1"/>
                <p:nvPr/>
              </p:nvSpPr>
              <p:spPr>
                <a:xfrm>
                  <a:off x="7288375" y="3502170"/>
                  <a:ext cx="200248" cy="214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1</m:t>
                            </m:r>
                          </m:sub>
                        </m:sSub>
                      </m:oMath>
                    </m:oMathPara>
                  </a14:m>
                  <a:endParaRPr lang="zh-CN" altLang="en-US" dirty="0"/>
                </a:p>
              </p:txBody>
            </p:sp>
          </mc:Choice>
          <mc:Fallback xmlns="">
            <p:sp>
              <p:nvSpPr>
                <p:cNvPr id="37" name="文本框 21"/>
                <p:cNvSpPr txBox="1">
                  <a:spLocks noRot="1" noChangeAspect="1" noMove="1" noResize="1" noEditPoints="1" noAdjustHandles="1" noChangeArrowheads="1" noChangeShapeType="1" noTextEdit="1"/>
                </p:cNvSpPr>
                <p:nvPr/>
              </p:nvSpPr>
              <p:spPr>
                <a:xfrm>
                  <a:off x="7288375" y="3502170"/>
                  <a:ext cx="200248" cy="214862"/>
                </a:xfrm>
                <a:prstGeom prst="rect">
                  <a:avLst/>
                </a:prstGeom>
                <a:blipFill rotWithShape="1">
                  <a:blip r:embed="rId6"/>
                  <a:stretch>
                    <a:fillRect l="-48485" r="-24242" b="-77143"/>
                  </a:stretch>
                </a:blipFill>
              </p:spPr>
              <p:txBody>
                <a:bodyPr/>
                <a:lstStyle/>
                <a:p>
                  <a:r>
                    <a:rPr lang="en-US">
                      <a:noFill/>
                    </a:rPr>
                    <a:t> </a:t>
                  </a:r>
                  <a:endParaRPr lang="en-US">
                    <a:noFill/>
                  </a:endParaRPr>
                </a:p>
              </p:txBody>
            </p:sp>
          </mc:Fallback>
        </mc:AlternateContent>
        <mc:AlternateContent xmlns:mc="http://schemas.openxmlformats.org/markup-compatibility/2006" xmlns:a14="http://schemas.microsoft.com/office/drawing/2010/main">
          <mc:Choice Requires="a14">
            <p:sp>
              <p:nvSpPr>
                <p:cNvPr id="38" name="文本框 24"/>
                <p:cNvSpPr txBox="1"/>
                <p:nvPr/>
              </p:nvSpPr>
              <p:spPr>
                <a:xfrm>
                  <a:off x="4211721" y="1229439"/>
                  <a:ext cx="204425" cy="214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38" name="文本框 24"/>
                <p:cNvSpPr txBox="1">
                  <a:spLocks noRot="1" noChangeAspect="1" noMove="1" noResize="1" noEditPoints="1" noAdjustHandles="1" noChangeArrowheads="1" noChangeShapeType="1" noTextEdit="1"/>
                </p:cNvSpPr>
                <p:nvPr/>
              </p:nvSpPr>
              <p:spPr>
                <a:xfrm>
                  <a:off x="4211721" y="1229439"/>
                  <a:ext cx="204425" cy="214862"/>
                </a:xfrm>
                <a:prstGeom prst="rect">
                  <a:avLst/>
                </a:prstGeom>
                <a:blipFill rotWithShape="1">
                  <a:blip r:embed="rId7"/>
                  <a:stretch>
                    <a:fillRect l="-47059" r="-23529" b="-72222"/>
                  </a:stretch>
                </a:blipFill>
              </p:spPr>
              <p:txBody>
                <a:bodyPr/>
                <a:lstStyle/>
                <a:p>
                  <a:r>
                    <a:rPr lang="en-US">
                      <a:noFill/>
                    </a:rPr>
                    <a:t> </a:t>
                  </a:r>
                  <a:endParaRPr lang="en-US">
                    <a:noFill/>
                  </a:endParaRPr>
                </a:p>
              </p:txBody>
            </p:sp>
          </mc:Fallback>
        </mc:AlternateContent>
        <p:sp>
          <p:nvSpPr>
            <p:cNvPr id="39" name="任意多边形: 形状 26"/>
            <p:cNvSpPr/>
            <p:nvPr/>
          </p:nvSpPr>
          <p:spPr>
            <a:xfrm>
              <a:off x="4560716" y="1617223"/>
              <a:ext cx="2268680" cy="1785019"/>
            </a:xfrm>
            <a:custGeom>
              <a:avLst/>
              <a:gdLst>
                <a:gd name="connsiteX0" fmla="*/ 0 w 3025140"/>
                <a:gd name="connsiteY0" fmla="*/ 0 h 2319552"/>
                <a:gd name="connsiteX1" fmla="*/ 502920 w 3025140"/>
                <a:gd name="connsiteY1" fmla="*/ 1524000 h 2319552"/>
                <a:gd name="connsiteX2" fmla="*/ 1958340 w 3025140"/>
                <a:gd name="connsiteY2" fmla="*/ 2225040 h 2319552"/>
                <a:gd name="connsiteX3" fmla="*/ 3025140 w 3025140"/>
                <a:gd name="connsiteY3" fmla="*/ 2293620 h 2319552"/>
                <a:gd name="connsiteX0-1" fmla="*/ 0 w 3025140"/>
                <a:gd name="connsiteY0-2" fmla="*/ 0 h 2319552"/>
                <a:gd name="connsiteX1-3" fmla="*/ 579120 w 3025140"/>
                <a:gd name="connsiteY1-4" fmla="*/ 1524000 h 2319552"/>
                <a:gd name="connsiteX2-5" fmla="*/ 1958340 w 3025140"/>
                <a:gd name="connsiteY2-6" fmla="*/ 2225040 h 2319552"/>
                <a:gd name="connsiteX3-7" fmla="*/ 3025140 w 3025140"/>
                <a:gd name="connsiteY3-8" fmla="*/ 2293620 h 2319552"/>
                <a:gd name="connsiteX0-9" fmla="*/ 0 w 3025140"/>
                <a:gd name="connsiteY0-10" fmla="*/ 0 h 2319552"/>
                <a:gd name="connsiteX1-11" fmla="*/ 579120 w 3025140"/>
                <a:gd name="connsiteY1-12" fmla="*/ 1524000 h 2319552"/>
                <a:gd name="connsiteX2-13" fmla="*/ 1958340 w 3025140"/>
                <a:gd name="connsiteY2-14" fmla="*/ 2225040 h 2319552"/>
                <a:gd name="connsiteX3-15" fmla="*/ 3025140 w 3025140"/>
                <a:gd name="connsiteY3-16" fmla="*/ 2293620 h 2319552"/>
                <a:gd name="connsiteX0-17" fmla="*/ 0 w 3025140"/>
                <a:gd name="connsiteY0-18" fmla="*/ 0 h 2319552"/>
                <a:gd name="connsiteX1-19" fmla="*/ 579120 w 3025140"/>
                <a:gd name="connsiteY1-20" fmla="*/ 1524000 h 2319552"/>
                <a:gd name="connsiteX2-21" fmla="*/ 1958340 w 3025140"/>
                <a:gd name="connsiteY2-22" fmla="*/ 2225040 h 2319552"/>
                <a:gd name="connsiteX3-23" fmla="*/ 3025140 w 3025140"/>
                <a:gd name="connsiteY3-24" fmla="*/ 2293620 h 2319552"/>
                <a:gd name="connsiteX0-25" fmla="*/ 0 w 3025140"/>
                <a:gd name="connsiteY0-26" fmla="*/ 0 h 2319552"/>
                <a:gd name="connsiteX1-27" fmla="*/ 579120 w 3025140"/>
                <a:gd name="connsiteY1-28" fmla="*/ 1524000 h 2319552"/>
                <a:gd name="connsiteX2-29" fmla="*/ 1958340 w 3025140"/>
                <a:gd name="connsiteY2-30" fmla="*/ 2225040 h 2319552"/>
                <a:gd name="connsiteX3-31" fmla="*/ 3025140 w 3025140"/>
                <a:gd name="connsiteY3-32" fmla="*/ 2293620 h 2319552"/>
                <a:gd name="connsiteX0-33" fmla="*/ 0 w 3025140"/>
                <a:gd name="connsiteY0-34" fmla="*/ 0 h 2335790"/>
                <a:gd name="connsiteX1-35" fmla="*/ 579120 w 3025140"/>
                <a:gd name="connsiteY1-36" fmla="*/ 1524000 h 2335790"/>
                <a:gd name="connsiteX2-37" fmla="*/ 1958340 w 3025140"/>
                <a:gd name="connsiteY2-38" fmla="*/ 2225040 h 2335790"/>
                <a:gd name="connsiteX3-39" fmla="*/ 3025140 w 3025140"/>
                <a:gd name="connsiteY3-40" fmla="*/ 2293620 h 2335790"/>
                <a:gd name="connsiteX0-41" fmla="*/ 0 w 3025140"/>
                <a:gd name="connsiteY0-42" fmla="*/ 0 h 2344696"/>
                <a:gd name="connsiteX1-43" fmla="*/ 579120 w 3025140"/>
                <a:gd name="connsiteY1-44" fmla="*/ 1524000 h 2344696"/>
                <a:gd name="connsiteX2-45" fmla="*/ 1958340 w 3025140"/>
                <a:gd name="connsiteY2-46" fmla="*/ 2225040 h 2344696"/>
                <a:gd name="connsiteX3-47" fmla="*/ 3025140 w 3025140"/>
                <a:gd name="connsiteY3-48" fmla="*/ 2293620 h 2344696"/>
                <a:gd name="connsiteX0-49" fmla="*/ 0 w 3025140"/>
                <a:gd name="connsiteY0-50" fmla="*/ 0 h 2342056"/>
                <a:gd name="connsiteX1-51" fmla="*/ 579120 w 3025140"/>
                <a:gd name="connsiteY1-52" fmla="*/ 1524000 h 2342056"/>
                <a:gd name="connsiteX2-53" fmla="*/ 1958340 w 3025140"/>
                <a:gd name="connsiteY2-54" fmla="*/ 2225040 h 2342056"/>
                <a:gd name="connsiteX3-55" fmla="*/ 3025140 w 3025140"/>
                <a:gd name="connsiteY3-56" fmla="*/ 2293620 h 2342056"/>
                <a:gd name="connsiteX0-57" fmla="*/ 0 w 2865120"/>
                <a:gd name="connsiteY0-58" fmla="*/ 0 h 2350170"/>
                <a:gd name="connsiteX1-59" fmla="*/ 579120 w 2865120"/>
                <a:gd name="connsiteY1-60" fmla="*/ 1524000 h 2350170"/>
                <a:gd name="connsiteX2-61" fmla="*/ 1958340 w 2865120"/>
                <a:gd name="connsiteY2-62" fmla="*/ 2225040 h 2350170"/>
                <a:gd name="connsiteX3-63" fmla="*/ 2865120 w 2865120"/>
                <a:gd name="connsiteY3-64" fmla="*/ 2339340 h 2350170"/>
                <a:gd name="connsiteX0-65" fmla="*/ 0 w 2865120"/>
                <a:gd name="connsiteY0-66" fmla="*/ 0 h 2339340"/>
                <a:gd name="connsiteX1-67" fmla="*/ 579120 w 2865120"/>
                <a:gd name="connsiteY1-68" fmla="*/ 1524000 h 2339340"/>
                <a:gd name="connsiteX2-69" fmla="*/ 1958340 w 2865120"/>
                <a:gd name="connsiteY2-70" fmla="*/ 2225040 h 2339340"/>
                <a:gd name="connsiteX3-71" fmla="*/ 2865120 w 2865120"/>
                <a:gd name="connsiteY3-72" fmla="*/ 2339340 h 2339340"/>
                <a:gd name="connsiteX0-73" fmla="*/ 0 w 2865120"/>
                <a:gd name="connsiteY0-74" fmla="*/ 0 h 2339340"/>
                <a:gd name="connsiteX1-75" fmla="*/ 579120 w 2865120"/>
                <a:gd name="connsiteY1-76" fmla="*/ 1524000 h 2339340"/>
                <a:gd name="connsiteX2-77" fmla="*/ 1958340 w 2865120"/>
                <a:gd name="connsiteY2-78" fmla="*/ 2225040 h 2339340"/>
                <a:gd name="connsiteX3-79" fmla="*/ 2865120 w 2865120"/>
                <a:gd name="connsiteY3-80" fmla="*/ 2339340 h 2339340"/>
                <a:gd name="connsiteX0-81" fmla="*/ 0 w 2865120"/>
                <a:gd name="connsiteY0-82" fmla="*/ 0 h 2339340"/>
                <a:gd name="connsiteX1-83" fmla="*/ 579120 w 2865120"/>
                <a:gd name="connsiteY1-84" fmla="*/ 1524000 h 2339340"/>
                <a:gd name="connsiteX2-85" fmla="*/ 1958340 w 2865120"/>
                <a:gd name="connsiteY2-86" fmla="*/ 2225040 h 2339340"/>
                <a:gd name="connsiteX3-87" fmla="*/ 2865120 w 2865120"/>
                <a:gd name="connsiteY3-88" fmla="*/ 2339340 h 2339340"/>
                <a:gd name="connsiteX0-89" fmla="*/ 0 w 2865120"/>
                <a:gd name="connsiteY0-90" fmla="*/ 0 h 2339340"/>
                <a:gd name="connsiteX1-91" fmla="*/ 579120 w 2865120"/>
                <a:gd name="connsiteY1-92" fmla="*/ 1524000 h 2339340"/>
                <a:gd name="connsiteX2-93" fmla="*/ 1958340 w 2865120"/>
                <a:gd name="connsiteY2-94" fmla="*/ 2225040 h 2339340"/>
                <a:gd name="connsiteX3-95" fmla="*/ 2865120 w 2865120"/>
                <a:gd name="connsiteY3-96" fmla="*/ 2339340 h 2339340"/>
                <a:gd name="connsiteX0-97" fmla="*/ 0 w 2865120"/>
                <a:gd name="connsiteY0-98" fmla="*/ 0 h 2339340"/>
                <a:gd name="connsiteX1-99" fmla="*/ 579120 w 2865120"/>
                <a:gd name="connsiteY1-100" fmla="*/ 1524000 h 2339340"/>
                <a:gd name="connsiteX2-101" fmla="*/ 1935480 w 2865120"/>
                <a:gd name="connsiteY2-102" fmla="*/ 2225040 h 2339340"/>
                <a:gd name="connsiteX3-103" fmla="*/ 2865120 w 2865120"/>
                <a:gd name="connsiteY3-104" fmla="*/ 2339340 h 2339340"/>
                <a:gd name="connsiteX0-105" fmla="*/ 0 w 2865120"/>
                <a:gd name="connsiteY0-106" fmla="*/ 0 h 2339340"/>
                <a:gd name="connsiteX1-107" fmla="*/ 579120 w 2865120"/>
                <a:gd name="connsiteY1-108" fmla="*/ 1524000 h 2339340"/>
                <a:gd name="connsiteX2-109" fmla="*/ 1935480 w 2865120"/>
                <a:gd name="connsiteY2-110" fmla="*/ 2225040 h 2339340"/>
                <a:gd name="connsiteX3-111" fmla="*/ 2865120 w 2865120"/>
                <a:gd name="connsiteY3-112" fmla="*/ 2339340 h 2339340"/>
                <a:gd name="connsiteX0-113" fmla="*/ 0 w 2865120"/>
                <a:gd name="connsiteY0-114" fmla="*/ 0 h 2339340"/>
                <a:gd name="connsiteX1-115" fmla="*/ 579120 w 2865120"/>
                <a:gd name="connsiteY1-116" fmla="*/ 1524000 h 2339340"/>
                <a:gd name="connsiteX2-117" fmla="*/ 1935480 w 2865120"/>
                <a:gd name="connsiteY2-118" fmla="*/ 2225040 h 2339340"/>
                <a:gd name="connsiteX3-119" fmla="*/ 2865120 w 2865120"/>
                <a:gd name="connsiteY3-120" fmla="*/ 2339340 h 2339340"/>
                <a:gd name="connsiteX0-121" fmla="*/ 0 w 2865120"/>
                <a:gd name="connsiteY0-122" fmla="*/ 0 h 2339340"/>
                <a:gd name="connsiteX1-123" fmla="*/ 579120 w 2865120"/>
                <a:gd name="connsiteY1-124" fmla="*/ 1524000 h 2339340"/>
                <a:gd name="connsiteX2-125" fmla="*/ 1935480 w 2865120"/>
                <a:gd name="connsiteY2-126" fmla="*/ 2225040 h 2339340"/>
                <a:gd name="connsiteX3-127" fmla="*/ 2865120 w 2865120"/>
                <a:gd name="connsiteY3-128" fmla="*/ 2339340 h 2339340"/>
                <a:gd name="connsiteX0-129" fmla="*/ 0 w 2865120"/>
                <a:gd name="connsiteY0-130" fmla="*/ 0 h 2339340"/>
                <a:gd name="connsiteX1-131" fmla="*/ 579120 w 2865120"/>
                <a:gd name="connsiteY1-132" fmla="*/ 1524000 h 2339340"/>
                <a:gd name="connsiteX2-133" fmla="*/ 1935480 w 2865120"/>
                <a:gd name="connsiteY2-134" fmla="*/ 2225040 h 2339340"/>
                <a:gd name="connsiteX3-135" fmla="*/ 2865120 w 2865120"/>
                <a:gd name="connsiteY3-136" fmla="*/ 2339340 h 2339340"/>
                <a:gd name="connsiteX0-137" fmla="*/ 0 w 2903220"/>
                <a:gd name="connsiteY0-138" fmla="*/ 0 h 2339340"/>
                <a:gd name="connsiteX1-139" fmla="*/ 579120 w 2903220"/>
                <a:gd name="connsiteY1-140" fmla="*/ 1524000 h 2339340"/>
                <a:gd name="connsiteX2-141" fmla="*/ 1935480 w 2903220"/>
                <a:gd name="connsiteY2-142" fmla="*/ 2225040 h 2339340"/>
                <a:gd name="connsiteX3-143" fmla="*/ 2903220 w 2903220"/>
                <a:gd name="connsiteY3-144" fmla="*/ 2339340 h 2339340"/>
                <a:gd name="connsiteX0-145" fmla="*/ 0 w 2903220"/>
                <a:gd name="connsiteY0-146" fmla="*/ 0 h 2339340"/>
                <a:gd name="connsiteX1-147" fmla="*/ 579120 w 2903220"/>
                <a:gd name="connsiteY1-148" fmla="*/ 1524000 h 2339340"/>
                <a:gd name="connsiteX2-149" fmla="*/ 1935480 w 2903220"/>
                <a:gd name="connsiteY2-150" fmla="*/ 2225040 h 2339340"/>
                <a:gd name="connsiteX3-151" fmla="*/ 2903220 w 2903220"/>
                <a:gd name="connsiteY3-152" fmla="*/ 2339340 h 2339340"/>
                <a:gd name="connsiteX0-153" fmla="*/ 0 w 2887980"/>
                <a:gd name="connsiteY0-154" fmla="*/ 0 h 2301240"/>
                <a:gd name="connsiteX1-155" fmla="*/ 579120 w 2887980"/>
                <a:gd name="connsiteY1-156" fmla="*/ 1524000 h 2301240"/>
                <a:gd name="connsiteX2-157" fmla="*/ 1935480 w 2887980"/>
                <a:gd name="connsiteY2-158" fmla="*/ 2225040 h 2301240"/>
                <a:gd name="connsiteX3-159" fmla="*/ 2887980 w 2887980"/>
                <a:gd name="connsiteY3-160" fmla="*/ 2301240 h 2301240"/>
                <a:gd name="connsiteX0-161" fmla="*/ 0 w 2887980"/>
                <a:gd name="connsiteY0-162" fmla="*/ 0 h 2301240"/>
                <a:gd name="connsiteX1-163" fmla="*/ 579120 w 2887980"/>
                <a:gd name="connsiteY1-164" fmla="*/ 1524000 h 2301240"/>
                <a:gd name="connsiteX2-165" fmla="*/ 1935480 w 2887980"/>
                <a:gd name="connsiteY2-166" fmla="*/ 2225040 h 2301240"/>
                <a:gd name="connsiteX3-167" fmla="*/ 2887980 w 2887980"/>
                <a:gd name="connsiteY3-168" fmla="*/ 2301240 h 2301240"/>
                <a:gd name="connsiteX0-169" fmla="*/ 0 w 2887980"/>
                <a:gd name="connsiteY0-170" fmla="*/ 0 h 2301240"/>
                <a:gd name="connsiteX1-171" fmla="*/ 579120 w 2887980"/>
                <a:gd name="connsiteY1-172" fmla="*/ 1524000 h 2301240"/>
                <a:gd name="connsiteX2-173" fmla="*/ 1935480 w 2887980"/>
                <a:gd name="connsiteY2-174" fmla="*/ 2225040 h 2301240"/>
                <a:gd name="connsiteX3-175" fmla="*/ 2887980 w 2887980"/>
                <a:gd name="connsiteY3-176" fmla="*/ 2301240 h 2301240"/>
                <a:gd name="connsiteX0-177" fmla="*/ 0 w 2887980"/>
                <a:gd name="connsiteY0-178" fmla="*/ 0 h 2301240"/>
                <a:gd name="connsiteX1-179" fmla="*/ 579120 w 2887980"/>
                <a:gd name="connsiteY1-180" fmla="*/ 1524000 h 2301240"/>
                <a:gd name="connsiteX2-181" fmla="*/ 1935480 w 2887980"/>
                <a:gd name="connsiteY2-182" fmla="*/ 2225040 h 2301240"/>
                <a:gd name="connsiteX3-183" fmla="*/ 2887980 w 2887980"/>
                <a:gd name="connsiteY3-184" fmla="*/ 2301240 h 2301240"/>
                <a:gd name="connsiteX0-185" fmla="*/ 0 w 2887980"/>
                <a:gd name="connsiteY0-186" fmla="*/ 0 h 2301240"/>
                <a:gd name="connsiteX1-187" fmla="*/ 579120 w 2887980"/>
                <a:gd name="connsiteY1-188" fmla="*/ 1524000 h 2301240"/>
                <a:gd name="connsiteX2-189" fmla="*/ 1935480 w 2887980"/>
                <a:gd name="connsiteY2-190" fmla="*/ 2225040 h 2301240"/>
                <a:gd name="connsiteX3-191" fmla="*/ 2887980 w 2887980"/>
                <a:gd name="connsiteY3-192" fmla="*/ 2301240 h 2301240"/>
                <a:gd name="connsiteX0-193" fmla="*/ 2520 w 2890500"/>
                <a:gd name="connsiteY0-194" fmla="*/ 0 h 2301240"/>
                <a:gd name="connsiteX1-195" fmla="*/ 581640 w 2890500"/>
                <a:gd name="connsiteY1-196" fmla="*/ 1524000 h 2301240"/>
                <a:gd name="connsiteX2-197" fmla="*/ 1938000 w 2890500"/>
                <a:gd name="connsiteY2-198" fmla="*/ 2225040 h 2301240"/>
                <a:gd name="connsiteX3-199" fmla="*/ 2890500 w 2890500"/>
                <a:gd name="connsiteY3-200" fmla="*/ 2301240 h 2301240"/>
              </a:gdLst>
              <a:ahLst/>
              <a:cxnLst>
                <a:cxn ang="0">
                  <a:pos x="connsiteX0-1" y="connsiteY0-2"/>
                </a:cxn>
                <a:cxn ang="0">
                  <a:pos x="connsiteX1-3" y="connsiteY1-4"/>
                </a:cxn>
                <a:cxn ang="0">
                  <a:pos x="connsiteX2-5" y="connsiteY2-6"/>
                </a:cxn>
                <a:cxn ang="0">
                  <a:pos x="connsiteX3-7" y="connsiteY3-8"/>
                </a:cxn>
              </a:cxnLst>
              <a:rect l="l" t="t" r="r" b="b"/>
              <a:pathLst>
                <a:path w="2890500" h="2301240">
                  <a:moveTo>
                    <a:pt x="2520" y="0"/>
                  </a:moveTo>
                  <a:cubicBezTo>
                    <a:pt x="-31135" y="637540"/>
                    <a:pt x="278110" y="1145540"/>
                    <a:pt x="581640" y="1524000"/>
                  </a:cubicBezTo>
                  <a:cubicBezTo>
                    <a:pt x="1113770" y="2024380"/>
                    <a:pt x="1617960" y="2157730"/>
                    <a:pt x="1938000" y="2225040"/>
                  </a:cubicBezTo>
                  <a:cubicBezTo>
                    <a:pt x="2341860" y="2307590"/>
                    <a:pt x="2392025" y="2292985"/>
                    <a:pt x="2890500" y="2301240"/>
                  </a:cubicBezTo>
                </a:path>
              </a:pathLst>
            </a:cu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27"/>
            <p:cNvSpPr txBox="1"/>
            <p:nvPr/>
          </p:nvSpPr>
          <p:spPr>
            <a:xfrm>
              <a:off x="1736597" y="2729746"/>
              <a:ext cx="348761" cy="286482"/>
            </a:xfrm>
            <a:prstGeom prst="rect">
              <a:avLst/>
            </a:prstGeom>
            <a:noFill/>
          </p:spPr>
          <p:txBody>
            <a:bodyPr wrap="none" rtlCol="0">
              <a:spAutoFit/>
            </a:bodyPr>
            <a:lstStyle/>
            <a:p>
              <a:r>
                <a:rPr lang="en-US" altLang="zh-CN" b="1" i="1" dirty="0"/>
                <a:t>PS</a:t>
              </a:r>
              <a:endParaRPr lang="zh-CN" altLang="en-US" b="1" i="1" dirty="0"/>
            </a:p>
          </p:txBody>
        </p:sp>
        <p:sp>
          <p:nvSpPr>
            <p:cNvPr id="41" name="文本框 28"/>
            <p:cNvSpPr txBox="1"/>
            <p:nvPr/>
          </p:nvSpPr>
          <p:spPr>
            <a:xfrm>
              <a:off x="5148251" y="2546164"/>
              <a:ext cx="341212" cy="286482"/>
            </a:xfrm>
            <a:prstGeom prst="rect">
              <a:avLst/>
            </a:prstGeom>
            <a:noFill/>
          </p:spPr>
          <p:txBody>
            <a:bodyPr wrap="none" rtlCol="0">
              <a:spAutoFit/>
            </a:bodyPr>
            <a:lstStyle/>
            <a:p>
              <a:r>
                <a:rPr lang="en-US" altLang="zh-CN" b="1" i="1" dirty="0"/>
                <a:t>PF</a:t>
              </a:r>
              <a:endParaRPr lang="zh-CN" altLang="en-US" b="1" i="1" dirty="0"/>
            </a:p>
          </p:txBody>
        </p:sp>
        <p:sp>
          <p:nvSpPr>
            <p:cNvPr id="42" name="椭圆 29"/>
            <p:cNvSpPr/>
            <p:nvPr/>
          </p:nvSpPr>
          <p:spPr>
            <a:xfrm>
              <a:off x="4548755" y="1890448"/>
              <a:ext cx="83731" cy="9457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30"/>
            <p:cNvSpPr/>
            <p:nvPr/>
          </p:nvSpPr>
          <p:spPr>
            <a:xfrm>
              <a:off x="4729444" y="2404866"/>
              <a:ext cx="83731" cy="9457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31"/>
            <p:cNvSpPr/>
            <p:nvPr/>
          </p:nvSpPr>
          <p:spPr>
            <a:xfrm>
              <a:off x="4971665" y="2738075"/>
              <a:ext cx="83731" cy="9457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32"/>
            <p:cNvSpPr/>
            <p:nvPr/>
          </p:nvSpPr>
          <p:spPr>
            <a:xfrm>
              <a:off x="5318857" y="3008885"/>
              <a:ext cx="83731" cy="9457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33"/>
            <p:cNvSpPr/>
            <p:nvPr/>
          </p:nvSpPr>
          <p:spPr>
            <a:xfrm>
              <a:off x="5730079" y="3208715"/>
              <a:ext cx="83731" cy="9457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形状 34"/>
            <p:cNvSpPr/>
            <p:nvPr/>
          </p:nvSpPr>
          <p:spPr>
            <a:xfrm>
              <a:off x="1963975" y="1949370"/>
              <a:ext cx="2596741" cy="35649"/>
            </a:xfrm>
            <a:custGeom>
              <a:avLst/>
              <a:gdLst>
                <a:gd name="connsiteX0" fmla="*/ 0 w 2407920"/>
                <a:gd name="connsiteY0" fmla="*/ 1706880 h 1706880"/>
                <a:gd name="connsiteX1" fmla="*/ 723900 w 2407920"/>
                <a:gd name="connsiteY1" fmla="*/ 1158240 h 1706880"/>
                <a:gd name="connsiteX2" fmla="*/ 1866900 w 2407920"/>
                <a:gd name="connsiteY2" fmla="*/ 335280 h 1706880"/>
                <a:gd name="connsiteX3" fmla="*/ 2407920 w 2407920"/>
                <a:gd name="connsiteY3" fmla="*/ 0 h 1706880"/>
              </a:gdLst>
              <a:ahLst/>
              <a:cxnLst>
                <a:cxn ang="0">
                  <a:pos x="connsiteX0" y="connsiteY0"/>
                </a:cxn>
                <a:cxn ang="0">
                  <a:pos x="connsiteX1" y="connsiteY1"/>
                </a:cxn>
                <a:cxn ang="0">
                  <a:pos x="connsiteX2" y="connsiteY2"/>
                </a:cxn>
                <a:cxn ang="0">
                  <a:pos x="connsiteX3" y="connsiteY3"/>
                </a:cxn>
              </a:cxnLst>
              <a:rect l="l" t="t" r="r" b="b"/>
              <a:pathLst>
                <a:path w="2407920" h="1706880">
                  <a:moveTo>
                    <a:pt x="0" y="1706880"/>
                  </a:moveTo>
                  <a:cubicBezTo>
                    <a:pt x="206375" y="1546860"/>
                    <a:pt x="412750" y="1386840"/>
                    <a:pt x="723900" y="1158240"/>
                  </a:cubicBezTo>
                  <a:cubicBezTo>
                    <a:pt x="1035050" y="929640"/>
                    <a:pt x="1586230" y="528320"/>
                    <a:pt x="1866900" y="335280"/>
                  </a:cubicBezTo>
                  <a:cubicBezTo>
                    <a:pt x="2147570" y="142240"/>
                    <a:pt x="2277745" y="71120"/>
                    <a:pt x="2407920"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35"/>
            <p:cNvSpPr/>
            <p:nvPr/>
          </p:nvSpPr>
          <p:spPr>
            <a:xfrm flipV="1">
              <a:off x="1910978" y="2425647"/>
              <a:ext cx="2818467" cy="35649"/>
            </a:xfrm>
            <a:custGeom>
              <a:avLst/>
              <a:gdLst>
                <a:gd name="connsiteX0" fmla="*/ 0 w 2407920"/>
                <a:gd name="connsiteY0" fmla="*/ 1706880 h 1706880"/>
                <a:gd name="connsiteX1" fmla="*/ 723900 w 2407920"/>
                <a:gd name="connsiteY1" fmla="*/ 1158240 h 1706880"/>
                <a:gd name="connsiteX2" fmla="*/ 1866900 w 2407920"/>
                <a:gd name="connsiteY2" fmla="*/ 335280 h 1706880"/>
                <a:gd name="connsiteX3" fmla="*/ 2407920 w 2407920"/>
                <a:gd name="connsiteY3" fmla="*/ 0 h 1706880"/>
                <a:gd name="connsiteX0-1" fmla="*/ 0 w 2407920"/>
                <a:gd name="connsiteY0-2" fmla="*/ 1706880 h 1706880"/>
                <a:gd name="connsiteX1-3" fmla="*/ 858828 w 2407920"/>
                <a:gd name="connsiteY1-4" fmla="*/ 1243923 h 1706880"/>
                <a:gd name="connsiteX2-5" fmla="*/ 1866900 w 2407920"/>
                <a:gd name="connsiteY2-6" fmla="*/ 335280 h 1706880"/>
                <a:gd name="connsiteX3-7" fmla="*/ 2407920 w 2407920"/>
                <a:gd name="connsiteY3-8" fmla="*/ 0 h 1706880"/>
              </a:gdLst>
              <a:ahLst/>
              <a:cxnLst>
                <a:cxn ang="0">
                  <a:pos x="connsiteX0-1" y="connsiteY0-2"/>
                </a:cxn>
                <a:cxn ang="0">
                  <a:pos x="connsiteX1-3" y="connsiteY1-4"/>
                </a:cxn>
                <a:cxn ang="0">
                  <a:pos x="connsiteX2-5" y="connsiteY2-6"/>
                </a:cxn>
                <a:cxn ang="0">
                  <a:pos x="connsiteX3-7" y="connsiteY3-8"/>
                </a:cxn>
              </a:cxnLst>
              <a:rect l="l" t="t" r="r" b="b"/>
              <a:pathLst>
                <a:path w="2407920" h="1706880">
                  <a:moveTo>
                    <a:pt x="0" y="1706880"/>
                  </a:moveTo>
                  <a:cubicBezTo>
                    <a:pt x="206375" y="1546860"/>
                    <a:pt x="547678" y="1472523"/>
                    <a:pt x="858828" y="1243923"/>
                  </a:cubicBezTo>
                  <a:cubicBezTo>
                    <a:pt x="1169978" y="1015323"/>
                    <a:pt x="1608718" y="542601"/>
                    <a:pt x="1866900" y="335280"/>
                  </a:cubicBezTo>
                  <a:cubicBezTo>
                    <a:pt x="2125082" y="127959"/>
                    <a:pt x="2277745" y="71120"/>
                    <a:pt x="2407920"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36"/>
            <p:cNvSpPr/>
            <p:nvPr/>
          </p:nvSpPr>
          <p:spPr>
            <a:xfrm flipV="1">
              <a:off x="2396466" y="2725151"/>
              <a:ext cx="2575199" cy="117809"/>
            </a:xfrm>
            <a:custGeom>
              <a:avLst/>
              <a:gdLst>
                <a:gd name="connsiteX0" fmla="*/ 0 w 2407920"/>
                <a:gd name="connsiteY0" fmla="*/ 1706880 h 1706880"/>
                <a:gd name="connsiteX1" fmla="*/ 723900 w 2407920"/>
                <a:gd name="connsiteY1" fmla="*/ 1158240 h 1706880"/>
                <a:gd name="connsiteX2" fmla="*/ 1866900 w 2407920"/>
                <a:gd name="connsiteY2" fmla="*/ 335280 h 1706880"/>
                <a:gd name="connsiteX3" fmla="*/ 2407920 w 2407920"/>
                <a:gd name="connsiteY3" fmla="*/ 0 h 1706880"/>
                <a:gd name="connsiteX0-1" fmla="*/ 0 w 2407920"/>
                <a:gd name="connsiteY0-2" fmla="*/ 1706880 h 1706880"/>
                <a:gd name="connsiteX1-3" fmla="*/ 723900 w 2407920"/>
                <a:gd name="connsiteY1-4" fmla="*/ 1158240 h 1706880"/>
                <a:gd name="connsiteX2-5" fmla="*/ 1687044 w 2407920"/>
                <a:gd name="connsiteY2-6" fmla="*/ 510275 h 1706880"/>
                <a:gd name="connsiteX3-7" fmla="*/ 2407920 w 2407920"/>
                <a:gd name="connsiteY3-8" fmla="*/ 0 h 1706880"/>
                <a:gd name="connsiteX0-9" fmla="*/ 0 w 2407920"/>
                <a:gd name="connsiteY0-10" fmla="*/ 1706880 h 1706880"/>
                <a:gd name="connsiteX1-11" fmla="*/ 843804 w 2407920"/>
                <a:gd name="connsiteY1-12" fmla="*/ 1249904 h 1706880"/>
                <a:gd name="connsiteX2-13" fmla="*/ 1687044 w 2407920"/>
                <a:gd name="connsiteY2-14" fmla="*/ 510275 h 1706880"/>
                <a:gd name="connsiteX3-15" fmla="*/ 2407920 w 2407920"/>
                <a:gd name="connsiteY3-16" fmla="*/ 0 h 1706880"/>
                <a:gd name="connsiteX0-17" fmla="*/ 0 w 2407920"/>
                <a:gd name="connsiteY0-18" fmla="*/ 1706880 h 1706880"/>
                <a:gd name="connsiteX1-19" fmla="*/ 836310 w 2407920"/>
                <a:gd name="connsiteY1-20" fmla="*/ 1199906 h 1706880"/>
                <a:gd name="connsiteX2-21" fmla="*/ 1687044 w 2407920"/>
                <a:gd name="connsiteY2-22" fmla="*/ 510275 h 1706880"/>
                <a:gd name="connsiteX3-23" fmla="*/ 2407920 w 2407920"/>
                <a:gd name="connsiteY3-24" fmla="*/ 0 h 1706880"/>
              </a:gdLst>
              <a:ahLst/>
              <a:cxnLst>
                <a:cxn ang="0">
                  <a:pos x="connsiteX0-1" y="connsiteY0-2"/>
                </a:cxn>
                <a:cxn ang="0">
                  <a:pos x="connsiteX1-3" y="connsiteY1-4"/>
                </a:cxn>
                <a:cxn ang="0">
                  <a:pos x="connsiteX2-5" y="connsiteY2-6"/>
                </a:cxn>
                <a:cxn ang="0">
                  <a:pos x="connsiteX3-7" y="connsiteY3-8"/>
                </a:cxn>
              </a:cxnLst>
              <a:rect l="l" t="t" r="r" b="b"/>
              <a:pathLst>
                <a:path w="2407920" h="1706880">
                  <a:moveTo>
                    <a:pt x="0" y="1706880"/>
                  </a:moveTo>
                  <a:cubicBezTo>
                    <a:pt x="206375" y="1546860"/>
                    <a:pt x="555136" y="1399340"/>
                    <a:pt x="836310" y="1199906"/>
                  </a:cubicBezTo>
                  <a:cubicBezTo>
                    <a:pt x="1117484" y="1000472"/>
                    <a:pt x="1425109" y="710259"/>
                    <a:pt x="1687044" y="510275"/>
                  </a:cubicBezTo>
                  <a:cubicBezTo>
                    <a:pt x="1948979" y="310291"/>
                    <a:pt x="2277745" y="71120"/>
                    <a:pt x="2407920"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37"/>
            <p:cNvSpPr/>
            <p:nvPr/>
          </p:nvSpPr>
          <p:spPr>
            <a:xfrm flipV="1">
              <a:off x="2843160" y="2948804"/>
              <a:ext cx="2481446" cy="114620"/>
            </a:xfrm>
            <a:custGeom>
              <a:avLst/>
              <a:gdLst>
                <a:gd name="connsiteX0" fmla="*/ 0 w 2407920"/>
                <a:gd name="connsiteY0" fmla="*/ 1706880 h 1706880"/>
                <a:gd name="connsiteX1" fmla="*/ 723900 w 2407920"/>
                <a:gd name="connsiteY1" fmla="*/ 1158240 h 1706880"/>
                <a:gd name="connsiteX2" fmla="*/ 1866900 w 2407920"/>
                <a:gd name="connsiteY2" fmla="*/ 335280 h 1706880"/>
                <a:gd name="connsiteX3" fmla="*/ 2407920 w 2407920"/>
                <a:gd name="connsiteY3" fmla="*/ 0 h 1706880"/>
                <a:gd name="connsiteX0-1" fmla="*/ 0 w 2368743"/>
                <a:gd name="connsiteY0-2" fmla="*/ 1785461 h 1785461"/>
                <a:gd name="connsiteX1-3" fmla="*/ 723900 w 2368743"/>
                <a:gd name="connsiteY1-4" fmla="*/ 1236821 h 1785461"/>
                <a:gd name="connsiteX2-5" fmla="*/ 1866900 w 2368743"/>
                <a:gd name="connsiteY2-6" fmla="*/ 413861 h 1785461"/>
                <a:gd name="connsiteX3-7" fmla="*/ 2368743 w 2368743"/>
                <a:gd name="connsiteY3-8" fmla="*/ 0 h 1785461"/>
                <a:gd name="connsiteX0-9" fmla="*/ 0 w 2368743"/>
                <a:gd name="connsiteY0-10" fmla="*/ 1785461 h 1785461"/>
                <a:gd name="connsiteX1-11" fmla="*/ 723900 w 2368743"/>
                <a:gd name="connsiteY1-12" fmla="*/ 1236821 h 1785461"/>
                <a:gd name="connsiteX2-13" fmla="*/ 1780711 w 2368743"/>
                <a:gd name="connsiteY2-14" fmla="*/ 562292 h 1785461"/>
                <a:gd name="connsiteX3-15" fmla="*/ 2368743 w 2368743"/>
                <a:gd name="connsiteY3-16" fmla="*/ 0 h 1785461"/>
                <a:gd name="connsiteX0-17" fmla="*/ 0 w 2368743"/>
                <a:gd name="connsiteY0-18" fmla="*/ 1785461 h 1785461"/>
                <a:gd name="connsiteX1-19" fmla="*/ 770912 w 2368743"/>
                <a:gd name="connsiteY1-20" fmla="*/ 1306670 h 1785461"/>
                <a:gd name="connsiteX2-21" fmla="*/ 1780711 w 2368743"/>
                <a:gd name="connsiteY2-22" fmla="*/ 562292 h 1785461"/>
                <a:gd name="connsiteX3-23" fmla="*/ 2368743 w 2368743"/>
                <a:gd name="connsiteY3-24" fmla="*/ 0 h 1785461"/>
              </a:gdLst>
              <a:ahLst/>
              <a:cxnLst>
                <a:cxn ang="0">
                  <a:pos x="connsiteX0-1" y="connsiteY0-2"/>
                </a:cxn>
                <a:cxn ang="0">
                  <a:pos x="connsiteX1-3" y="connsiteY1-4"/>
                </a:cxn>
                <a:cxn ang="0">
                  <a:pos x="connsiteX2-5" y="connsiteY2-6"/>
                </a:cxn>
                <a:cxn ang="0">
                  <a:pos x="connsiteX3-7" y="connsiteY3-8"/>
                </a:cxn>
              </a:cxnLst>
              <a:rect l="l" t="t" r="r" b="b"/>
              <a:pathLst>
                <a:path w="2368743" h="1785461">
                  <a:moveTo>
                    <a:pt x="0" y="1785461"/>
                  </a:moveTo>
                  <a:cubicBezTo>
                    <a:pt x="206375" y="1625441"/>
                    <a:pt x="474127" y="1510531"/>
                    <a:pt x="770912" y="1306670"/>
                  </a:cubicBezTo>
                  <a:cubicBezTo>
                    <a:pt x="1067697" y="1102809"/>
                    <a:pt x="1514406" y="780070"/>
                    <a:pt x="1780711" y="562292"/>
                  </a:cubicBezTo>
                  <a:cubicBezTo>
                    <a:pt x="2047016" y="344514"/>
                    <a:pt x="2238568" y="71120"/>
                    <a:pt x="2368743"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形状 38"/>
            <p:cNvSpPr/>
            <p:nvPr/>
          </p:nvSpPr>
          <p:spPr>
            <a:xfrm>
              <a:off x="2540828" y="3282938"/>
              <a:ext cx="3189251" cy="119303"/>
            </a:xfrm>
            <a:custGeom>
              <a:avLst/>
              <a:gdLst>
                <a:gd name="connsiteX0" fmla="*/ 0 w 2407920"/>
                <a:gd name="connsiteY0" fmla="*/ 1706880 h 1706880"/>
                <a:gd name="connsiteX1" fmla="*/ 723900 w 2407920"/>
                <a:gd name="connsiteY1" fmla="*/ 1158240 h 1706880"/>
                <a:gd name="connsiteX2" fmla="*/ 1866900 w 2407920"/>
                <a:gd name="connsiteY2" fmla="*/ 335280 h 1706880"/>
                <a:gd name="connsiteX3" fmla="*/ 2407920 w 2407920"/>
                <a:gd name="connsiteY3" fmla="*/ 0 h 1706880"/>
                <a:gd name="connsiteX0-1" fmla="*/ 0 w 2407920"/>
                <a:gd name="connsiteY0-2" fmla="*/ 1706880 h 1706880"/>
                <a:gd name="connsiteX1-3" fmla="*/ 868577 w 2407920"/>
                <a:gd name="connsiteY1-4" fmla="*/ 1233545 h 1706880"/>
                <a:gd name="connsiteX2-5" fmla="*/ 1866900 w 2407920"/>
                <a:gd name="connsiteY2-6" fmla="*/ 335280 h 1706880"/>
                <a:gd name="connsiteX3-7" fmla="*/ 2407920 w 2407920"/>
                <a:gd name="connsiteY3-8" fmla="*/ 0 h 1706880"/>
                <a:gd name="connsiteX0-9" fmla="*/ 0 w 2407920"/>
                <a:gd name="connsiteY0-10" fmla="*/ 1706880 h 1706880"/>
                <a:gd name="connsiteX1-11" fmla="*/ 868577 w 2407920"/>
                <a:gd name="connsiteY1-12" fmla="*/ 1233545 h 1706880"/>
                <a:gd name="connsiteX2-13" fmla="*/ 1959493 w 2407920"/>
                <a:gd name="connsiteY2-14" fmla="*/ 533810 h 1706880"/>
                <a:gd name="connsiteX3-15" fmla="*/ 2407920 w 2407920"/>
                <a:gd name="connsiteY3-16" fmla="*/ 0 h 1706880"/>
                <a:gd name="connsiteX0-17" fmla="*/ 0 w 2407920"/>
                <a:gd name="connsiteY0-18" fmla="*/ 1706880 h 1706880"/>
                <a:gd name="connsiteX1-19" fmla="*/ 868577 w 2407920"/>
                <a:gd name="connsiteY1-20" fmla="*/ 1233545 h 1706880"/>
                <a:gd name="connsiteX2-21" fmla="*/ 1959493 w 2407920"/>
                <a:gd name="connsiteY2-22" fmla="*/ 533810 h 1706880"/>
                <a:gd name="connsiteX3-23" fmla="*/ 2407920 w 2407920"/>
                <a:gd name="connsiteY3-24" fmla="*/ 0 h 1706880"/>
                <a:gd name="connsiteX0-25" fmla="*/ 0 w 2436855"/>
                <a:gd name="connsiteY0-26" fmla="*/ 1686342 h 1686342"/>
                <a:gd name="connsiteX1-27" fmla="*/ 897512 w 2436855"/>
                <a:gd name="connsiteY1-28" fmla="*/ 1233545 h 1686342"/>
                <a:gd name="connsiteX2-29" fmla="*/ 1988428 w 2436855"/>
                <a:gd name="connsiteY2-30" fmla="*/ 533810 h 1686342"/>
                <a:gd name="connsiteX3-31" fmla="*/ 2436855 w 2436855"/>
                <a:gd name="connsiteY3-32" fmla="*/ 0 h 1686342"/>
                <a:gd name="connsiteX0-33" fmla="*/ 0 w 2436855"/>
                <a:gd name="connsiteY0-34" fmla="*/ 1686342 h 1686342"/>
                <a:gd name="connsiteX1-35" fmla="*/ 897512 w 2436855"/>
                <a:gd name="connsiteY1-36" fmla="*/ 1233545 h 1686342"/>
                <a:gd name="connsiteX2-37" fmla="*/ 1988428 w 2436855"/>
                <a:gd name="connsiteY2-38" fmla="*/ 533810 h 1686342"/>
                <a:gd name="connsiteX3-39" fmla="*/ 2436855 w 2436855"/>
                <a:gd name="connsiteY3-40" fmla="*/ 0 h 1686342"/>
                <a:gd name="connsiteX0-41" fmla="*/ 0 w 2436855"/>
                <a:gd name="connsiteY0-42" fmla="*/ 1686342 h 1686342"/>
                <a:gd name="connsiteX1-43" fmla="*/ 1019040 w 2436855"/>
                <a:gd name="connsiteY1-44" fmla="*/ 1267774 h 1686342"/>
                <a:gd name="connsiteX2-45" fmla="*/ 1988428 w 2436855"/>
                <a:gd name="connsiteY2-46" fmla="*/ 533810 h 1686342"/>
                <a:gd name="connsiteX3-47" fmla="*/ 2436855 w 2436855"/>
                <a:gd name="connsiteY3-48" fmla="*/ 0 h 1686342"/>
              </a:gdLst>
              <a:ahLst/>
              <a:cxnLst>
                <a:cxn ang="0">
                  <a:pos x="connsiteX0-1" y="connsiteY0-2"/>
                </a:cxn>
                <a:cxn ang="0">
                  <a:pos x="connsiteX1-3" y="connsiteY1-4"/>
                </a:cxn>
                <a:cxn ang="0">
                  <a:pos x="connsiteX2-5" y="connsiteY2-6"/>
                </a:cxn>
                <a:cxn ang="0">
                  <a:pos x="connsiteX3-7" y="connsiteY3-8"/>
                </a:cxn>
              </a:cxnLst>
              <a:rect l="l" t="t" r="r" b="b"/>
              <a:pathLst>
                <a:path w="2436855" h="1686342">
                  <a:moveTo>
                    <a:pt x="0" y="1686342"/>
                  </a:moveTo>
                  <a:cubicBezTo>
                    <a:pt x="420497" y="1540014"/>
                    <a:pt x="687635" y="1459863"/>
                    <a:pt x="1019040" y="1267774"/>
                  </a:cubicBezTo>
                  <a:cubicBezTo>
                    <a:pt x="1350445" y="1075685"/>
                    <a:pt x="1752126" y="745106"/>
                    <a:pt x="1988428" y="533810"/>
                  </a:cubicBezTo>
                  <a:cubicBezTo>
                    <a:pt x="2224730" y="322514"/>
                    <a:pt x="2306680" y="242266"/>
                    <a:pt x="2436855"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92503"/>
    </mc:Choice>
    <mc:Fallback xmlns="">
      <p:transition spd="slow" advTm="925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6"/>
          <p:cNvSpPr>
            <a:spLocks noGrp="1"/>
          </p:cNvSpPr>
          <p:nvPr>
            <p:ph type="sldNum" sz="quarter" idx="12"/>
          </p:nvPr>
        </p:nvSpPr>
        <p:spPr>
          <a:xfrm>
            <a:off x="7623175" y="6408738"/>
            <a:ext cx="2133600" cy="476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eaLnBrk="1" hangingPunct="1">
              <a:spcBef>
                <a:spcPct val="0"/>
              </a:spcBef>
              <a:buClrTx/>
              <a:buFontTx/>
              <a:buNone/>
            </a:pPr>
            <a:fld id="{19E42167-132D-4D03-8262-92E88B24EB9D}" type="slidenum">
              <a:rPr lang="en-GB" altLang="en-US" sz="1400" smtClean="0">
                <a:solidFill>
                  <a:schemeClr val="tx1"/>
                </a:solidFill>
              </a:rPr>
              <a:t>9</a:t>
            </a:fld>
            <a:r>
              <a:rPr lang="en-GB" altLang="en-US" sz="1400">
                <a:solidFill>
                  <a:schemeClr val="tx1"/>
                </a:solidFill>
              </a:rPr>
              <a:t>	</a:t>
            </a:r>
          </a:p>
        </p:txBody>
      </p:sp>
      <p:sp>
        <p:nvSpPr>
          <p:cNvPr id="7171" name="Rectangle 2"/>
          <p:cNvSpPr>
            <a:spLocks noGrp="1" noChangeArrowheads="1"/>
          </p:cNvSpPr>
          <p:nvPr>
            <p:ph type="title"/>
          </p:nvPr>
        </p:nvSpPr>
        <p:spPr>
          <a:xfrm>
            <a:off x="395288" y="333375"/>
            <a:ext cx="8229600" cy="863600"/>
          </a:xfrm>
        </p:spPr>
        <p:txBody>
          <a:bodyPr/>
          <a:lstStyle/>
          <a:p>
            <a:pPr eaLnBrk="1" hangingPunct="1"/>
            <a:r>
              <a:rPr lang="en-GB" altLang="en-US" sz="2400" dirty="0"/>
              <a:t>Basic Strategies in MCDM</a:t>
            </a:r>
            <a:r>
              <a:rPr lang="en-GB" altLang="en-US" sz="2000" dirty="0"/>
              <a:t> </a:t>
            </a:r>
            <a:endParaRPr lang="en-GB" altLang="en-US" dirty="0"/>
          </a:p>
        </p:txBody>
      </p:sp>
      <p:sp>
        <p:nvSpPr>
          <p:cNvPr id="13316" name="Rectangle 3"/>
          <p:cNvSpPr>
            <a:spLocks noGrp="1" noChangeArrowheads="1"/>
          </p:cNvSpPr>
          <p:nvPr>
            <p:ph type="body" sz="half" idx="1"/>
          </p:nvPr>
        </p:nvSpPr>
        <p:spPr>
          <a:xfrm>
            <a:off x="331788" y="1135063"/>
            <a:ext cx="4038600" cy="4525962"/>
          </a:xfrm>
        </p:spPr>
        <p:txBody>
          <a:bodyPr/>
          <a:lstStyle/>
          <a:p>
            <a:pPr eaLnBrk="1" hangingPunct="1">
              <a:lnSpc>
                <a:spcPct val="90000"/>
              </a:lnSpc>
              <a:defRPr/>
            </a:pPr>
            <a:r>
              <a:rPr lang="en-GB" sz="1800" dirty="0"/>
              <a:t>A-priori </a:t>
            </a:r>
          </a:p>
          <a:p>
            <a:pPr lvl="1" eaLnBrk="1" hangingPunct="1">
              <a:lnSpc>
                <a:spcPct val="90000"/>
              </a:lnSpc>
              <a:defRPr/>
            </a:pPr>
            <a:endParaRPr lang="en-GB" sz="1600" dirty="0"/>
          </a:p>
          <a:p>
            <a:pPr lvl="1" eaLnBrk="1" hangingPunct="1">
              <a:lnSpc>
                <a:spcPct val="90000"/>
              </a:lnSpc>
              <a:defRPr/>
            </a:pPr>
            <a:endParaRPr lang="en-GB" sz="1600" dirty="0"/>
          </a:p>
          <a:p>
            <a:pPr eaLnBrk="1" hangingPunct="1">
              <a:lnSpc>
                <a:spcPct val="90000"/>
              </a:lnSpc>
              <a:buFont typeface="Wingdings" panose="05000000000000000000" pitchFamily="2" charset="2"/>
              <a:buNone/>
              <a:defRPr/>
            </a:pPr>
            <a:endParaRPr lang="en-GB" sz="1800" dirty="0"/>
          </a:p>
          <a:p>
            <a:pPr eaLnBrk="1" hangingPunct="1">
              <a:lnSpc>
                <a:spcPct val="90000"/>
              </a:lnSpc>
              <a:buFont typeface="Wingdings" panose="05000000000000000000" pitchFamily="2" charset="2"/>
              <a:buNone/>
              <a:defRPr/>
            </a:pPr>
            <a:endParaRPr lang="en-GB" sz="1800" dirty="0"/>
          </a:p>
          <a:p>
            <a:pPr eaLnBrk="1" hangingPunct="1">
              <a:lnSpc>
                <a:spcPct val="90000"/>
              </a:lnSpc>
              <a:defRPr/>
            </a:pPr>
            <a:r>
              <a:rPr lang="en-GB" sz="1800" dirty="0"/>
              <a:t>A-posteriori </a:t>
            </a:r>
          </a:p>
          <a:p>
            <a:pPr eaLnBrk="1" hangingPunct="1">
              <a:lnSpc>
                <a:spcPct val="90000"/>
              </a:lnSpc>
              <a:defRPr/>
            </a:pPr>
            <a:endParaRPr lang="en-GB" sz="1800" dirty="0"/>
          </a:p>
          <a:p>
            <a:pPr eaLnBrk="1" hangingPunct="1">
              <a:lnSpc>
                <a:spcPct val="90000"/>
              </a:lnSpc>
              <a:defRPr/>
            </a:pPr>
            <a:endParaRPr lang="en-GB" sz="1800" dirty="0"/>
          </a:p>
          <a:p>
            <a:pPr eaLnBrk="1" hangingPunct="1">
              <a:lnSpc>
                <a:spcPct val="90000"/>
              </a:lnSpc>
              <a:defRPr/>
            </a:pPr>
            <a:endParaRPr lang="en-GB" sz="1800" dirty="0"/>
          </a:p>
          <a:p>
            <a:pPr eaLnBrk="1" hangingPunct="1">
              <a:lnSpc>
                <a:spcPct val="90000"/>
              </a:lnSpc>
              <a:defRPr/>
            </a:pPr>
            <a:endParaRPr lang="en-GB" sz="1800" dirty="0"/>
          </a:p>
          <a:p>
            <a:pPr marL="0" indent="0" eaLnBrk="1" hangingPunct="1">
              <a:lnSpc>
                <a:spcPct val="90000"/>
              </a:lnSpc>
              <a:buFont typeface="Wingdings" panose="05000000000000000000" pitchFamily="2" charset="2"/>
              <a:buNone/>
              <a:defRPr/>
            </a:pPr>
            <a:endParaRPr lang="en-GB" sz="1800" dirty="0"/>
          </a:p>
          <a:p>
            <a:pPr marL="0" indent="0" eaLnBrk="1" hangingPunct="1">
              <a:lnSpc>
                <a:spcPct val="90000"/>
              </a:lnSpc>
              <a:buFont typeface="Wingdings" panose="05000000000000000000" pitchFamily="2" charset="2"/>
              <a:buNone/>
              <a:defRPr/>
            </a:pPr>
            <a:endParaRPr lang="en-GB" sz="1800" dirty="0"/>
          </a:p>
          <a:p>
            <a:pPr eaLnBrk="1" hangingPunct="1">
              <a:lnSpc>
                <a:spcPct val="90000"/>
              </a:lnSpc>
              <a:defRPr/>
            </a:pPr>
            <a:r>
              <a:rPr lang="en-GB" sz="1800" dirty="0"/>
              <a:t>interactive</a:t>
            </a:r>
          </a:p>
          <a:p>
            <a:pPr eaLnBrk="1" hangingPunct="1">
              <a:lnSpc>
                <a:spcPct val="90000"/>
              </a:lnSpc>
              <a:buFont typeface="Wingdings" panose="05000000000000000000" pitchFamily="2" charset="2"/>
              <a:buNone/>
              <a:defRPr/>
            </a:pPr>
            <a:endParaRPr lang="en-GB" sz="1800" dirty="0"/>
          </a:p>
        </p:txBody>
      </p:sp>
      <p:grpSp>
        <p:nvGrpSpPr>
          <p:cNvPr id="9221" name="Group 97"/>
          <p:cNvGrpSpPr/>
          <p:nvPr/>
        </p:nvGrpSpPr>
        <p:grpSpPr bwMode="auto">
          <a:xfrm>
            <a:off x="1835150" y="1317625"/>
            <a:ext cx="5026025" cy="1319213"/>
            <a:chOff x="1156" y="1026"/>
            <a:chExt cx="3824" cy="1040"/>
          </a:xfrm>
        </p:grpSpPr>
        <p:pic>
          <p:nvPicPr>
            <p:cNvPr id="72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6" y="1202"/>
              <a:ext cx="523"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5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1" y="1392"/>
              <a:ext cx="605"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54" name="Line 10"/>
            <p:cNvSpPr>
              <a:spLocks noChangeShapeType="1"/>
            </p:cNvSpPr>
            <p:nvPr/>
          </p:nvSpPr>
          <p:spPr bwMode="auto">
            <a:xfrm>
              <a:off x="1634" y="1611"/>
              <a:ext cx="181" cy="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55" name="Text Box 12"/>
            <p:cNvSpPr txBox="1">
              <a:spLocks noChangeArrowheads="1"/>
            </p:cNvSpPr>
            <p:nvPr/>
          </p:nvSpPr>
          <p:spPr bwMode="auto">
            <a:xfrm>
              <a:off x="2042" y="1565"/>
              <a:ext cx="4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50000"/>
                </a:spcBef>
                <a:buClrTx/>
                <a:buFontTx/>
                <a:buNone/>
              </a:pPr>
              <a:endParaRPr lang="en-US" altLang="en-US" sz="1800">
                <a:solidFill>
                  <a:schemeClr val="tx1"/>
                </a:solidFill>
              </a:endParaRPr>
            </a:p>
          </p:txBody>
        </p:sp>
        <p:graphicFrame>
          <p:nvGraphicFramePr>
            <p:cNvPr id="7256" name="Object 13"/>
            <p:cNvGraphicFramePr>
              <a:graphicFrameLocks noChangeAspect="1"/>
            </p:cNvGraphicFramePr>
            <p:nvPr/>
          </p:nvGraphicFramePr>
          <p:xfrm>
            <a:off x="1861" y="1530"/>
            <a:ext cx="1096" cy="126"/>
          </p:xfrm>
          <a:graphic>
            <a:graphicData uri="http://schemas.openxmlformats.org/presentationml/2006/ole">
              <mc:AlternateContent xmlns:mc="http://schemas.openxmlformats.org/markup-compatibility/2006">
                <mc:Choice xmlns:v="urn:schemas-microsoft-com:vml" Requires="v">
                  <p:oleObj spid="_x0000_s200254" name="Equation" r:id="rId7" imgW="1663700" imgH="215900" progId="Equation.3">
                    <p:embed/>
                  </p:oleObj>
                </mc:Choice>
                <mc:Fallback>
                  <p:oleObj name="Equation" r:id="rId7" imgW="1663700" imgH="21590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1" y="1530"/>
                          <a:ext cx="1096" cy="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57" name="Line 15"/>
            <p:cNvSpPr>
              <a:spLocks noChangeShapeType="1"/>
            </p:cNvSpPr>
            <p:nvPr/>
          </p:nvSpPr>
          <p:spPr bwMode="auto">
            <a:xfrm>
              <a:off x="2995" y="1611"/>
              <a:ext cx="226" cy="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58" name="Line 16"/>
            <p:cNvSpPr>
              <a:spLocks noChangeShapeType="1"/>
            </p:cNvSpPr>
            <p:nvPr/>
          </p:nvSpPr>
          <p:spPr bwMode="auto">
            <a:xfrm>
              <a:off x="3721" y="1611"/>
              <a:ext cx="226" cy="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7259" name="Group 64"/>
            <p:cNvGrpSpPr/>
            <p:nvPr/>
          </p:nvGrpSpPr>
          <p:grpSpPr bwMode="auto">
            <a:xfrm>
              <a:off x="3898" y="1026"/>
              <a:ext cx="1082" cy="1040"/>
              <a:chOff x="1462" y="2810"/>
              <a:chExt cx="2517" cy="1343"/>
            </a:xfrm>
          </p:grpSpPr>
          <p:sp>
            <p:nvSpPr>
              <p:cNvPr id="7260" name="Text Box 27"/>
              <p:cNvSpPr txBox="1">
                <a:spLocks noChangeArrowheads="1"/>
              </p:cNvSpPr>
              <p:nvPr/>
            </p:nvSpPr>
            <p:spPr bwMode="auto">
              <a:xfrm>
                <a:off x="1462" y="2810"/>
                <a:ext cx="2517"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r>
                  <a:rPr lang="en-GB" altLang="en-US" sz="1600">
                    <a:solidFill>
                      <a:schemeClr val="tx1"/>
                    </a:solidFill>
                  </a:rPr>
                  <a:t>The final solution</a:t>
                </a:r>
              </a:p>
            </p:txBody>
          </p:sp>
          <p:graphicFrame>
            <p:nvGraphicFramePr>
              <p:cNvPr id="7261" name="Object 35"/>
              <p:cNvGraphicFramePr>
                <a:graphicFrameLocks noChangeAspect="1"/>
              </p:cNvGraphicFramePr>
              <p:nvPr/>
            </p:nvGraphicFramePr>
            <p:xfrm>
              <a:off x="1830" y="3163"/>
              <a:ext cx="234" cy="131"/>
            </p:xfrm>
            <a:graphic>
              <a:graphicData uri="http://schemas.openxmlformats.org/presentationml/2006/ole">
                <mc:AlternateContent xmlns:mc="http://schemas.openxmlformats.org/markup-compatibility/2006">
                  <mc:Choice xmlns:v="urn:schemas-microsoft-com:vml" Requires="v">
                    <p:oleObj spid="_x0000_s200255" name="Equation" r:id="rId9" imgW="177800" imgH="215900" progId="Equation.3">
                      <p:embed/>
                    </p:oleObj>
                  </mc:Choice>
                  <mc:Fallback>
                    <p:oleObj name="Equation" r:id="rId9" imgW="177800" imgH="215900" progId="Equation.3">
                      <p:embed/>
                      <p:pic>
                        <p:nvPicPr>
                          <p:cNvPr id="0" name="Object 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0" y="3163"/>
                            <a:ext cx="234" cy="1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62" name="Line 32"/>
              <p:cNvSpPr>
                <a:spLocks noChangeShapeType="1"/>
              </p:cNvSpPr>
              <p:nvPr/>
            </p:nvSpPr>
            <p:spPr bwMode="auto">
              <a:xfrm>
                <a:off x="1877" y="3968"/>
                <a:ext cx="1985" cy="2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63" name="Line 33"/>
              <p:cNvSpPr>
                <a:spLocks noChangeShapeType="1"/>
              </p:cNvSpPr>
              <p:nvPr/>
            </p:nvSpPr>
            <p:spPr bwMode="auto">
              <a:xfrm flipV="1">
                <a:off x="2109" y="3080"/>
                <a:ext cx="0" cy="87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64" name="Arc 34"/>
              <p:cNvSpPr/>
              <p:nvPr/>
            </p:nvSpPr>
            <p:spPr bwMode="auto">
              <a:xfrm rot="10267717">
                <a:off x="2274" y="3230"/>
                <a:ext cx="1339" cy="774"/>
              </a:xfrm>
              <a:custGeom>
                <a:avLst/>
                <a:gdLst>
                  <a:gd name="T0" fmla="*/ 0 w 21600"/>
                  <a:gd name="T1" fmla="*/ 0 h 25563"/>
                  <a:gd name="T2" fmla="*/ 0 w 21600"/>
                  <a:gd name="T3" fmla="*/ 0 h 25563"/>
                  <a:gd name="T4" fmla="*/ 0 w 21600"/>
                  <a:gd name="T5" fmla="*/ 0 h 25563"/>
                  <a:gd name="T6" fmla="*/ 0 60000 65536"/>
                  <a:gd name="T7" fmla="*/ 0 60000 65536"/>
                  <a:gd name="T8" fmla="*/ 0 60000 65536"/>
                  <a:gd name="T9" fmla="*/ 0 w 21600"/>
                  <a:gd name="T10" fmla="*/ 0 h 25563"/>
                  <a:gd name="T11" fmla="*/ 21600 w 21600"/>
                  <a:gd name="T12" fmla="*/ 25563 h 25563"/>
                </a:gdLst>
                <a:ahLst/>
                <a:cxnLst>
                  <a:cxn ang="T6">
                    <a:pos x="T0" y="T1"/>
                  </a:cxn>
                  <a:cxn ang="T7">
                    <a:pos x="T2" y="T3"/>
                  </a:cxn>
                  <a:cxn ang="T8">
                    <a:pos x="T4" y="T5"/>
                  </a:cxn>
                </a:cxnLst>
                <a:rect l="T9" t="T10" r="T11" b="T12"/>
                <a:pathLst>
                  <a:path w="21600" h="25563" fill="none" extrusionOk="0">
                    <a:moveTo>
                      <a:pt x="2483" y="0"/>
                    </a:moveTo>
                    <a:cubicBezTo>
                      <a:pt x="13379" y="1261"/>
                      <a:pt x="21600" y="10488"/>
                      <a:pt x="21600" y="21457"/>
                    </a:cubicBezTo>
                    <a:cubicBezTo>
                      <a:pt x="21600" y="22835"/>
                      <a:pt x="21468" y="24210"/>
                      <a:pt x="21206" y="25563"/>
                    </a:cubicBezTo>
                  </a:path>
                  <a:path w="21600" h="25563" stroke="0" extrusionOk="0">
                    <a:moveTo>
                      <a:pt x="2483" y="0"/>
                    </a:moveTo>
                    <a:cubicBezTo>
                      <a:pt x="13379" y="1261"/>
                      <a:pt x="21600" y="10488"/>
                      <a:pt x="21600" y="21457"/>
                    </a:cubicBezTo>
                    <a:cubicBezTo>
                      <a:pt x="21600" y="22835"/>
                      <a:pt x="21468" y="24210"/>
                      <a:pt x="21206" y="25563"/>
                    </a:cubicBezTo>
                    <a:lnTo>
                      <a:pt x="0" y="21457"/>
                    </a:lnTo>
                    <a:lnTo>
                      <a:pt x="2483" y="0"/>
                    </a:lnTo>
                    <a:close/>
                  </a:path>
                </a:pathLst>
              </a:custGeom>
              <a:noFill/>
              <a:ln w="3492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aphicFrame>
            <p:nvGraphicFramePr>
              <p:cNvPr id="7265" name="Object 36"/>
              <p:cNvGraphicFramePr>
                <a:graphicFrameLocks noChangeAspect="1"/>
              </p:cNvGraphicFramePr>
              <p:nvPr/>
            </p:nvGraphicFramePr>
            <p:xfrm>
              <a:off x="3596" y="4022"/>
              <a:ext cx="217" cy="131"/>
            </p:xfrm>
            <a:graphic>
              <a:graphicData uri="http://schemas.openxmlformats.org/presentationml/2006/ole">
                <mc:AlternateContent xmlns:mc="http://schemas.openxmlformats.org/markup-compatibility/2006">
                  <mc:Choice xmlns:v="urn:schemas-microsoft-com:vml" Requires="v">
                    <p:oleObj spid="_x0000_s200256" name="Equation" r:id="rId11" imgW="165100" imgH="215900" progId="Equation.3">
                      <p:embed/>
                    </p:oleObj>
                  </mc:Choice>
                  <mc:Fallback>
                    <p:oleObj name="Equation" r:id="rId11" imgW="165100" imgH="215900" progId="Equation.3">
                      <p:embed/>
                      <p:pic>
                        <p:nvPicPr>
                          <p:cNvPr id="0" name="Object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96" y="4022"/>
                            <a:ext cx="217" cy="1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66" name="Object 37"/>
              <p:cNvGraphicFramePr>
                <a:graphicFrameLocks noChangeAspect="1"/>
              </p:cNvGraphicFramePr>
              <p:nvPr/>
            </p:nvGraphicFramePr>
            <p:xfrm>
              <a:off x="3596" y="3522"/>
              <a:ext cx="353" cy="145"/>
            </p:xfrm>
            <a:graphic>
              <a:graphicData uri="http://schemas.openxmlformats.org/presentationml/2006/ole">
                <mc:AlternateContent xmlns:mc="http://schemas.openxmlformats.org/markup-compatibility/2006">
                  <mc:Choice xmlns:v="urn:schemas-microsoft-com:vml" Requires="v">
                    <p:oleObj spid="_x0000_s200257" name="Equation" r:id="rId13" imgW="393700" imgH="203200" progId="Equation.3">
                      <p:embed/>
                    </p:oleObj>
                  </mc:Choice>
                  <mc:Fallback>
                    <p:oleObj name="Equation" r:id="rId13" imgW="393700" imgH="203200" progId="Equation.3">
                      <p:embed/>
                      <p:pic>
                        <p:nvPicPr>
                          <p:cNvPr id="0" name="Object 3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96" y="3522"/>
                            <a:ext cx="353" cy="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67" name="Freeform 38"/>
              <p:cNvSpPr/>
              <p:nvPr/>
            </p:nvSpPr>
            <p:spPr bwMode="auto">
              <a:xfrm>
                <a:off x="2245" y="3113"/>
                <a:ext cx="1315" cy="816"/>
              </a:xfrm>
              <a:custGeom>
                <a:avLst/>
                <a:gdLst>
                  <a:gd name="T0" fmla="*/ 0 w 703"/>
                  <a:gd name="T1" fmla="*/ 8 h 1020"/>
                  <a:gd name="T2" fmla="*/ 13260181 w 703"/>
                  <a:gd name="T3" fmla="*/ 3 h 1020"/>
                  <a:gd name="T4" fmla="*/ 15274628 w 703"/>
                  <a:gd name="T5" fmla="*/ 24 h 1020"/>
                  <a:gd name="T6" fmla="*/ 15274628 w 703"/>
                  <a:gd name="T7" fmla="*/ 28 h 1020"/>
                  <a:gd name="T8" fmla="*/ 0 60000 65536"/>
                  <a:gd name="T9" fmla="*/ 0 60000 65536"/>
                  <a:gd name="T10" fmla="*/ 0 60000 65536"/>
                  <a:gd name="T11" fmla="*/ 0 60000 65536"/>
                  <a:gd name="T12" fmla="*/ 0 w 703"/>
                  <a:gd name="T13" fmla="*/ 0 h 1020"/>
                  <a:gd name="T14" fmla="*/ 703 w 703"/>
                  <a:gd name="T15" fmla="*/ 1020 h 1020"/>
                </a:gdLst>
                <a:ahLst/>
                <a:cxnLst>
                  <a:cxn ang="T8">
                    <a:pos x="T0" y="T1"/>
                  </a:cxn>
                  <a:cxn ang="T9">
                    <a:pos x="T2" y="T3"/>
                  </a:cxn>
                  <a:cxn ang="T10">
                    <a:pos x="T4" y="T5"/>
                  </a:cxn>
                  <a:cxn ang="T11">
                    <a:pos x="T6" y="T7"/>
                  </a:cxn>
                </a:cxnLst>
                <a:rect l="T12" t="T13" r="T14" b="T15"/>
                <a:pathLst>
                  <a:path w="703" h="1020">
                    <a:moveTo>
                      <a:pt x="0" y="279"/>
                    </a:moveTo>
                    <a:cubicBezTo>
                      <a:pt x="238" y="139"/>
                      <a:pt x="477" y="0"/>
                      <a:pt x="590" y="98"/>
                    </a:cubicBezTo>
                    <a:cubicBezTo>
                      <a:pt x="703" y="196"/>
                      <a:pt x="665" y="718"/>
                      <a:pt x="680" y="869"/>
                    </a:cubicBezTo>
                    <a:cubicBezTo>
                      <a:pt x="695" y="1020"/>
                      <a:pt x="687" y="1012"/>
                      <a:pt x="680" y="1005"/>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268" name="Oval 46"/>
              <p:cNvSpPr>
                <a:spLocks noChangeArrowheads="1"/>
              </p:cNvSpPr>
              <p:nvPr/>
            </p:nvSpPr>
            <p:spPr bwMode="auto">
              <a:xfrm>
                <a:off x="2356" y="3566"/>
                <a:ext cx="116" cy="109"/>
              </a:xfrm>
              <a:prstGeom prst="ellipse">
                <a:avLst/>
              </a:prstGeom>
              <a:solidFill>
                <a:srgbClr val="FF0000"/>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7269" name="Line 63"/>
              <p:cNvSpPr>
                <a:spLocks noChangeShapeType="1"/>
              </p:cNvSpPr>
              <p:nvPr/>
            </p:nvSpPr>
            <p:spPr bwMode="auto">
              <a:xfrm flipV="1">
                <a:off x="2426" y="3113"/>
                <a:ext cx="91" cy="499"/>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9222" name="Group 1"/>
          <p:cNvGrpSpPr/>
          <p:nvPr/>
        </p:nvGrpSpPr>
        <p:grpSpPr bwMode="auto">
          <a:xfrm>
            <a:off x="1360488" y="3068960"/>
            <a:ext cx="5176837" cy="1439540"/>
            <a:chOff x="2123728" y="2882523"/>
            <a:chExt cx="5134270" cy="1482581"/>
          </a:xfrm>
        </p:grpSpPr>
        <p:pic>
          <p:nvPicPr>
            <p:cNvPr id="7221" name="Picture 2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23728" y="3481585"/>
              <a:ext cx="699760" cy="589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22" name="Line 29"/>
            <p:cNvSpPr>
              <a:spLocks noChangeShapeType="1"/>
            </p:cNvSpPr>
            <p:nvPr/>
          </p:nvSpPr>
          <p:spPr bwMode="auto">
            <a:xfrm>
              <a:off x="2700885" y="3773907"/>
              <a:ext cx="261398" cy="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7223"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4261" y="3232522"/>
              <a:ext cx="604916" cy="95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24" name="Line 66"/>
            <p:cNvSpPr>
              <a:spLocks noChangeShapeType="1"/>
            </p:cNvSpPr>
            <p:nvPr/>
          </p:nvSpPr>
          <p:spPr bwMode="auto">
            <a:xfrm flipV="1">
              <a:off x="3074621" y="4157260"/>
              <a:ext cx="793935" cy="116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25" name="Line 67"/>
            <p:cNvSpPr>
              <a:spLocks noChangeShapeType="1"/>
            </p:cNvSpPr>
            <p:nvPr/>
          </p:nvSpPr>
          <p:spPr bwMode="auto">
            <a:xfrm flipV="1">
              <a:off x="3125630" y="3396380"/>
              <a:ext cx="14809" cy="79001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26" name="Arc 68"/>
            <p:cNvSpPr/>
            <p:nvPr/>
          </p:nvSpPr>
          <p:spPr bwMode="auto">
            <a:xfrm rot="10555769">
              <a:off x="3203789" y="3550187"/>
              <a:ext cx="790644" cy="526674"/>
            </a:xfrm>
            <a:custGeom>
              <a:avLst/>
              <a:gdLst>
                <a:gd name="T0" fmla="*/ 0 w 21600"/>
                <a:gd name="T1" fmla="*/ 0 h 24296"/>
                <a:gd name="T2" fmla="*/ 0 w 21600"/>
                <a:gd name="T3" fmla="*/ 0 h 24296"/>
                <a:gd name="T4" fmla="*/ 0 w 21600"/>
                <a:gd name="T5" fmla="*/ 0 h 24296"/>
                <a:gd name="T6" fmla="*/ 0 60000 65536"/>
                <a:gd name="T7" fmla="*/ 0 60000 65536"/>
                <a:gd name="T8" fmla="*/ 0 60000 65536"/>
                <a:gd name="T9" fmla="*/ 0 w 21600"/>
                <a:gd name="T10" fmla="*/ 0 h 24296"/>
                <a:gd name="T11" fmla="*/ 21600 w 21600"/>
                <a:gd name="T12" fmla="*/ 24296 h 24296"/>
              </a:gdLst>
              <a:ahLst/>
              <a:cxnLst>
                <a:cxn ang="T6">
                  <a:pos x="T0" y="T1"/>
                </a:cxn>
                <a:cxn ang="T7">
                  <a:pos x="T2" y="T3"/>
                </a:cxn>
                <a:cxn ang="T8">
                  <a:pos x="T4" y="T5"/>
                </a:cxn>
              </a:cxnLst>
              <a:rect l="T9" t="T10" r="T11" b="T12"/>
              <a:pathLst>
                <a:path w="21600" h="24296" fill="none" extrusionOk="0">
                  <a:moveTo>
                    <a:pt x="5165" y="-1"/>
                  </a:moveTo>
                  <a:cubicBezTo>
                    <a:pt x="14816" y="2376"/>
                    <a:pt x="21600" y="11033"/>
                    <a:pt x="21600" y="20973"/>
                  </a:cubicBezTo>
                  <a:cubicBezTo>
                    <a:pt x="21600" y="22085"/>
                    <a:pt x="21514" y="23196"/>
                    <a:pt x="21342" y="24295"/>
                  </a:cubicBezTo>
                </a:path>
                <a:path w="21600" h="24296" stroke="0" extrusionOk="0">
                  <a:moveTo>
                    <a:pt x="5165" y="-1"/>
                  </a:moveTo>
                  <a:cubicBezTo>
                    <a:pt x="14816" y="2376"/>
                    <a:pt x="21600" y="11033"/>
                    <a:pt x="21600" y="20973"/>
                  </a:cubicBezTo>
                  <a:cubicBezTo>
                    <a:pt x="21600" y="22085"/>
                    <a:pt x="21514" y="23196"/>
                    <a:pt x="21342" y="24295"/>
                  </a:cubicBezTo>
                  <a:lnTo>
                    <a:pt x="0" y="20973"/>
                  </a:lnTo>
                  <a:lnTo>
                    <a:pt x="5165" y="-1"/>
                  </a:lnTo>
                  <a:close/>
                </a:path>
              </a:pathLst>
            </a:custGeom>
            <a:noFill/>
            <a:ln w="3492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aphicFrame>
          <p:nvGraphicFramePr>
            <p:cNvPr id="7227" name="Object 69"/>
            <p:cNvGraphicFramePr>
              <a:graphicFrameLocks noChangeAspect="1"/>
            </p:cNvGraphicFramePr>
            <p:nvPr/>
          </p:nvGraphicFramePr>
          <p:xfrm>
            <a:off x="3016207" y="3473283"/>
            <a:ext cx="133282" cy="115356"/>
          </p:xfrm>
          <a:graphic>
            <a:graphicData uri="http://schemas.openxmlformats.org/presentationml/2006/ole">
              <mc:AlternateContent xmlns:mc="http://schemas.openxmlformats.org/markup-compatibility/2006">
                <mc:Choice xmlns:v="urn:schemas-microsoft-com:vml" Requires="v">
                  <p:oleObj spid="_x0000_s200258" name="Equation" r:id="rId16" imgW="177800" imgH="215900" progId="Equation.3">
                    <p:embed/>
                  </p:oleObj>
                </mc:Choice>
                <mc:Fallback>
                  <p:oleObj name="Equation" r:id="rId16" imgW="177800" imgH="215900" progId="Equation.3">
                    <p:embed/>
                    <p:pic>
                      <p:nvPicPr>
                        <p:cNvPr id="0" name="Object 6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16207" y="3473283"/>
                          <a:ext cx="133282" cy="1153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28" name="Freeform 70"/>
            <p:cNvSpPr/>
            <p:nvPr/>
          </p:nvSpPr>
          <p:spPr bwMode="auto">
            <a:xfrm>
              <a:off x="3203789" y="3444153"/>
              <a:ext cx="626921" cy="598917"/>
            </a:xfrm>
            <a:custGeom>
              <a:avLst/>
              <a:gdLst>
                <a:gd name="T0" fmla="*/ 0 w 703"/>
                <a:gd name="T1" fmla="*/ 2147483647 h 1020"/>
                <a:gd name="T2" fmla="*/ 2147483647 w 703"/>
                <a:gd name="T3" fmla="*/ 2147483647 h 1020"/>
                <a:gd name="T4" fmla="*/ 2147483647 w 703"/>
                <a:gd name="T5" fmla="*/ 2147483647 h 1020"/>
                <a:gd name="T6" fmla="*/ 2147483647 w 703"/>
                <a:gd name="T7" fmla="*/ 2147483647 h 1020"/>
                <a:gd name="T8" fmla="*/ 0 60000 65536"/>
                <a:gd name="T9" fmla="*/ 0 60000 65536"/>
                <a:gd name="T10" fmla="*/ 0 60000 65536"/>
                <a:gd name="T11" fmla="*/ 0 60000 65536"/>
                <a:gd name="T12" fmla="*/ 0 w 703"/>
                <a:gd name="T13" fmla="*/ 0 h 1020"/>
                <a:gd name="T14" fmla="*/ 703 w 703"/>
                <a:gd name="T15" fmla="*/ 1020 h 1020"/>
              </a:gdLst>
              <a:ahLst/>
              <a:cxnLst>
                <a:cxn ang="T8">
                  <a:pos x="T0" y="T1"/>
                </a:cxn>
                <a:cxn ang="T9">
                  <a:pos x="T2" y="T3"/>
                </a:cxn>
                <a:cxn ang="T10">
                  <a:pos x="T4" y="T5"/>
                </a:cxn>
                <a:cxn ang="T11">
                  <a:pos x="T6" y="T7"/>
                </a:cxn>
              </a:cxnLst>
              <a:rect l="T12" t="T13" r="T14" b="T15"/>
              <a:pathLst>
                <a:path w="703" h="1020">
                  <a:moveTo>
                    <a:pt x="0" y="279"/>
                  </a:moveTo>
                  <a:cubicBezTo>
                    <a:pt x="238" y="139"/>
                    <a:pt x="477" y="0"/>
                    <a:pt x="590" y="98"/>
                  </a:cubicBezTo>
                  <a:cubicBezTo>
                    <a:pt x="703" y="196"/>
                    <a:pt x="665" y="718"/>
                    <a:pt x="680" y="869"/>
                  </a:cubicBezTo>
                  <a:cubicBezTo>
                    <a:pt x="695" y="1020"/>
                    <a:pt x="687" y="1012"/>
                    <a:pt x="680" y="1005"/>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229" name="Oval 71"/>
            <p:cNvSpPr>
              <a:spLocks noChangeArrowheads="1"/>
            </p:cNvSpPr>
            <p:nvPr/>
          </p:nvSpPr>
          <p:spPr bwMode="auto">
            <a:xfrm>
              <a:off x="3178285" y="3588639"/>
              <a:ext cx="50187" cy="75738"/>
            </a:xfrm>
            <a:prstGeom prst="ellipse">
              <a:avLst/>
            </a:prstGeom>
            <a:solidFill>
              <a:srgbClr val="FF0000"/>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7230" name="Oval 72"/>
            <p:cNvSpPr>
              <a:spLocks noChangeArrowheads="1"/>
            </p:cNvSpPr>
            <p:nvPr/>
          </p:nvSpPr>
          <p:spPr bwMode="auto">
            <a:xfrm>
              <a:off x="3203789" y="3738951"/>
              <a:ext cx="50187" cy="75738"/>
            </a:xfrm>
            <a:prstGeom prst="ellipse">
              <a:avLst/>
            </a:prstGeom>
            <a:solidFill>
              <a:srgbClr val="FF0000"/>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7231" name="Oval 73"/>
            <p:cNvSpPr>
              <a:spLocks noChangeArrowheads="1"/>
            </p:cNvSpPr>
            <p:nvPr/>
          </p:nvSpPr>
          <p:spPr bwMode="auto">
            <a:xfrm>
              <a:off x="3278658" y="3853141"/>
              <a:ext cx="51009" cy="75738"/>
            </a:xfrm>
            <a:prstGeom prst="ellipse">
              <a:avLst/>
            </a:prstGeom>
            <a:solidFill>
              <a:srgbClr val="FF0000"/>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7232" name="Oval 74"/>
            <p:cNvSpPr>
              <a:spLocks noChangeArrowheads="1"/>
            </p:cNvSpPr>
            <p:nvPr/>
          </p:nvSpPr>
          <p:spPr bwMode="auto">
            <a:xfrm>
              <a:off x="3379031" y="3928879"/>
              <a:ext cx="50187" cy="75738"/>
            </a:xfrm>
            <a:prstGeom prst="ellipse">
              <a:avLst/>
            </a:prstGeom>
            <a:solidFill>
              <a:srgbClr val="FF0000"/>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7233" name="Oval 75"/>
            <p:cNvSpPr>
              <a:spLocks noChangeArrowheads="1"/>
            </p:cNvSpPr>
            <p:nvPr/>
          </p:nvSpPr>
          <p:spPr bwMode="auto">
            <a:xfrm>
              <a:off x="3479404" y="3967331"/>
              <a:ext cx="51009" cy="74573"/>
            </a:xfrm>
            <a:prstGeom prst="ellipse">
              <a:avLst/>
            </a:prstGeom>
            <a:solidFill>
              <a:srgbClr val="FF0000"/>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7234" name="Oval 76"/>
            <p:cNvSpPr>
              <a:spLocks noChangeArrowheads="1"/>
            </p:cNvSpPr>
            <p:nvPr/>
          </p:nvSpPr>
          <p:spPr bwMode="auto">
            <a:xfrm>
              <a:off x="3605282" y="4005783"/>
              <a:ext cx="50187" cy="74573"/>
            </a:xfrm>
            <a:prstGeom prst="ellipse">
              <a:avLst/>
            </a:prstGeom>
            <a:solidFill>
              <a:srgbClr val="FF0000"/>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7235" name="Oval 77"/>
            <p:cNvSpPr>
              <a:spLocks noChangeArrowheads="1"/>
            </p:cNvSpPr>
            <p:nvPr/>
          </p:nvSpPr>
          <p:spPr bwMode="auto">
            <a:xfrm>
              <a:off x="3780523" y="4005783"/>
              <a:ext cx="50187" cy="74573"/>
            </a:xfrm>
            <a:prstGeom prst="ellipse">
              <a:avLst/>
            </a:prstGeom>
            <a:solidFill>
              <a:srgbClr val="FF0000"/>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graphicFrame>
          <p:nvGraphicFramePr>
            <p:cNvPr id="7236" name="Object 78"/>
            <p:cNvGraphicFramePr>
              <a:graphicFrameLocks noChangeAspect="1"/>
            </p:cNvGraphicFramePr>
            <p:nvPr/>
          </p:nvGraphicFramePr>
          <p:xfrm>
            <a:off x="3768182" y="4194547"/>
            <a:ext cx="57591" cy="114190"/>
          </p:xfrm>
          <a:graphic>
            <a:graphicData uri="http://schemas.openxmlformats.org/presentationml/2006/ole">
              <mc:AlternateContent xmlns:mc="http://schemas.openxmlformats.org/markup-compatibility/2006">
                <mc:Choice xmlns:v="urn:schemas-microsoft-com:vml" Requires="v">
                  <p:oleObj spid="_x0000_s200259" name="Equation" r:id="rId18" imgW="165100" imgH="215900" progId="Equation.3">
                    <p:embed/>
                  </p:oleObj>
                </mc:Choice>
                <mc:Fallback>
                  <p:oleObj name="Equation" r:id="rId18" imgW="165100" imgH="215900" progId="Equation.3">
                    <p:embed/>
                    <p:pic>
                      <p:nvPicPr>
                        <p:cNvPr id="0" name="Object 7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68182" y="4194547"/>
                          <a:ext cx="57591" cy="114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37" name="Text Box 79"/>
            <p:cNvSpPr txBox="1">
              <a:spLocks noChangeArrowheads="1"/>
            </p:cNvSpPr>
            <p:nvPr/>
          </p:nvSpPr>
          <p:spPr bwMode="auto">
            <a:xfrm>
              <a:off x="2752933" y="2882523"/>
              <a:ext cx="1940821" cy="48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eaLnBrk="1" hangingPunct="1">
                <a:spcBef>
                  <a:spcPct val="50000"/>
                </a:spcBef>
                <a:buClrTx/>
                <a:buFontTx/>
                <a:buNone/>
              </a:pPr>
              <a:r>
                <a:rPr lang="en-GB" altLang="en-US" sz="1600" dirty="0">
                  <a:solidFill>
                    <a:schemeClr val="tx1"/>
                  </a:solidFill>
                </a:rPr>
                <a:t>A number of Pareto optimal solutions</a:t>
              </a:r>
            </a:p>
          </p:txBody>
        </p:sp>
        <p:sp>
          <p:nvSpPr>
            <p:cNvPr id="7238" name="Line 80"/>
            <p:cNvSpPr>
              <a:spLocks noChangeShapeType="1"/>
            </p:cNvSpPr>
            <p:nvPr/>
          </p:nvSpPr>
          <p:spPr bwMode="auto">
            <a:xfrm flipH="1">
              <a:off x="3442381" y="3396379"/>
              <a:ext cx="280962" cy="49404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39" name="Line 81"/>
            <p:cNvSpPr>
              <a:spLocks noChangeShapeType="1"/>
            </p:cNvSpPr>
            <p:nvPr/>
          </p:nvSpPr>
          <p:spPr bwMode="auto">
            <a:xfrm>
              <a:off x="4485562" y="3773907"/>
              <a:ext cx="261398" cy="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40" name="Line 84"/>
            <p:cNvSpPr>
              <a:spLocks noChangeShapeType="1"/>
            </p:cNvSpPr>
            <p:nvPr/>
          </p:nvSpPr>
          <p:spPr bwMode="auto">
            <a:xfrm>
              <a:off x="5690768" y="3773907"/>
              <a:ext cx="261398" cy="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7241" name="Group 85"/>
            <p:cNvGrpSpPr/>
            <p:nvPr/>
          </p:nvGrpSpPr>
          <p:grpSpPr bwMode="auto">
            <a:xfrm>
              <a:off x="6006527" y="3001811"/>
              <a:ext cx="1251471" cy="1363293"/>
              <a:chOff x="1462" y="2810"/>
              <a:chExt cx="2517" cy="1343"/>
            </a:xfrm>
          </p:grpSpPr>
          <p:sp>
            <p:nvSpPr>
              <p:cNvPr id="7242" name="Text Box 86"/>
              <p:cNvSpPr txBox="1">
                <a:spLocks noChangeArrowheads="1"/>
              </p:cNvSpPr>
              <p:nvPr/>
            </p:nvSpPr>
            <p:spPr bwMode="auto">
              <a:xfrm>
                <a:off x="1462" y="2810"/>
                <a:ext cx="2517" cy="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r>
                  <a:rPr lang="en-GB" altLang="en-US" sz="1600">
                    <a:solidFill>
                      <a:schemeClr val="tx1"/>
                    </a:solidFill>
                  </a:rPr>
                  <a:t>The final solution</a:t>
                </a:r>
              </a:p>
            </p:txBody>
          </p:sp>
          <p:graphicFrame>
            <p:nvGraphicFramePr>
              <p:cNvPr id="7243" name="Object 87"/>
              <p:cNvGraphicFramePr>
                <a:graphicFrameLocks noChangeAspect="1"/>
              </p:cNvGraphicFramePr>
              <p:nvPr/>
            </p:nvGraphicFramePr>
            <p:xfrm>
              <a:off x="1830" y="3163"/>
              <a:ext cx="234" cy="131"/>
            </p:xfrm>
            <a:graphic>
              <a:graphicData uri="http://schemas.openxmlformats.org/presentationml/2006/ole">
                <mc:AlternateContent xmlns:mc="http://schemas.openxmlformats.org/markup-compatibility/2006">
                  <mc:Choice xmlns:v="urn:schemas-microsoft-com:vml" Requires="v">
                    <p:oleObj spid="_x0000_s200260" name="Equation" r:id="rId20" imgW="177800" imgH="215900" progId="Equation.3">
                      <p:embed/>
                    </p:oleObj>
                  </mc:Choice>
                  <mc:Fallback>
                    <p:oleObj name="Equation" r:id="rId20" imgW="177800" imgH="215900" progId="Equation.3">
                      <p:embed/>
                      <p:pic>
                        <p:nvPicPr>
                          <p:cNvPr id="0" name="Object 8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0" y="3163"/>
                            <a:ext cx="234" cy="1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44" name="Line 88"/>
              <p:cNvSpPr>
                <a:spLocks noChangeShapeType="1"/>
              </p:cNvSpPr>
              <p:nvPr/>
            </p:nvSpPr>
            <p:spPr bwMode="auto">
              <a:xfrm>
                <a:off x="1877" y="3968"/>
                <a:ext cx="1985" cy="2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45" name="Line 89"/>
              <p:cNvSpPr>
                <a:spLocks noChangeShapeType="1"/>
              </p:cNvSpPr>
              <p:nvPr/>
            </p:nvSpPr>
            <p:spPr bwMode="auto">
              <a:xfrm flipV="1">
                <a:off x="2109" y="3080"/>
                <a:ext cx="0" cy="875"/>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46" name="Arc 90"/>
              <p:cNvSpPr/>
              <p:nvPr/>
            </p:nvSpPr>
            <p:spPr bwMode="auto">
              <a:xfrm rot="10267717">
                <a:off x="2274" y="3230"/>
                <a:ext cx="1339" cy="774"/>
              </a:xfrm>
              <a:custGeom>
                <a:avLst/>
                <a:gdLst>
                  <a:gd name="T0" fmla="*/ 0 w 21600"/>
                  <a:gd name="T1" fmla="*/ 0 h 25563"/>
                  <a:gd name="T2" fmla="*/ 0 w 21600"/>
                  <a:gd name="T3" fmla="*/ 0 h 25563"/>
                  <a:gd name="T4" fmla="*/ 0 w 21600"/>
                  <a:gd name="T5" fmla="*/ 0 h 25563"/>
                  <a:gd name="T6" fmla="*/ 0 60000 65536"/>
                  <a:gd name="T7" fmla="*/ 0 60000 65536"/>
                  <a:gd name="T8" fmla="*/ 0 60000 65536"/>
                  <a:gd name="T9" fmla="*/ 0 w 21600"/>
                  <a:gd name="T10" fmla="*/ 0 h 25563"/>
                  <a:gd name="T11" fmla="*/ 21600 w 21600"/>
                  <a:gd name="T12" fmla="*/ 25563 h 25563"/>
                </a:gdLst>
                <a:ahLst/>
                <a:cxnLst>
                  <a:cxn ang="T6">
                    <a:pos x="T0" y="T1"/>
                  </a:cxn>
                  <a:cxn ang="T7">
                    <a:pos x="T2" y="T3"/>
                  </a:cxn>
                  <a:cxn ang="T8">
                    <a:pos x="T4" y="T5"/>
                  </a:cxn>
                </a:cxnLst>
                <a:rect l="T9" t="T10" r="T11" b="T12"/>
                <a:pathLst>
                  <a:path w="21600" h="25563" fill="none" extrusionOk="0">
                    <a:moveTo>
                      <a:pt x="2483" y="0"/>
                    </a:moveTo>
                    <a:cubicBezTo>
                      <a:pt x="13379" y="1261"/>
                      <a:pt x="21600" y="10488"/>
                      <a:pt x="21600" y="21457"/>
                    </a:cubicBezTo>
                    <a:cubicBezTo>
                      <a:pt x="21600" y="22835"/>
                      <a:pt x="21468" y="24210"/>
                      <a:pt x="21206" y="25563"/>
                    </a:cubicBezTo>
                  </a:path>
                  <a:path w="21600" h="25563" stroke="0" extrusionOk="0">
                    <a:moveTo>
                      <a:pt x="2483" y="0"/>
                    </a:moveTo>
                    <a:cubicBezTo>
                      <a:pt x="13379" y="1261"/>
                      <a:pt x="21600" y="10488"/>
                      <a:pt x="21600" y="21457"/>
                    </a:cubicBezTo>
                    <a:cubicBezTo>
                      <a:pt x="21600" y="22835"/>
                      <a:pt x="21468" y="24210"/>
                      <a:pt x="21206" y="25563"/>
                    </a:cubicBezTo>
                    <a:lnTo>
                      <a:pt x="0" y="21457"/>
                    </a:lnTo>
                    <a:lnTo>
                      <a:pt x="2483" y="0"/>
                    </a:lnTo>
                    <a:close/>
                  </a:path>
                </a:pathLst>
              </a:custGeom>
              <a:noFill/>
              <a:ln w="3492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aphicFrame>
            <p:nvGraphicFramePr>
              <p:cNvPr id="7247" name="Object 91"/>
              <p:cNvGraphicFramePr>
                <a:graphicFrameLocks noChangeAspect="1"/>
              </p:cNvGraphicFramePr>
              <p:nvPr/>
            </p:nvGraphicFramePr>
            <p:xfrm>
              <a:off x="3596" y="4022"/>
              <a:ext cx="217" cy="131"/>
            </p:xfrm>
            <a:graphic>
              <a:graphicData uri="http://schemas.openxmlformats.org/presentationml/2006/ole">
                <mc:AlternateContent xmlns:mc="http://schemas.openxmlformats.org/markup-compatibility/2006">
                  <mc:Choice xmlns:v="urn:schemas-microsoft-com:vml" Requires="v">
                    <p:oleObj spid="_x0000_s200261" name="Equation" r:id="rId21" imgW="165100" imgH="215900" progId="Equation.3">
                      <p:embed/>
                    </p:oleObj>
                  </mc:Choice>
                  <mc:Fallback>
                    <p:oleObj name="Equation" r:id="rId21" imgW="165100" imgH="215900" progId="Equation.3">
                      <p:embed/>
                      <p:pic>
                        <p:nvPicPr>
                          <p:cNvPr id="0" name="Object 9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96" y="4022"/>
                            <a:ext cx="217" cy="1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48" name="Object 92"/>
              <p:cNvGraphicFramePr>
                <a:graphicFrameLocks noChangeAspect="1"/>
              </p:cNvGraphicFramePr>
              <p:nvPr/>
            </p:nvGraphicFramePr>
            <p:xfrm>
              <a:off x="3596" y="3522"/>
              <a:ext cx="353" cy="145"/>
            </p:xfrm>
            <a:graphic>
              <a:graphicData uri="http://schemas.openxmlformats.org/presentationml/2006/ole">
                <mc:AlternateContent xmlns:mc="http://schemas.openxmlformats.org/markup-compatibility/2006">
                  <mc:Choice xmlns:v="urn:schemas-microsoft-com:vml" Requires="v">
                    <p:oleObj spid="_x0000_s200262" name="Equation" r:id="rId22" imgW="393700" imgH="203200" progId="Equation.3">
                      <p:embed/>
                    </p:oleObj>
                  </mc:Choice>
                  <mc:Fallback>
                    <p:oleObj name="Equation" r:id="rId22" imgW="393700" imgH="203200" progId="Equation.3">
                      <p:embed/>
                      <p:pic>
                        <p:nvPicPr>
                          <p:cNvPr id="0" name="Object 9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96" y="3522"/>
                            <a:ext cx="353" cy="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49" name="Freeform 93"/>
              <p:cNvSpPr/>
              <p:nvPr/>
            </p:nvSpPr>
            <p:spPr bwMode="auto">
              <a:xfrm>
                <a:off x="2245" y="3113"/>
                <a:ext cx="1315" cy="816"/>
              </a:xfrm>
              <a:custGeom>
                <a:avLst/>
                <a:gdLst>
                  <a:gd name="T0" fmla="*/ 0 w 703"/>
                  <a:gd name="T1" fmla="*/ 8 h 1020"/>
                  <a:gd name="T2" fmla="*/ 13260181 w 703"/>
                  <a:gd name="T3" fmla="*/ 3 h 1020"/>
                  <a:gd name="T4" fmla="*/ 15274628 w 703"/>
                  <a:gd name="T5" fmla="*/ 24 h 1020"/>
                  <a:gd name="T6" fmla="*/ 15274628 w 703"/>
                  <a:gd name="T7" fmla="*/ 28 h 1020"/>
                  <a:gd name="T8" fmla="*/ 0 60000 65536"/>
                  <a:gd name="T9" fmla="*/ 0 60000 65536"/>
                  <a:gd name="T10" fmla="*/ 0 60000 65536"/>
                  <a:gd name="T11" fmla="*/ 0 60000 65536"/>
                  <a:gd name="T12" fmla="*/ 0 w 703"/>
                  <a:gd name="T13" fmla="*/ 0 h 1020"/>
                  <a:gd name="T14" fmla="*/ 703 w 703"/>
                  <a:gd name="T15" fmla="*/ 1020 h 1020"/>
                </a:gdLst>
                <a:ahLst/>
                <a:cxnLst>
                  <a:cxn ang="T8">
                    <a:pos x="T0" y="T1"/>
                  </a:cxn>
                  <a:cxn ang="T9">
                    <a:pos x="T2" y="T3"/>
                  </a:cxn>
                  <a:cxn ang="T10">
                    <a:pos x="T4" y="T5"/>
                  </a:cxn>
                  <a:cxn ang="T11">
                    <a:pos x="T6" y="T7"/>
                  </a:cxn>
                </a:cxnLst>
                <a:rect l="T12" t="T13" r="T14" b="T15"/>
                <a:pathLst>
                  <a:path w="703" h="1020">
                    <a:moveTo>
                      <a:pt x="0" y="279"/>
                    </a:moveTo>
                    <a:cubicBezTo>
                      <a:pt x="238" y="139"/>
                      <a:pt x="477" y="0"/>
                      <a:pt x="590" y="98"/>
                    </a:cubicBezTo>
                    <a:cubicBezTo>
                      <a:pt x="703" y="196"/>
                      <a:pt x="665" y="718"/>
                      <a:pt x="680" y="869"/>
                    </a:cubicBezTo>
                    <a:cubicBezTo>
                      <a:pt x="695" y="1020"/>
                      <a:pt x="687" y="1012"/>
                      <a:pt x="680" y="1005"/>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250" name="Oval 94"/>
              <p:cNvSpPr>
                <a:spLocks noChangeArrowheads="1"/>
              </p:cNvSpPr>
              <p:nvPr/>
            </p:nvSpPr>
            <p:spPr bwMode="auto">
              <a:xfrm>
                <a:off x="2356" y="3566"/>
                <a:ext cx="116" cy="109"/>
              </a:xfrm>
              <a:prstGeom prst="ellipse">
                <a:avLst/>
              </a:prstGeom>
              <a:solidFill>
                <a:srgbClr val="FF0000"/>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7251" name="Line 95"/>
              <p:cNvSpPr>
                <a:spLocks noChangeShapeType="1"/>
              </p:cNvSpPr>
              <p:nvPr/>
            </p:nvSpPr>
            <p:spPr bwMode="auto">
              <a:xfrm flipV="1">
                <a:off x="2426" y="3113"/>
                <a:ext cx="91" cy="499"/>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2" name="Group 1"/>
          <p:cNvGrpSpPr/>
          <p:nvPr/>
        </p:nvGrpSpPr>
        <p:grpSpPr bwMode="auto">
          <a:xfrm>
            <a:off x="468313" y="5133975"/>
            <a:ext cx="7888287" cy="1103313"/>
            <a:chOff x="468313" y="5133975"/>
            <a:chExt cx="7888287" cy="1103313"/>
          </a:xfrm>
        </p:grpSpPr>
        <p:pic>
          <p:nvPicPr>
            <p:cNvPr id="7176" name="Picture 2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8313" y="5386388"/>
              <a:ext cx="6985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Line 29"/>
            <p:cNvSpPr>
              <a:spLocks noChangeShapeType="1"/>
            </p:cNvSpPr>
            <p:nvPr/>
          </p:nvSpPr>
          <p:spPr bwMode="auto">
            <a:xfrm>
              <a:off x="1044575" y="5680075"/>
              <a:ext cx="261938" cy="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7178"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5197475"/>
              <a:ext cx="604837"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9" name="Line 66"/>
            <p:cNvSpPr>
              <a:spLocks noChangeShapeType="1"/>
            </p:cNvSpPr>
            <p:nvPr/>
          </p:nvSpPr>
          <p:spPr bwMode="auto">
            <a:xfrm flipV="1">
              <a:off x="1419225" y="6062663"/>
              <a:ext cx="793750" cy="158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180" name="Line 67"/>
            <p:cNvSpPr>
              <a:spLocks noChangeShapeType="1"/>
            </p:cNvSpPr>
            <p:nvPr/>
          </p:nvSpPr>
          <p:spPr bwMode="auto">
            <a:xfrm flipV="1">
              <a:off x="1470025" y="5302250"/>
              <a:ext cx="14288" cy="7889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181" name="Arc 68"/>
            <p:cNvSpPr/>
            <p:nvPr/>
          </p:nvSpPr>
          <p:spPr bwMode="auto">
            <a:xfrm rot="10555769">
              <a:off x="1547813" y="5456238"/>
              <a:ext cx="790575" cy="525462"/>
            </a:xfrm>
            <a:custGeom>
              <a:avLst/>
              <a:gdLst>
                <a:gd name="T0" fmla="*/ 0 w 21600"/>
                <a:gd name="T1" fmla="*/ 0 h 24296"/>
                <a:gd name="T2" fmla="*/ 0 w 21600"/>
                <a:gd name="T3" fmla="*/ 0 h 24296"/>
                <a:gd name="T4" fmla="*/ 0 w 21600"/>
                <a:gd name="T5" fmla="*/ 0 h 24296"/>
                <a:gd name="T6" fmla="*/ 0 60000 65536"/>
                <a:gd name="T7" fmla="*/ 0 60000 65536"/>
                <a:gd name="T8" fmla="*/ 0 60000 65536"/>
                <a:gd name="T9" fmla="*/ 0 w 21600"/>
                <a:gd name="T10" fmla="*/ 0 h 24296"/>
                <a:gd name="T11" fmla="*/ 21600 w 21600"/>
                <a:gd name="T12" fmla="*/ 24296 h 24296"/>
              </a:gdLst>
              <a:ahLst/>
              <a:cxnLst>
                <a:cxn ang="T6">
                  <a:pos x="T0" y="T1"/>
                </a:cxn>
                <a:cxn ang="T7">
                  <a:pos x="T2" y="T3"/>
                </a:cxn>
                <a:cxn ang="T8">
                  <a:pos x="T4" y="T5"/>
                </a:cxn>
              </a:cxnLst>
              <a:rect l="T9" t="T10" r="T11" b="T12"/>
              <a:pathLst>
                <a:path w="21600" h="24296" fill="none" extrusionOk="0">
                  <a:moveTo>
                    <a:pt x="5165" y="-1"/>
                  </a:moveTo>
                  <a:cubicBezTo>
                    <a:pt x="14816" y="2376"/>
                    <a:pt x="21600" y="11033"/>
                    <a:pt x="21600" y="20973"/>
                  </a:cubicBezTo>
                  <a:cubicBezTo>
                    <a:pt x="21600" y="22085"/>
                    <a:pt x="21514" y="23196"/>
                    <a:pt x="21342" y="24295"/>
                  </a:cubicBezTo>
                </a:path>
                <a:path w="21600" h="24296" stroke="0" extrusionOk="0">
                  <a:moveTo>
                    <a:pt x="5165" y="-1"/>
                  </a:moveTo>
                  <a:cubicBezTo>
                    <a:pt x="14816" y="2376"/>
                    <a:pt x="21600" y="11033"/>
                    <a:pt x="21600" y="20973"/>
                  </a:cubicBezTo>
                  <a:cubicBezTo>
                    <a:pt x="21600" y="22085"/>
                    <a:pt x="21514" y="23196"/>
                    <a:pt x="21342" y="24295"/>
                  </a:cubicBezTo>
                  <a:lnTo>
                    <a:pt x="0" y="20973"/>
                  </a:lnTo>
                  <a:lnTo>
                    <a:pt x="5165" y="-1"/>
                  </a:lnTo>
                  <a:close/>
                </a:path>
              </a:pathLst>
            </a:custGeom>
            <a:noFill/>
            <a:ln w="3492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aphicFrame>
          <p:nvGraphicFramePr>
            <p:cNvPr id="7182" name="Object 69"/>
            <p:cNvGraphicFramePr>
              <a:graphicFrameLocks noChangeAspect="1"/>
            </p:cNvGraphicFramePr>
            <p:nvPr/>
          </p:nvGraphicFramePr>
          <p:xfrm>
            <a:off x="1360488" y="5378450"/>
            <a:ext cx="133350" cy="115888"/>
          </p:xfrm>
          <a:graphic>
            <a:graphicData uri="http://schemas.openxmlformats.org/presentationml/2006/ole">
              <mc:AlternateContent xmlns:mc="http://schemas.openxmlformats.org/markup-compatibility/2006">
                <mc:Choice xmlns:v="urn:schemas-microsoft-com:vml" Requires="v">
                  <p:oleObj spid="_x0000_s200263" name="Equation" r:id="rId24" imgW="177800" imgH="215900" progId="Equation.3">
                    <p:embed/>
                  </p:oleObj>
                </mc:Choice>
                <mc:Fallback>
                  <p:oleObj name="Equation" r:id="rId24" imgW="177800" imgH="215900" progId="Equation.3">
                    <p:embed/>
                    <p:pic>
                      <p:nvPicPr>
                        <p:cNvPr id="0" name="Object 6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60488" y="5378450"/>
                          <a:ext cx="133350" cy="115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83" name="Freeform 70"/>
            <p:cNvSpPr/>
            <p:nvPr/>
          </p:nvSpPr>
          <p:spPr bwMode="auto">
            <a:xfrm>
              <a:off x="1547813" y="5349875"/>
              <a:ext cx="627062" cy="598488"/>
            </a:xfrm>
            <a:custGeom>
              <a:avLst/>
              <a:gdLst>
                <a:gd name="T0" fmla="*/ 0 w 703"/>
                <a:gd name="T1" fmla="*/ 2147483647 h 1020"/>
                <a:gd name="T2" fmla="*/ 2147483647 w 703"/>
                <a:gd name="T3" fmla="*/ 2147483647 h 1020"/>
                <a:gd name="T4" fmla="*/ 2147483647 w 703"/>
                <a:gd name="T5" fmla="*/ 2147483647 h 1020"/>
                <a:gd name="T6" fmla="*/ 2147483647 w 703"/>
                <a:gd name="T7" fmla="*/ 2147483647 h 1020"/>
                <a:gd name="T8" fmla="*/ 0 60000 65536"/>
                <a:gd name="T9" fmla="*/ 0 60000 65536"/>
                <a:gd name="T10" fmla="*/ 0 60000 65536"/>
                <a:gd name="T11" fmla="*/ 0 60000 65536"/>
                <a:gd name="T12" fmla="*/ 0 w 703"/>
                <a:gd name="T13" fmla="*/ 0 h 1020"/>
                <a:gd name="T14" fmla="*/ 703 w 703"/>
                <a:gd name="T15" fmla="*/ 1020 h 1020"/>
              </a:gdLst>
              <a:ahLst/>
              <a:cxnLst>
                <a:cxn ang="T8">
                  <a:pos x="T0" y="T1"/>
                </a:cxn>
                <a:cxn ang="T9">
                  <a:pos x="T2" y="T3"/>
                </a:cxn>
                <a:cxn ang="T10">
                  <a:pos x="T4" y="T5"/>
                </a:cxn>
                <a:cxn ang="T11">
                  <a:pos x="T6" y="T7"/>
                </a:cxn>
              </a:cxnLst>
              <a:rect l="T12" t="T13" r="T14" b="T15"/>
              <a:pathLst>
                <a:path w="703" h="1020">
                  <a:moveTo>
                    <a:pt x="0" y="279"/>
                  </a:moveTo>
                  <a:cubicBezTo>
                    <a:pt x="238" y="139"/>
                    <a:pt x="477" y="0"/>
                    <a:pt x="590" y="98"/>
                  </a:cubicBezTo>
                  <a:cubicBezTo>
                    <a:pt x="703" y="196"/>
                    <a:pt x="665" y="718"/>
                    <a:pt x="680" y="869"/>
                  </a:cubicBezTo>
                  <a:cubicBezTo>
                    <a:pt x="695" y="1020"/>
                    <a:pt x="687" y="1012"/>
                    <a:pt x="680" y="1005"/>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84" name="Oval 71"/>
            <p:cNvSpPr>
              <a:spLocks noChangeArrowheads="1"/>
            </p:cNvSpPr>
            <p:nvPr/>
          </p:nvSpPr>
          <p:spPr bwMode="auto">
            <a:xfrm>
              <a:off x="1712913" y="5494338"/>
              <a:ext cx="50800" cy="76200"/>
            </a:xfrm>
            <a:prstGeom prst="ellipse">
              <a:avLst/>
            </a:prstGeom>
            <a:solidFill>
              <a:srgbClr val="FF0000"/>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7185" name="Oval 72"/>
            <p:cNvSpPr>
              <a:spLocks noChangeArrowheads="1"/>
            </p:cNvSpPr>
            <p:nvPr/>
          </p:nvSpPr>
          <p:spPr bwMode="auto">
            <a:xfrm>
              <a:off x="1785938" y="5645150"/>
              <a:ext cx="49212" cy="74613"/>
            </a:xfrm>
            <a:prstGeom prst="ellipse">
              <a:avLst/>
            </a:prstGeom>
            <a:solidFill>
              <a:srgbClr val="FF0000"/>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7186" name="Oval 73"/>
            <p:cNvSpPr>
              <a:spLocks noChangeArrowheads="1"/>
            </p:cNvSpPr>
            <p:nvPr/>
          </p:nvSpPr>
          <p:spPr bwMode="auto">
            <a:xfrm>
              <a:off x="1712913" y="5435600"/>
              <a:ext cx="50800" cy="76200"/>
            </a:xfrm>
            <a:prstGeom prst="ellipse">
              <a:avLst/>
            </a:prstGeom>
            <a:solidFill>
              <a:srgbClr val="FF0000"/>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7187" name="Oval 74"/>
            <p:cNvSpPr>
              <a:spLocks noChangeArrowheads="1"/>
            </p:cNvSpPr>
            <p:nvPr/>
          </p:nvSpPr>
          <p:spPr bwMode="auto">
            <a:xfrm>
              <a:off x="1722438" y="5580063"/>
              <a:ext cx="50800" cy="76200"/>
            </a:xfrm>
            <a:prstGeom prst="ellipse">
              <a:avLst/>
            </a:prstGeom>
            <a:solidFill>
              <a:srgbClr val="FF0000"/>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7188" name="Oval 75"/>
            <p:cNvSpPr>
              <a:spLocks noChangeArrowheads="1"/>
            </p:cNvSpPr>
            <p:nvPr/>
          </p:nvSpPr>
          <p:spPr bwMode="auto">
            <a:xfrm>
              <a:off x="2000250" y="5795963"/>
              <a:ext cx="50800" cy="74612"/>
            </a:xfrm>
            <a:prstGeom prst="ellipse">
              <a:avLst/>
            </a:prstGeom>
            <a:solidFill>
              <a:srgbClr val="FF0000"/>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7189" name="Oval 76"/>
            <p:cNvSpPr>
              <a:spLocks noChangeArrowheads="1"/>
            </p:cNvSpPr>
            <p:nvPr/>
          </p:nvSpPr>
          <p:spPr bwMode="auto">
            <a:xfrm>
              <a:off x="1949450" y="5724525"/>
              <a:ext cx="49213" cy="74613"/>
            </a:xfrm>
            <a:prstGeom prst="ellipse">
              <a:avLst/>
            </a:prstGeom>
            <a:solidFill>
              <a:srgbClr val="FF0000"/>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7190" name="Oval 77"/>
            <p:cNvSpPr>
              <a:spLocks noChangeArrowheads="1"/>
            </p:cNvSpPr>
            <p:nvPr/>
          </p:nvSpPr>
          <p:spPr bwMode="auto">
            <a:xfrm>
              <a:off x="2124075" y="5911850"/>
              <a:ext cx="50800" cy="74613"/>
            </a:xfrm>
            <a:prstGeom prst="ellipse">
              <a:avLst/>
            </a:prstGeom>
            <a:solidFill>
              <a:srgbClr val="FF0000"/>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graphicFrame>
          <p:nvGraphicFramePr>
            <p:cNvPr id="7191" name="Object 78"/>
            <p:cNvGraphicFramePr>
              <a:graphicFrameLocks noChangeAspect="1"/>
            </p:cNvGraphicFramePr>
            <p:nvPr/>
          </p:nvGraphicFramePr>
          <p:xfrm>
            <a:off x="2111375" y="6100763"/>
            <a:ext cx="58738" cy="114300"/>
          </p:xfrm>
          <a:graphic>
            <a:graphicData uri="http://schemas.openxmlformats.org/presentationml/2006/ole">
              <mc:AlternateContent xmlns:mc="http://schemas.openxmlformats.org/markup-compatibility/2006">
                <mc:Choice xmlns:v="urn:schemas-microsoft-com:vml" Requires="v">
                  <p:oleObj spid="_x0000_s200264" name="Equation" r:id="rId25" imgW="165100" imgH="215900" progId="Equation.3">
                    <p:embed/>
                  </p:oleObj>
                </mc:Choice>
                <mc:Fallback>
                  <p:oleObj name="Equation" r:id="rId25" imgW="165100" imgH="215900" progId="Equation.3">
                    <p:embed/>
                    <p:pic>
                      <p:nvPicPr>
                        <p:cNvPr id="0" name="Object 7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11375" y="6100763"/>
                          <a:ext cx="58738" cy="11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92" name="Line 81"/>
            <p:cNvSpPr>
              <a:spLocks noChangeShapeType="1"/>
            </p:cNvSpPr>
            <p:nvPr/>
          </p:nvSpPr>
          <p:spPr bwMode="auto">
            <a:xfrm>
              <a:off x="2222500" y="5680075"/>
              <a:ext cx="261938" cy="1588"/>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93" name="Line 84"/>
            <p:cNvSpPr>
              <a:spLocks noChangeShapeType="1"/>
            </p:cNvSpPr>
            <p:nvPr/>
          </p:nvSpPr>
          <p:spPr bwMode="auto">
            <a:xfrm>
              <a:off x="3059113" y="5680075"/>
              <a:ext cx="261937" cy="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aphicFrame>
          <p:nvGraphicFramePr>
            <p:cNvPr id="7194" name="Object 87"/>
            <p:cNvGraphicFramePr>
              <a:graphicFrameLocks noChangeAspect="1"/>
            </p:cNvGraphicFramePr>
            <p:nvPr/>
          </p:nvGraphicFramePr>
          <p:xfrm>
            <a:off x="3314700" y="5218113"/>
            <a:ext cx="115888" cy="133350"/>
          </p:xfrm>
          <a:graphic>
            <a:graphicData uri="http://schemas.openxmlformats.org/presentationml/2006/ole">
              <mc:AlternateContent xmlns:mc="http://schemas.openxmlformats.org/markup-compatibility/2006">
                <mc:Choice xmlns:v="urn:schemas-microsoft-com:vml" Requires="v">
                  <p:oleObj spid="_x0000_s200265" name="Equation" r:id="rId26" imgW="177800" imgH="215900" progId="Equation.3">
                    <p:embed/>
                  </p:oleObj>
                </mc:Choice>
                <mc:Fallback>
                  <p:oleObj name="Equation" r:id="rId26" imgW="177800" imgH="215900" progId="Equation.3">
                    <p:embed/>
                    <p:pic>
                      <p:nvPicPr>
                        <p:cNvPr id="0" name="Object 8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4700" y="5218113"/>
                          <a:ext cx="115888" cy="133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95" name="Line 88"/>
            <p:cNvSpPr>
              <a:spLocks noChangeShapeType="1"/>
            </p:cNvSpPr>
            <p:nvPr/>
          </p:nvSpPr>
          <p:spPr bwMode="auto">
            <a:xfrm>
              <a:off x="3338513" y="6035675"/>
              <a:ext cx="985837" cy="26988"/>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196" name="Line 89"/>
            <p:cNvSpPr>
              <a:spLocks noChangeShapeType="1"/>
            </p:cNvSpPr>
            <p:nvPr/>
          </p:nvSpPr>
          <p:spPr bwMode="auto">
            <a:xfrm flipV="1">
              <a:off x="3452813" y="5133975"/>
              <a:ext cx="0" cy="889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197" name="Arc 90"/>
            <p:cNvSpPr/>
            <p:nvPr/>
          </p:nvSpPr>
          <p:spPr bwMode="auto">
            <a:xfrm rot="10267717">
              <a:off x="3535363" y="5286375"/>
              <a:ext cx="666750" cy="785813"/>
            </a:xfrm>
            <a:custGeom>
              <a:avLst/>
              <a:gdLst>
                <a:gd name="T0" fmla="*/ 0 w 21600"/>
                <a:gd name="T1" fmla="*/ 0 h 25563"/>
                <a:gd name="T2" fmla="*/ 0 w 21600"/>
                <a:gd name="T3" fmla="*/ 0 h 25563"/>
                <a:gd name="T4" fmla="*/ 0 w 21600"/>
                <a:gd name="T5" fmla="*/ 0 h 25563"/>
                <a:gd name="T6" fmla="*/ 0 60000 65536"/>
                <a:gd name="T7" fmla="*/ 0 60000 65536"/>
                <a:gd name="T8" fmla="*/ 0 60000 65536"/>
                <a:gd name="T9" fmla="*/ 0 w 21600"/>
                <a:gd name="T10" fmla="*/ 0 h 25563"/>
                <a:gd name="T11" fmla="*/ 21600 w 21600"/>
                <a:gd name="T12" fmla="*/ 25563 h 25563"/>
              </a:gdLst>
              <a:ahLst/>
              <a:cxnLst>
                <a:cxn ang="T6">
                  <a:pos x="T0" y="T1"/>
                </a:cxn>
                <a:cxn ang="T7">
                  <a:pos x="T2" y="T3"/>
                </a:cxn>
                <a:cxn ang="T8">
                  <a:pos x="T4" y="T5"/>
                </a:cxn>
              </a:cxnLst>
              <a:rect l="T9" t="T10" r="T11" b="T12"/>
              <a:pathLst>
                <a:path w="21600" h="25563" fill="none" extrusionOk="0">
                  <a:moveTo>
                    <a:pt x="2483" y="0"/>
                  </a:moveTo>
                  <a:cubicBezTo>
                    <a:pt x="13379" y="1261"/>
                    <a:pt x="21600" y="10488"/>
                    <a:pt x="21600" y="21457"/>
                  </a:cubicBezTo>
                  <a:cubicBezTo>
                    <a:pt x="21600" y="22835"/>
                    <a:pt x="21468" y="24210"/>
                    <a:pt x="21206" y="25563"/>
                  </a:cubicBezTo>
                </a:path>
                <a:path w="21600" h="25563" stroke="0" extrusionOk="0">
                  <a:moveTo>
                    <a:pt x="2483" y="0"/>
                  </a:moveTo>
                  <a:cubicBezTo>
                    <a:pt x="13379" y="1261"/>
                    <a:pt x="21600" y="10488"/>
                    <a:pt x="21600" y="21457"/>
                  </a:cubicBezTo>
                  <a:cubicBezTo>
                    <a:pt x="21600" y="22835"/>
                    <a:pt x="21468" y="24210"/>
                    <a:pt x="21206" y="25563"/>
                  </a:cubicBezTo>
                  <a:lnTo>
                    <a:pt x="0" y="21457"/>
                  </a:lnTo>
                  <a:lnTo>
                    <a:pt x="2483" y="0"/>
                  </a:lnTo>
                  <a:close/>
                </a:path>
              </a:pathLst>
            </a:custGeom>
            <a:noFill/>
            <a:ln w="3492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aphicFrame>
          <p:nvGraphicFramePr>
            <p:cNvPr id="7198" name="Object 91"/>
            <p:cNvGraphicFramePr>
              <a:graphicFrameLocks noChangeAspect="1"/>
            </p:cNvGraphicFramePr>
            <p:nvPr/>
          </p:nvGraphicFramePr>
          <p:xfrm>
            <a:off x="4192588" y="6089650"/>
            <a:ext cx="107950" cy="133350"/>
          </p:xfrm>
          <a:graphic>
            <a:graphicData uri="http://schemas.openxmlformats.org/presentationml/2006/ole">
              <mc:AlternateContent xmlns:mc="http://schemas.openxmlformats.org/markup-compatibility/2006">
                <mc:Choice xmlns:v="urn:schemas-microsoft-com:vml" Requires="v">
                  <p:oleObj spid="_x0000_s200266" name="Equation" r:id="rId27" imgW="165100" imgH="215900" progId="Equation.3">
                    <p:embed/>
                  </p:oleObj>
                </mc:Choice>
                <mc:Fallback>
                  <p:oleObj name="Equation" r:id="rId27" imgW="165100" imgH="215900" progId="Equation.3">
                    <p:embed/>
                    <p:pic>
                      <p:nvPicPr>
                        <p:cNvPr id="0" name="Object 9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92588" y="6089650"/>
                          <a:ext cx="107950" cy="133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99" name="Freeform 93"/>
            <p:cNvSpPr/>
            <p:nvPr/>
          </p:nvSpPr>
          <p:spPr bwMode="auto">
            <a:xfrm>
              <a:off x="3521075" y="5167313"/>
              <a:ext cx="654050" cy="828675"/>
            </a:xfrm>
            <a:custGeom>
              <a:avLst/>
              <a:gdLst>
                <a:gd name="T0" fmla="*/ 0 w 703"/>
                <a:gd name="T1" fmla="*/ 2147483647 h 1020"/>
                <a:gd name="T2" fmla="*/ 2147483647 w 703"/>
                <a:gd name="T3" fmla="*/ 2147483647 h 1020"/>
                <a:gd name="T4" fmla="*/ 2147483647 w 703"/>
                <a:gd name="T5" fmla="*/ 2147483647 h 1020"/>
                <a:gd name="T6" fmla="*/ 2147483647 w 703"/>
                <a:gd name="T7" fmla="*/ 2147483647 h 1020"/>
                <a:gd name="T8" fmla="*/ 0 60000 65536"/>
                <a:gd name="T9" fmla="*/ 0 60000 65536"/>
                <a:gd name="T10" fmla="*/ 0 60000 65536"/>
                <a:gd name="T11" fmla="*/ 0 60000 65536"/>
                <a:gd name="T12" fmla="*/ 0 w 703"/>
                <a:gd name="T13" fmla="*/ 0 h 1020"/>
                <a:gd name="T14" fmla="*/ 703 w 703"/>
                <a:gd name="T15" fmla="*/ 1020 h 1020"/>
              </a:gdLst>
              <a:ahLst/>
              <a:cxnLst>
                <a:cxn ang="T8">
                  <a:pos x="T0" y="T1"/>
                </a:cxn>
                <a:cxn ang="T9">
                  <a:pos x="T2" y="T3"/>
                </a:cxn>
                <a:cxn ang="T10">
                  <a:pos x="T4" y="T5"/>
                </a:cxn>
                <a:cxn ang="T11">
                  <a:pos x="T6" y="T7"/>
                </a:cxn>
              </a:cxnLst>
              <a:rect l="T12" t="T13" r="T14" b="T15"/>
              <a:pathLst>
                <a:path w="703" h="1020">
                  <a:moveTo>
                    <a:pt x="0" y="279"/>
                  </a:moveTo>
                  <a:cubicBezTo>
                    <a:pt x="238" y="139"/>
                    <a:pt x="477" y="0"/>
                    <a:pt x="590" y="98"/>
                  </a:cubicBezTo>
                  <a:cubicBezTo>
                    <a:pt x="703" y="196"/>
                    <a:pt x="665" y="718"/>
                    <a:pt x="680" y="869"/>
                  </a:cubicBezTo>
                  <a:cubicBezTo>
                    <a:pt x="695" y="1020"/>
                    <a:pt x="687" y="1012"/>
                    <a:pt x="680" y="1005"/>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200" name="Oval 2"/>
            <p:cNvSpPr>
              <a:spLocks noChangeArrowheads="1"/>
            </p:cNvSpPr>
            <p:nvPr/>
          </p:nvSpPr>
          <p:spPr bwMode="auto">
            <a:xfrm>
              <a:off x="3832225" y="5627688"/>
              <a:ext cx="274638" cy="349250"/>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r>
                <a:rPr lang="en-GB" altLang="en-US" sz="1800">
                  <a:solidFill>
                    <a:schemeClr val="tx1"/>
                  </a:solidFill>
                </a:rPr>
                <a:t>?</a:t>
              </a:r>
            </a:p>
          </p:txBody>
        </p:sp>
        <p:sp>
          <p:nvSpPr>
            <p:cNvPr id="7201" name="Line 84"/>
            <p:cNvSpPr>
              <a:spLocks noChangeShapeType="1"/>
            </p:cNvSpPr>
            <p:nvPr/>
          </p:nvSpPr>
          <p:spPr bwMode="auto">
            <a:xfrm>
              <a:off x="4454525" y="5651500"/>
              <a:ext cx="261938" cy="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7202" name="Picture 2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16463" y="5364163"/>
              <a:ext cx="700087"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203" name="Object 87"/>
            <p:cNvGraphicFramePr>
              <a:graphicFrameLocks noChangeAspect="1"/>
            </p:cNvGraphicFramePr>
            <p:nvPr/>
          </p:nvGraphicFramePr>
          <p:xfrm>
            <a:off x="5534025" y="5232400"/>
            <a:ext cx="117475" cy="133350"/>
          </p:xfrm>
          <a:graphic>
            <a:graphicData uri="http://schemas.openxmlformats.org/presentationml/2006/ole">
              <mc:AlternateContent xmlns:mc="http://schemas.openxmlformats.org/markup-compatibility/2006">
                <mc:Choice xmlns:v="urn:schemas-microsoft-com:vml" Requires="v">
                  <p:oleObj spid="_x0000_s200267" name="Equation" r:id="rId28" imgW="177800" imgH="215900" progId="Equation.3">
                    <p:embed/>
                  </p:oleObj>
                </mc:Choice>
                <mc:Fallback>
                  <p:oleObj name="Equation" r:id="rId28" imgW="177800" imgH="215900" progId="Equation.3">
                    <p:embed/>
                    <p:pic>
                      <p:nvPicPr>
                        <p:cNvPr id="0" name="Object 8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34025" y="5232400"/>
                          <a:ext cx="117475" cy="133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04" name="Line 88"/>
            <p:cNvSpPr>
              <a:spLocks noChangeShapeType="1"/>
            </p:cNvSpPr>
            <p:nvPr/>
          </p:nvSpPr>
          <p:spPr bwMode="auto">
            <a:xfrm>
              <a:off x="5557838" y="6049963"/>
              <a:ext cx="987425" cy="26987"/>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05" name="Line 89"/>
            <p:cNvSpPr>
              <a:spLocks noChangeShapeType="1"/>
            </p:cNvSpPr>
            <p:nvPr/>
          </p:nvSpPr>
          <p:spPr bwMode="auto">
            <a:xfrm flipV="1">
              <a:off x="5673725" y="5148263"/>
              <a:ext cx="0" cy="887412"/>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206" name="Arc 90"/>
            <p:cNvSpPr/>
            <p:nvPr/>
          </p:nvSpPr>
          <p:spPr bwMode="auto">
            <a:xfrm rot="10267717">
              <a:off x="5754688" y="5300663"/>
              <a:ext cx="666750" cy="785812"/>
            </a:xfrm>
            <a:custGeom>
              <a:avLst/>
              <a:gdLst>
                <a:gd name="T0" fmla="*/ 0 w 21600"/>
                <a:gd name="T1" fmla="*/ 0 h 25563"/>
                <a:gd name="T2" fmla="*/ 0 w 21600"/>
                <a:gd name="T3" fmla="*/ 0 h 25563"/>
                <a:gd name="T4" fmla="*/ 0 w 21600"/>
                <a:gd name="T5" fmla="*/ 0 h 25563"/>
                <a:gd name="T6" fmla="*/ 0 60000 65536"/>
                <a:gd name="T7" fmla="*/ 0 60000 65536"/>
                <a:gd name="T8" fmla="*/ 0 60000 65536"/>
                <a:gd name="T9" fmla="*/ 0 w 21600"/>
                <a:gd name="T10" fmla="*/ 0 h 25563"/>
                <a:gd name="T11" fmla="*/ 21600 w 21600"/>
                <a:gd name="T12" fmla="*/ 25563 h 25563"/>
              </a:gdLst>
              <a:ahLst/>
              <a:cxnLst>
                <a:cxn ang="T6">
                  <a:pos x="T0" y="T1"/>
                </a:cxn>
                <a:cxn ang="T7">
                  <a:pos x="T2" y="T3"/>
                </a:cxn>
                <a:cxn ang="T8">
                  <a:pos x="T4" y="T5"/>
                </a:cxn>
              </a:cxnLst>
              <a:rect l="T9" t="T10" r="T11" b="T12"/>
              <a:pathLst>
                <a:path w="21600" h="25563" fill="none" extrusionOk="0">
                  <a:moveTo>
                    <a:pt x="2483" y="0"/>
                  </a:moveTo>
                  <a:cubicBezTo>
                    <a:pt x="13379" y="1261"/>
                    <a:pt x="21600" y="10488"/>
                    <a:pt x="21600" y="21457"/>
                  </a:cubicBezTo>
                  <a:cubicBezTo>
                    <a:pt x="21600" y="22835"/>
                    <a:pt x="21468" y="24210"/>
                    <a:pt x="21206" y="25563"/>
                  </a:cubicBezTo>
                </a:path>
                <a:path w="21600" h="25563" stroke="0" extrusionOk="0">
                  <a:moveTo>
                    <a:pt x="2483" y="0"/>
                  </a:moveTo>
                  <a:cubicBezTo>
                    <a:pt x="13379" y="1261"/>
                    <a:pt x="21600" y="10488"/>
                    <a:pt x="21600" y="21457"/>
                  </a:cubicBezTo>
                  <a:cubicBezTo>
                    <a:pt x="21600" y="22835"/>
                    <a:pt x="21468" y="24210"/>
                    <a:pt x="21206" y="25563"/>
                  </a:cubicBezTo>
                  <a:lnTo>
                    <a:pt x="0" y="21457"/>
                  </a:lnTo>
                  <a:lnTo>
                    <a:pt x="2483" y="0"/>
                  </a:lnTo>
                  <a:close/>
                </a:path>
              </a:pathLst>
            </a:custGeom>
            <a:noFill/>
            <a:ln w="3492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aphicFrame>
          <p:nvGraphicFramePr>
            <p:cNvPr id="7207" name="Object 91"/>
            <p:cNvGraphicFramePr>
              <a:graphicFrameLocks noChangeAspect="1"/>
            </p:cNvGraphicFramePr>
            <p:nvPr/>
          </p:nvGraphicFramePr>
          <p:xfrm>
            <a:off x="6413500" y="6103938"/>
            <a:ext cx="106363" cy="133350"/>
          </p:xfrm>
          <a:graphic>
            <a:graphicData uri="http://schemas.openxmlformats.org/presentationml/2006/ole">
              <mc:AlternateContent xmlns:mc="http://schemas.openxmlformats.org/markup-compatibility/2006">
                <mc:Choice xmlns:v="urn:schemas-microsoft-com:vml" Requires="v">
                  <p:oleObj spid="_x0000_s200268" name="Equation" r:id="rId29" imgW="165100" imgH="215900" progId="Equation.3">
                    <p:embed/>
                  </p:oleObj>
                </mc:Choice>
                <mc:Fallback>
                  <p:oleObj name="Equation" r:id="rId29" imgW="165100" imgH="215900" progId="Equation.3">
                    <p:embed/>
                    <p:pic>
                      <p:nvPicPr>
                        <p:cNvPr id="0" name="Object 9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13500" y="6103938"/>
                          <a:ext cx="106363" cy="133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08" name="Freeform 93"/>
            <p:cNvSpPr/>
            <p:nvPr/>
          </p:nvSpPr>
          <p:spPr bwMode="auto">
            <a:xfrm>
              <a:off x="5740400" y="5181600"/>
              <a:ext cx="654050" cy="828675"/>
            </a:xfrm>
            <a:custGeom>
              <a:avLst/>
              <a:gdLst>
                <a:gd name="T0" fmla="*/ 0 w 703"/>
                <a:gd name="T1" fmla="*/ 2147483647 h 1020"/>
                <a:gd name="T2" fmla="*/ 2147483647 w 703"/>
                <a:gd name="T3" fmla="*/ 2147483647 h 1020"/>
                <a:gd name="T4" fmla="*/ 2147483647 w 703"/>
                <a:gd name="T5" fmla="*/ 2147483647 h 1020"/>
                <a:gd name="T6" fmla="*/ 2147483647 w 703"/>
                <a:gd name="T7" fmla="*/ 2147483647 h 1020"/>
                <a:gd name="T8" fmla="*/ 0 60000 65536"/>
                <a:gd name="T9" fmla="*/ 0 60000 65536"/>
                <a:gd name="T10" fmla="*/ 0 60000 65536"/>
                <a:gd name="T11" fmla="*/ 0 60000 65536"/>
                <a:gd name="T12" fmla="*/ 0 w 703"/>
                <a:gd name="T13" fmla="*/ 0 h 1020"/>
                <a:gd name="T14" fmla="*/ 703 w 703"/>
                <a:gd name="T15" fmla="*/ 1020 h 1020"/>
              </a:gdLst>
              <a:ahLst/>
              <a:cxnLst>
                <a:cxn ang="T8">
                  <a:pos x="T0" y="T1"/>
                </a:cxn>
                <a:cxn ang="T9">
                  <a:pos x="T2" y="T3"/>
                </a:cxn>
                <a:cxn ang="T10">
                  <a:pos x="T4" y="T5"/>
                </a:cxn>
                <a:cxn ang="T11">
                  <a:pos x="T6" y="T7"/>
                </a:cxn>
              </a:cxnLst>
              <a:rect l="T12" t="T13" r="T14" b="T15"/>
              <a:pathLst>
                <a:path w="703" h="1020">
                  <a:moveTo>
                    <a:pt x="0" y="279"/>
                  </a:moveTo>
                  <a:cubicBezTo>
                    <a:pt x="238" y="139"/>
                    <a:pt x="477" y="0"/>
                    <a:pt x="590" y="98"/>
                  </a:cubicBezTo>
                  <a:cubicBezTo>
                    <a:pt x="703" y="196"/>
                    <a:pt x="665" y="718"/>
                    <a:pt x="680" y="869"/>
                  </a:cubicBezTo>
                  <a:cubicBezTo>
                    <a:pt x="695" y="1020"/>
                    <a:pt x="687" y="1012"/>
                    <a:pt x="680" y="1005"/>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209" name="Line 84"/>
            <p:cNvSpPr>
              <a:spLocks noChangeShapeType="1"/>
            </p:cNvSpPr>
            <p:nvPr/>
          </p:nvSpPr>
          <p:spPr bwMode="auto">
            <a:xfrm>
              <a:off x="5292725" y="5651500"/>
              <a:ext cx="260350" cy="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10" name="Oval 75"/>
            <p:cNvSpPr>
              <a:spLocks noChangeArrowheads="1"/>
            </p:cNvSpPr>
            <p:nvPr/>
          </p:nvSpPr>
          <p:spPr bwMode="auto">
            <a:xfrm>
              <a:off x="6084888" y="5865813"/>
              <a:ext cx="50800" cy="74612"/>
            </a:xfrm>
            <a:prstGeom prst="ellipse">
              <a:avLst/>
            </a:prstGeom>
            <a:solidFill>
              <a:srgbClr val="FF0000"/>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7211" name="Oval 75"/>
            <p:cNvSpPr>
              <a:spLocks noChangeArrowheads="1"/>
            </p:cNvSpPr>
            <p:nvPr/>
          </p:nvSpPr>
          <p:spPr bwMode="auto">
            <a:xfrm>
              <a:off x="6176963" y="5937250"/>
              <a:ext cx="50800" cy="74613"/>
            </a:xfrm>
            <a:prstGeom prst="ellipse">
              <a:avLst/>
            </a:prstGeom>
            <a:solidFill>
              <a:srgbClr val="FF0000"/>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7212" name="Oval 75"/>
            <p:cNvSpPr>
              <a:spLocks noChangeArrowheads="1"/>
            </p:cNvSpPr>
            <p:nvPr/>
          </p:nvSpPr>
          <p:spPr bwMode="auto">
            <a:xfrm>
              <a:off x="6300788" y="5940425"/>
              <a:ext cx="50800" cy="74613"/>
            </a:xfrm>
            <a:prstGeom prst="ellipse">
              <a:avLst/>
            </a:prstGeom>
            <a:solidFill>
              <a:srgbClr val="FF0000"/>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7213" name="Oval 75"/>
            <p:cNvSpPr>
              <a:spLocks noChangeArrowheads="1"/>
            </p:cNvSpPr>
            <p:nvPr/>
          </p:nvSpPr>
          <p:spPr bwMode="auto">
            <a:xfrm>
              <a:off x="6248400" y="5937250"/>
              <a:ext cx="52388" cy="74613"/>
            </a:xfrm>
            <a:prstGeom prst="ellipse">
              <a:avLst/>
            </a:prstGeom>
            <a:solidFill>
              <a:srgbClr val="FF0000"/>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7214" name="Oval 75"/>
            <p:cNvSpPr>
              <a:spLocks noChangeArrowheads="1"/>
            </p:cNvSpPr>
            <p:nvPr/>
          </p:nvSpPr>
          <p:spPr bwMode="auto">
            <a:xfrm>
              <a:off x="6011863" y="5795963"/>
              <a:ext cx="50800" cy="74612"/>
            </a:xfrm>
            <a:prstGeom prst="ellipse">
              <a:avLst/>
            </a:prstGeom>
            <a:solidFill>
              <a:srgbClr val="FF0000"/>
            </a:solidFill>
            <a:ln w="9525">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7215" name="Line 84"/>
            <p:cNvSpPr>
              <a:spLocks noChangeShapeType="1"/>
            </p:cNvSpPr>
            <p:nvPr/>
          </p:nvSpPr>
          <p:spPr bwMode="auto">
            <a:xfrm>
              <a:off x="6732588" y="5651500"/>
              <a:ext cx="260350" cy="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216" name="Oval 3"/>
            <p:cNvSpPr>
              <a:spLocks noChangeArrowheads="1"/>
            </p:cNvSpPr>
            <p:nvPr/>
          </p:nvSpPr>
          <p:spPr bwMode="auto">
            <a:xfrm>
              <a:off x="7956550" y="5708650"/>
              <a:ext cx="95250" cy="6826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7217" name="Oval 109"/>
            <p:cNvSpPr>
              <a:spLocks noChangeArrowheads="1"/>
            </p:cNvSpPr>
            <p:nvPr/>
          </p:nvSpPr>
          <p:spPr bwMode="auto">
            <a:xfrm>
              <a:off x="8108950" y="5708650"/>
              <a:ext cx="95250" cy="6826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7218" name="Oval 110"/>
            <p:cNvSpPr>
              <a:spLocks noChangeArrowheads="1"/>
            </p:cNvSpPr>
            <p:nvPr/>
          </p:nvSpPr>
          <p:spPr bwMode="auto">
            <a:xfrm>
              <a:off x="8261350" y="5708650"/>
              <a:ext cx="95250" cy="6826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pic>
          <p:nvPicPr>
            <p:cNvPr id="7219"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9925" y="5178425"/>
              <a:ext cx="604838"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20" name="Line 84"/>
            <p:cNvSpPr>
              <a:spLocks noChangeShapeType="1"/>
            </p:cNvSpPr>
            <p:nvPr/>
          </p:nvSpPr>
          <p:spPr bwMode="auto">
            <a:xfrm>
              <a:off x="7596188" y="5703888"/>
              <a:ext cx="261937" cy="0"/>
            </a:xfrm>
            <a:prstGeom prst="line">
              <a:avLst/>
            </a:prstGeom>
            <a:noFill/>
            <a:ln w="254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Tree>
    <p:custDataLst>
      <p:tags r:id="rId2"/>
    </p:custDataLst>
  </p:cSld>
  <p:clrMapOvr>
    <a:masterClrMapping/>
  </p:clrMapOvr>
  <mc:AlternateContent xmlns:mc="http://schemas.openxmlformats.org/markup-compatibility/2006" xmlns:p14="http://schemas.microsoft.com/office/powerpoint/2010/main">
    <mc:Choice Requires="p14">
      <p:transition spd="slow" p14:dur="2000" advTm="90242"/>
    </mc:Choice>
    <mc:Fallback xmlns="">
      <p:transition spd="slow" advTm="902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2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16">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7|9.3|6.2|14.2|7.9"/>
</p:tagLst>
</file>

<file path=ppt/tags/tag10.xml><?xml version="1.0" encoding="utf-8"?>
<p:tagLst xmlns:a="http://schemas.openxmlformats.org/drawingml/2006/main" xmlns:r="http://schemas.openxmlformats.org/officeDocument/2006/relationships" xmlns:p="http://schemas.openxmlformats.org/presentationml/2006/main">
  <p:tag name="TIMING" val="|37.7|7|1.5|6"/>
</p:tagLst>
</file>

<file path=ppt/tags/tag11.xml><?xml version="1.0" encoding="utf-8"?>
<p:tagLst xmlns:a="http://schemas.openxmlformats.org/drawingml/2006/main" xmlns:r="http://schemas.openxmlformats.org/officeDocument/2006/relationships" xmlns:p="http://schemas.openxmlformats.org/presentationml/2006/main">
  <p:tag name="TIMING" val="|3.7|9.3|6.2|14.2|7.9"/>
</p:tagLst>
</file>

<file path=ppt/tags/tag12.xml><?xml version="1.0" encoding="utf-8"?>
<p:tagLst xmlns:a="http://schemas.openxmlformats.org/drawingml/2006/main" xmlns:r="http://schemas.openxmlformats.org/officeDocument/2006/relationships" xmlns:p="http://schemas.openxmlformats.org/presentationml/2006/main">
  <p:tag name="TIMING" val="|2|3.6|8.4|3.3|0.7|6.3|0.3|0.2|0.6|1.9|11|4.4|3.4|0.4|0.5"/>
</p:tagLst>
</file>

<file path=ppt/tags/tag13.xml><?xml version="1.0" encoding="utf-8"?>
<p:tagLst xmlns:a="http://schemas.openxmlformats.org/drawingml/2006/main" xmlns:r="http://schemas.openxmlformats.org/officeDocument/2006/relationships" xmlns:p="http://schemas.openxmlformats.org/presentationml/2006/main">
  <p:tag name="TIMING" val="|6.9|4.3|4.5|2.5|5.6"/>
</p:tagLst>
</file>

<file path=ppt/tags/tag14.xml><?xml version="1.0" encoding="utf-8"?>
<p:tagLst xmlns:a="http://schemas.openxmlformats.org/drawingml/2006/main" xmlns:r="http://schemas.openxmlformats.org/officeDocument/2006/relationships" xmlns:p="http://schemas.openxmlformats.org/presentationml/2006/main">
  <p:tag name="TIMING" val="|1.2|2.8|9.2|9.9|11.2"/>
</p:tagLst>
</file>

<file path=ppt/tags/tag15.xml><?xml version="1.0" encoding="utf-8"?>
<p:tagLst xmlns:a="http://schemas.openxmlformats.org/drawingml/2006/main" xmlns:r="http://schemas.openxmlformats.org/officeDocument/2006/relationships" xmlns:p="http://schemas.openxmlformats.org/presentationml/2006/main">
  <p:tag name="TIMING" val="|4.8|6.1|16.3|2|4.4|3.8|1.8"/>
</p:tagLst>
</file>

<file path=ppt/tags/tag16.xml><?xml version="1.0" encoding="utf-8"?>
<p:tagLst xmlns:a="http://schemas.openxmlformats.org/drawingml/2006/main" xmlns:r="http://schemas.openxmlformats.org/officeDocument/2006/relationships" xmlns:p="http://schemas.openxmlformats.org/presentationml/2006/main">
  <p:tag name="TIMING" val="|6.4|0.5|0.5|0.3|0.5|9.9"/>
</p:tagLst>
</file>

<file path=ppt/tags/tag17.xml><?xml version="1.0" encoding="utf-8"?>
<p:tagLst xmlns:a="http://schemas.openxmlformats.org/drawingml/2006/main" xmlns:r="http://schemas.openxmlformats.org/officeDocument/2006/relationships" xmlns:p="http://schemas.openxmlformats.org/presentationml/2006/main">
  <p:tag name="TIMING" val="|11.6|7.2|5.3|0.6"/>
</p:tagLst>
</file>

<file path=ppt/tags/tag18.xml><?xml version="1.0" encoding="utf-8"?>
<p:tagLst xmlns:a="http://schemas.openxmlformats.org/drawingml/2006/main" xmlns:r="http://schemas.openxmlformats.org/officeDocument/2006/relationships" xmlns:p="http://schemas.openxmlformats.org/presentationml/2006/main">
  <p:tag name="TIMING" val="|1.2|0.7|6.2"/>
</p:tagLst>
</file>

<file path=ppt/tags/tag19.xml><?xml version="1.0" encoding="utf-8"?>
<p:tagLst xmlns:a="http://schemas.openxmlformats.org/drawingml/2006/main" xmlns:r="http://schemas.openxmlformats.org/officeDocument/2006/relationships" xmlns:p="http://schemas.openxmlformats.org/presentationml/2006/main">
  <p:tag name="TIMING" val="|3.7|9.3|6.2|14.2|7.9"/>
</p:tagLst>
</file>

<file path=ppt/tags/tag2.xml><?xml version="1.0" encoding="utf-8"?>
<p:tagLst xmlns:a="http://schemas.openxmlformats.org/drawingml/2006/main" xmlns:r="http://schemas.openxmlformats.org/officeDocument/2006/relationships" xmlns:p="http://schemas.openxmlformats.org/presentationml/2006/main">
  <p:tag name="TIMING" val="|3.4|41.7|8.5|15.9|30"/>
</p:tagLst>
</file>

<file path=ppt/tags/tag20.xml><?xml version="1.0" encoding="utf-8"?>
<p:tagLst xmlns:a="http://schemas.openxmlformats.org/drawingml/2006/main" xmlns:r="http://schemas.openxmlformats.org/officeDocument/2006/relationships" xmlns:p="http://schemas.openxmlformats.org/presentationml/2006/main">
  <p:tag name="TIMING" val="|3.4|41.7|8.5|15.9|30"/>
</p:tagLst>
</file>

<file path=ppt/tags/tag2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83.2,&quot;width&quot;:18522}"/>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4272,&quot;width&quot;:18876}"/>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TIMING" val="|21.1|8.2|6.6|6.9|1.4|10.2"/>
</p:tagLst>
</file>

<file path=ppt/tags/tag4.xml><?xml version="1.0" encoding="utf-8"?>
<p:tagLst xmlns:a="http://schemas.openxmlformats.org/drawingml/2006/main" xmlns:r="http://schemas.openxmlformats.org/officeDocument/2006/relationships" xmlns:p="http://schemas.openxmlformats.org/presentationml/2006/main">
  <p:tag name="TIMING" val="|24.6|8.7|11.1|29.9"/>
</p:tagLst>
</file>

<file path=ppt/tags/tag5.xml><?xml version="1.0" encoding="utf-8"?>
<p:tagLst xmlns:a="http://schemas.openxmlformats.org/drawingml/2006/main" xmlns:r="http://schemas.openxmlformats.org/officeDocument/2006/relationships" xmlns:p="http://schemas.openxmlformats.org/presentationml/2006/main">
  <p:tag name="TIMING" val="|14.3|0.5|21.8|0.8|21.9|0.7"/>
</p:tagLst>
</file>

<file path=ppt/tags/tag6.xml><?xml version="1.0" encoding="utf-8"?>
<p:tagLst xmlns:a="http://schemas.openxmlformats.org/drawingml/2006/main" xmlns:r="http://schemas.openxmlformats.org/officeDocument/2006/relationships" xmlns:p="http://schemas.openxmlformats.org/presentationml/2006/main">
  <p:tag name="TIMING" val="|4.2|1.8|14.3|6.5|4.8|1"/>
</p:tagLst>
</file>

<file path=ppt/tags/tag7.xml><?xml version="1.0" encoding="utf-8"?>
<p:tagLst xmlns:a="http://schemas.openxmlformats.org/drawingml/2006/main" xmlns:r="http://schemas.openxmlformats.org/officeDocument/2006/relationships" xmlns:p="http://schemas.openxmlformats.org/presentationml/2006/main">
  <p:tag name="TIMING" val="|8.7|3.4|3|6.7|10.7"/>
</p:tagLst>
</file>

<file path=ppt/tags/tag8.xml><?xml version="1.0" encoding="utf-8"?>
<p:tagLst xmlns:a="http://schemas.openxmlformats.org/drawingml/2006/main" xmlns:r="http://schemas.openxmlformats.org/officeDocument/2006/relationships" xmlns:p="http://schemas.openxmlformats.org/presentationml/2006/main">
  <p:tag name="TIMING" val="|3.7|9.3|6.2|14.2|7.9"/>
</p:tagLst>
</file>

<file path=ppt/tags/tag9.xml><?xml version="1.0" encoding="utf-8"?>
<p:tagLst xmlns:a="http://schemas.openxmlformats.org/drawingml/2006/main" xmlns:r="http://schemas.openxmlformats.org/officeDocument/2006/relationships" xmlns:p="http://schemas.openxmlformats.org/presentationml/2006/main">
  <p:tag name="TIMING" val="|4.3|4.8|13.1|9.1|9.5"/>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rtlCol="0"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GB"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700B87D8BFAD547915D0A0E027AAEB6" ma:contentTypeVersion="10" ma:contentTypeDescription="Create a new document." ma:contentTypeScope="" ma:versionID="c68c1a91c2fd6ea654e51b0ead9077b7">
  <xsd:schema xmlns:xsd="http://www.w3.org/2001/XMLSchema" xmlns:xs="http://www.w3.org/2001/XMLSchema" xmlns:p="http://schemas.microsoft.com/office/2006/metadata/properties" xmlns:ns3="1ec8becb-4437-45c8-b9c0-0151ad32923f" targetNamespace="http://schemas.microsoft.com/office/2006/metadata/properties" ma:root="true" ma:fieldsID="8275f0854bedc05bbc56c51b1711d8e2" ns3:_="">
    <xsd:import namespace="1ec8becb-4437-45c8-b9c0-0151ad32923f"/>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ObjectDetectorVersions" minOccurs="0"/>
                <xsd:element ref="ns3:MediaServiceAutoTags" minOccurs="0"/>
                <xsd:element ref="ns3:MediaLengthInSeconds" minOccurs="0"/>
                <xsd:element ref="ns3:MediaServiceLocation"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c8becb-4437-45c8-b9c0-0151ad3292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Location" ma:index="14" nillable="true" ma:displayName="Location" ma:indexed="true"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4BDF87F-1194-4D5B-8BA3-6EDCA17B26A3}">
  <ds:schemaRefs>
    <ds:schemaRef ds:uri="http://schemas.microsoft.com/sharepoint/v3/contenttype/forms"/>
  </ds:schemaRefs>
</ds:datastoreItem>
</file>

<file path=customXml/itemProps2.xml><?xml version="1.0" encoding="utf-8"?>
<ds:datastoreItem xmlns:ds="http://schemas.openxmlformats.org/officeDocument/2006/customXml" ds:itemID="{0DDE2490-AE04-4228-AB91-012BB72BE7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c8becb-4437-45c8-b9c0-0151ad32923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D81B384-1F26-4433-A62A-07FF7237732A}">
  <ds:schemaRefs>
    <ds:schemaRef ds:uri="http://schemas.openxmlformats.org/package/2006/metadata/core-properties"/>
    <ds:schemaRef ds:uri="http://schemas.microsoft.com/office/2006/metadata/properties"/>
    <ds:schemaRef ds:uri="http://schemas.microsoft.com/office/2006/documentManagement/types"/>
    <ds:schemaRef ds:uri="http://schemas.microsoft.com/office/infopath/2007/PartnerControls"/>
    <ds:schemaRef ds:uri="http://purl.org/dc/elements/1.1/"/>
    <ds:schemaRef ds:uri="http://purl.org/dc/dcmitype/"/>
    <ds:schemaRef ds:uri="1ec8becb-4437-45c8-b9c0-0151ad32923f"/>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74896</TotalTime>
  <Words>6224</Words>
  <Application>Microsoft Office PowerPoint</Application>
  <PresentationFormat>On-screen Show (4:3)</PresentationFormat>
  <Paragraphs>868</Paragraphs>
  <Slides>77</Slides>
  <Notes>19</Notes>
  <HiddenSlides>5</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3</vt:i4>
      </vt:variant>
      <vt:variant>
        <vt:lpstr>Slide Titles</vt:lpstr>
      </vt:variant>
      <vt:variant>
        <vt:i4>77</vt:i4>
      </vt:variant>
    </vt:vector>
  </HeadingPairs>
  <TitlesOfParts>
    <vt:vector size="95" baseType="lpstr">
      <vt:lpstr>等线</vt:lpstr>
      <vt:lpstr>微软雅黑</vt:lpstr>
      <vt:lpstr>Roboto condensed</vt:lpstr>
      <vt:lpstr>黑体</vt:lpstr>
      <vt:lpstr>宋体</vt:lpstr>
      <vt:lpstr>幼圆</vt:lpstr>
      <vt:lpstr>幼圆</vt:lpstr>
      <vt:lpstr>Arial</vt:lpstr>
      <vt:lpstr>Calibri</vt:lpstr>
      <vt:lpstr>Cambria Math</vt:lpstr>
      <vt:lpstr>Courier New</vt:lpstr>
      <vt:lpstr>Tahoma</vt:lpstr>
      <vt:lpstr>Times New Roman</vt:lpstr>
      <vt:lpstr>Wingdings</vt:lpstr>
      <vt:lpstr>Default Design</vt:lpstr>
      <vt:lpstr>Equation</vt:lpstr>
      <vt:lpstr>Acrobat Document</vt:lpstr>
      <vt:lpstr>Visio.Drawing.15</vt:lpstr>
      <vt:lpstr> MOEA/D: Multiobjective Optimization Using Decomposition </vt:lpstr>
      <vt:lpstr>PowerPoint Presentation</vt:lpstr>
      <vt:lpstr>PowerPoint Presentation</vt:lpstr>
      <vt:lpstr>Artificial Intelligence and Metahursitic Group </vt:lpstr>
      <vt:lpstr>Outline</vt:lpstr>
      <vt:lpstr>Multiobjective Optimization Problem (MOP)</vt:lpstr>
      <vt:lpstr>Dominance : How to compare two solutions </vt:lpstr>
      <vt:lpstr>Pareto Optimal Solutions= Best Trade-off Candidates</vt:lpstr>
      <vt:lpstr>Basic Strategies in MCDM </vt:lpstr>
      <vt:lpstr>Evolutionary Algorithm (EA)  =Population Based Iterative Search Method  </vt:lpstr>
      <vt:lpstr>Evolutionary Multiobjective Optimization (EMO)   </vt:lpstr>
      <vt:lpstr>Major EMO Algorithms</vt:lpstr>
      <vt:lpstr>Outline</vt:lpstr>
      <vt:lpstr> MOEA/D=Decomposition + Collaboration </vt:lpstr>
      <vt:lpstr>Major Issues</vt:lpstr>
      <vt:lpstr>Outline</vt:lpstr>
      <vt:lpstr>Problem Decomposition </vt:lpstr>
      <vt:lpstr>PowerPoint Presentation</vt:lpstr>
      <vt:lpstr>PowerPoint Presentation</vt:lpstr>
      <vt:lpstr>PowerPoint Presentation</vt:lpstr>
      <vt:lpstr>PowerPoint Presentation</vt:lpstr>
      <vt:lpstr>Dynamical resource allocation</vt:lpstr>
      <vt:lpstr>PowerPoint Presentation</vt:lpstr>
      <vt:lpstr>MOEA/D for Expensive Multiobjetive Opt</vt:lpstr>
      <vt:lpstr>PowerPoint Presentation</vt:lpstr>
      <vt:lpstr>PowerPoint Presentation</vt:lpstr>
      <vt:lpstr>PPLS/D for Discrete Optimization</vt:lpstr>
      <vt:lpstr>PowerPoint Presentation</vt:lpstr>
      <vt:lpstr>Impacts </vt:lpstr>
      <vt:lpstr>Impacts </vt:lpstr>
      <vt:lpstr>Outline</vt:lpstr>
      <vt:lpstr>1. Approximating the PS (in x-space) by Using a Math Model </vt:lpstr>
      <vt:lpstr>The PF (PS) is (m-1)-D piecewise continuous</vt:lpstr>
      <vt:lpstr>Motivation  </vt:lpstr>
      <vt:lpstr>Pareto Set Learning </vt:lpstr>
      <vt:lpstr>PowerPoint Presentation</vt:lpstr>
      <vt:lpstr>PowerPoint Presentation</vt:lpstr>
      <vt:lpstr>PowerPoint Presentation</vt:lpstr>
      <vt:lpstr>PowerPoint Presentation</vt:lpstr>
      <vt:lpstr>The Optimization Process</vt:lpstr>
      <vt:lpstr>PowerPoint Presentation</vt:lpstr>
      <vt:lpstr>Synthetic and Engineering Design Problems</vt:lpstr>
      <vt:lpstr>Multi-Objective Combinatorial Optimization (MOCO)</vt:lpstr>
      <vt:lpstr>Multi-Objective Travelling Salesman Problem</vt:lpstr>
      <vt:lpstr>Large Language Model Alignment (CityU - PKU)</vt:lpstr>
      <vt:lpstr>Large Language Model Alignment (CityU - PKU)</vt:lpstr>
      <vt:lpstr>Multi-objective Molecule Generation for Drug Design</vt:lpstr>
      <vt:lpstr>2. Set Constraints </vt:lpstr>
      <vt:lpstr>Motivation </vt:lpstr>
      <vt:lpstr>PowerPoint Presentation</vt:lpstr>
      <vt:lpstr>General Setting for Trade-off btw Optimality and Set Constraints </vt:lpstr>
      <vt:lpstr>PowerPoint Presentation</vt:lpstr>
      <vt:lpstr>PowerPoint Presentation</vt:lpstr>
      <vt:lpstr>Shared Components </vt:lpstr>
      <vt:lpstr>Shared Components  </vt:lpstr>
      <vt:lpstr>Shared Components  </vt:lpstr>
      <vt:lpstr>Predefined Variable Relation  </vt:lpstr>
      <vt:lpstr>Predefined Shape of PS  </vt:lpstr>
      <vt:lpstr>3. Few for Many </vt:lpstr>
      <vt:lpstr>Few for Many</vt:lpstr>
      <vt:lpstr>Setting </vt:lpstr>
      <vt:lpstr>Examples </vt:lpstr>
      <vt:lpstr>Conceptual Algorithm for Sum-Inf Metric </vt:lpstr>
      <vt:lpstr>Tchebycheff Set Aggregation (TCH-Set) </vt:lpstr>
      <vt:lpstr>Smooth Tchebycheff Set Aggregation (STCH-Set) </vt:lpstr>
      <vt:lpstr>Smooth Tchebycheff Set Aggregation (STCH-Set) </vt:lpstr>
      <vt:lpstr>Convex Optimization with 128 and 1024 Objectives </vt:lpstr>
      <vt:lpstr>Noisy Nonlinear Regression with 1000 Objectives </vt:lpstr>
      <vt:lpstr>Noisy Nonlinear Regression with 1000 Objectives </vt:lpstr>
      <vt:lpstr>Conclusions </vt:lpstr>
      <vt:lpstr>Thank you very much!</vt:lpstr>
      <vt:lpstr>1. Application on ICT Facility Deployment  Huawei-XJTU</vt:lpstr>
      <vt:lpstr>PowerPoint Presentation</vt:lpstr>
      <vt:lpstr>2. Applications on AI Huawei-Xidian</vt:lpstr>
      <vt:lpstr>3. Application in Engineering Design </vt:lpstr>
      <vt:lpstr>PowerPoint Presentation</vt:lpstr>
      <vt:lpstr>PowerPoint Presentation</vt:lpstr>
    </vt:vector>
  </TitlesOfParts>
  <Company>University of Essex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RM-MEDA and MOEA/D: Two New Multiobjective Evolutionary Algorithms</dc:title>
  <dc:creator>qzhang</dc:creator>
  <cp:lastModifiedBy>Prof. ZHANG Qingfu</cp:lastModifiedBy>
  <cp:revision>1500</cp:revision>
  <cp:lastPrinted>2017-05-22T13:01:00Z</cp:lastPrinted>
  <dcterms:created xsi:type="dcterms:W3CDTF">2007-03-21T09:39:00Z</dcterms:created>
  <dcterms:modified xsi:type="dcterms:W3CDTF">2025-04-11T01:42:07Z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y fmtid="{D5CDD505-2E9C-101B-9397-08002B2CF9AE}" pid="3" name="ContentTypeId">
    <vt:lpwstr>0x0101001700B87D8BFAD547915D0A0E027AAEB6</vt:lpwstr>
  </property>
</Properties>
</file>